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Lst>
  <p:notesMasterIdLst>
    <p:notesMasterId r:id="rId25"/>
  </p:notesMasterIdLst>
  <p:sldIdLst>
    <p:sldId id="256" r:id="rId3"/>
    <p:sldId id="341" r:id="rId4"/>
    <p:sldId id="328" r:id="rId5"/>
    <p:sldId id="273" r:id="rId6"/>
    <p:sldId id="274" r:id="rId7"/>
    <p:sldId id="275" r:id="rId8"/>
    <p:sldId id="276" r:id="rId9"/>
    <p:sldId id="277" r:id="rId10"/>
    <p:sldId id="280" r:id="rId11"/>
    <p:sldId id="329" r:id="rId12"/>
    <p:sldId id="330" r:id="rId13"/>
    <p:sldId id="334" r:id="rId14"/>
    <p:sldId id="331" r:id="rId15"/>
    <p:sldId id="335" r:id="rId16"/>
    <p:sldId id="332" r:id="rId17"/>
    <p:sldId id="336" r:id="rId18"/>
    <p:sldId id="337" r:id="rId19"/>
    <p:sldId id="279" r:id="rId20"/>
    <p:sldId id="339" r:id="rId21"/>
    <p:sldId id="342" r:id="rId22"/>
    <p:sldId id="338" r:id="rId23"/>
    <p:sldId id="333" r:id="rId24"/>
  </p:sldIdLst>
  <p:sldSz cx="12192000" cy="6858000"/>
  <p:notesSz cx="6807200" cy="9939338"/>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FF00"/>
    <a:srgbClr val="0000FF"/>
    <a:srgbClr val="4087C8"/>
    <a:srgbClr val="FF9999"/>
    <a:srgbClr val="FF0000"/>
    <a:srgbClr val="FF5050"/>
    <a:srgbClr val="FFCCFF"/>
    <a:srgbClr val="FFFF99"/>
    <a:srgbClr val="9BDF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26" autoAdjust="0"/>
    <p:restoredTop sz="64341" autoAdjust="0"/>
  </p:normalViewPr>
  <p:slideViewPr>
    <p:cSldViewPr>
      <p:cViewPr varScale="1">
        <p:scale>
          <a:sx n="53" d="100"/>
          <a:sy n="53" d="100"/>
        </p:scale>
        <p:origin x="1541"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8" d="100"/>
          <a:sy n="78" d="100"/>
        </p:scale>
        <p:origin x="405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50348" cy="498739"/>
          </a:xfrm>
          <a:prstGeom prst="rect">
            <a:avLst/>
          </a:prstGeom>
        </p:spPr>
        <p:txBody>
          <a:bodyPr vert="horz" lIns="69932" tIns="34966" rIns="69932" bIns="34966" rtlCol="0"/>
          <a:lstStyle>
            <a:lvl1pPr algn="l">
              <a:defRPr sz="1000"/>
            </a:lvl1pPr>
          </a:lstStyle>
          <a:p>
            <a:endParaRPr kumimoji="1" lang="ja-JP" altLang="en-US"/>
          </a:p>
        </p:txBody>
      </p:sp>
      <p:sp>
        <p:nvSpPr>
          <p:cNvPr id="3" name="日付プレースホルダー 2"/>
          <p:cNvSpPr>
            <a:spLocks noGrp="1"/>
          </p:cNvSpPr>
          <p:nvPr>
            <p:ph type="dt" idx="1"/>
          </p:nvPr>
        </p:nvSpPr>
        <p:spPr>
          <a:xfrm>
            <a:off x="3855651" y="0"/>
            <a:ext cx="2950348" cy="498739"/>
          </a:xfrm>
          <a:prstGeom prst="rect">
            <a:avLst/>
          </a:prstGeom>
        </p:spPr>
        <p:txBody>
          <a:bodyPr vert="horz" lIns="69932" tIns="34966" rIns="69932" bIns="34966" rtlCol="0"/>
          <a:lstStyle>
            <a:lvl1pPr algn="r">
              <a:defRPr sz="1000"/>
            </a:lvl1pPr>
          </a:lstStyle>
          <a:p>
            <a:fld id="{5C8858F7-D549-4982-A66C-E936B70545C2}" type="datetimeFigureOut">
              <a:rPr kumimoji="1" lang="ja-JP" altLang="en-US" smtClean="0"/>
              <a:t>2024/6/30</a:t>
            </a:fld>
            <a:endParaRPr kumimoji="1" lang="ja-JP" altLang="en-US"/>
          </a:p>
        </p:txBody>
      </p:sp>
      <p:sp>
        <p:nvSpPr>
          <p:cNvPr id="4" name="スライド イメージ プレースホルダー 3"/>
          <p:cNvSpPr>
            <a:spLocks noGrp="1" noRot="1" noChangeAspect="1"/>
          </p:cNvSpPr>
          <p:nvPr>
            <p:ph type="sldImg" idx="2"/>
          </p:nvPr>
        </p:nvSpPr>
        <p:spPr>
          <a:xfrm>
            <a:off x="420688" y="514350"/>
            <a:ext cx="5965825" cy="3355975"/>
          </a:xfrm>
          <a:prstGeom prst="rect">
            <a:avLst/>
          </a:prstGeom>
          <a:noFill/>
          <a:ln w="12700">
            <a:solidFill>
              <a:prstClr val="black"/>
            </a:solidFill>
          </a:ln>
        </p:spPr>
        <p:txBody>
          <a:bodyPr vert="horz" lIns="69932" tIns="34966" rIns="69932" bIns="34966" rtlCol="0" anchor="ctr"/>
          <a:lstStyle/>
          <a:p>
            <a:endParaRPr lang="ja-JP" altLang="en-US"/>
          </a:p>
        </p:txBody>
      </p:sp>
      <p:sp>
        <p:nvSpPr>
          <p:cNvPr id="5" name="ノート プレースホルダー 4"/>
          <p:cNvSpPr>
            <a:spLocks noGrp="1"/>
          </p:cNvSpPr>
          <p:nvPr>
            <p:ph type="body" sz="quarter" idx="3"/>
          </p:nvPr>
        </p:nvSpPr>
        <p:spPr>
          <a:xfrm>
            <a:off x="781053" y="4130373"/>
            <a:ext cx="5245094" cy="5294946"/>
          </a:xfrm>
          <a:prstGeom prst="rect">
            <a:avLst/>
          </a:prstGeom>
        </p:spPr>
        <p:txBody>
          <a:bodyPr vert="horz" lIns="69932" tIns="34966" rIns="69932" bIns="349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440599"/>
            <a:ext cx="2950348" cy="498739"/>
          </a:xfrm>
          <a:prstGeom prst="rect">
            <a:avLst/>
          </a:prstGeom>
        </p:spPr>
        <p:txBody>
          <a:bodyPr vert="horz" lIns="69932" tIns="34966" rIns="69932" bIns="34966" rtlCol="0" anchor="b"/>
          <a:lstStyle>
            <a:lvl1pPr algn="l">
              <a:defRPr sz="1000"/>
            </a:lvl1pPr>
          </a:lstStyle>
          <a:p>
            <a:endParaRPr kumimoji="1" lang="ja-JP" altLang="en-US"/>
          </a:p>
        </p:txBody>
      </p:sp>
      <p:sp>
        <p:nvSpPr>
          <p:cNvPr id="7" name="スライド番号プレースホルダー 6"/>
          <p:cNvSpPr>
            <a:spLocks noGrp="1"/>
          </p:cNvSpPr>
          <p:nvPr>
            <p:ph type="sldNum" sz="quarter" idx="5"/>
          </p:nvPr>
        </p:nvSpPr>
        <p:spPr>
          <a:xfrm>
            <a:off x="3855651" y="9440599"/>
            <a:ext cx="2950348" cy="498739"/>
          </a:xfrm>
          <a:prstGeom prst="rect">
            <a:avLst/>
          </a:prstGeom>
        </p:spPr>
        <p:txBody>
          <a:bodyPr vert="horz" lIns="69932" tIns="34966" rIns="69932" bIns="34966" rtlCol="0" anchor="b"/>
          <a:lstStyle>
            <a:lvl1pPr algn="r">
              <a:defRPr sz="1000"/>
            </a:lvl1pPr>
          </a:lstStyle>
          <a:p>
            <a:fld id="{1BB55E5B-B4BE-427E-B531-86F007972BC3}" type="slidenum">
              <a:rPr kumimoji="1" lang="ja-JP" altLang="en-US" smtClean="0"/>
              <a:t>‹#›</a:t>
            </a:fld>
            <a:endParaRPr kumimoji="1" lang="ja-JP" altLang="en-US"/>
          </a:p>
        </p:txBody>
      </p:sp>
    </p:spTree>
    <p:extLst>
      <p:ext uri="{BB962C8B-B14F-4D97-AF65-F5344CB8AC3E}">
        <p14:creationId xmlns:p14="http://schemas.microsoft.com/office/powerpoint/2010/main" val="122539243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Thank you, chair parson.</a:t>
            </a:r>
          </a:p>
          <a:p>
            <a:r>
              <a:rPr lang="en-US" altLang="ja-JP" sz="1500" dirty="0"/>
              <a:t>My name is </a:t>
            </a:r>
            <a:r>
              <a:rPr lang="en-US" altLang="ja-JP" sz="1500" dirty="0" err="1"/>
              <a:t>Naofumi</a:t>
            </a:r>
            <a:r>
              <a:rPr lang="en-US" altLang="ja-JP" sz="1500" dirty="0"/>
              <a:t> Takamatsu from GSI.</a:t>
            </a:r>
          </a:p>
          <a:p>
            <a:r>
              <a:rPr lang="en-US" altLang="ja-JP" sz="1500" dirty="0"/>
              <a:t>Today, I’d like to talk about real-time GNSS-based crustal deformation monitoring system, named REGARD, including the result of Noto peninsula earthquake in Japan at this new year’s day.</a:t>
            </a:r>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1</a:t>
            </a:fld>
            <a:endParaRPr kumimoji="1" lang="ja-JP" altLang="en-US"/>
          </a:p>
        </p:txBody>
      </p:sp>
    </p:spTree>
    <p:extLst>
      <p:ext uri="{BB962C8B-B14F-4D97-AF65-F5344CB8AC3E}">
        <p14:creationId xmlns:p14="http://schemas.microsoft.com/office/powerpoint/2010/main" val="125322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500" dirty="0"/>
              <a:t>Now, I’d like to move on to the application for Noto peninsula earthquake.</a:t>
            </a:r>
            <a:endParaRPr lang="ja-JP" altLang="en-US" sz="1500" dirty="0"/>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10</a:t>
            </a:fld>
            <a:endParaRPr kumimoji="1" lang="ja-JP" altLang="en-US"/>
          </a:p>
        </p:txBody>
      </p:sp>
    </p:spTree>
    <p:extLst>
      <p:ext uri="{BB962C8B-B14F-4D97-AF65-F5344CB8AC3E}">
        <p14:creationId xmlns:p14="http://schemas.microsoft.com/office/powerpoint/2010/main" val="3554577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The Noto peninsula is located in the central part of Japan.</a:t>
            </a:r>
          </a:p>
          <a:p>
            <a:r>
              <a:rPr lang="en-US" altLang="ja-JP" sz="1500" dirty="0"/>
              <a:t>The earthquake is caused by reverse fault along the northern shoreline of the peninsula.</a:t>
            </a:r>
          </a:p>
          <a:p>
            <a:r>
              <a:rPr lang="en-US" altLang="ja-JP" sz="1500" dirty="0"/>
              <a:t>Its magnitude is 7.6, quite large as a intraplate earthquake, and southeast region experienced uplifting of 4m, at most.</a:t>
            </a:r>
          </a:p>
          <a:p>
            <a:r>
              <a:rPr lang="en-US" altLang="ja-JP" sz="1500" dirty="0"/>
              <a:t>Prior to this earthquake, smaller earthquakes had successively occurred, such as magnitude 6.5 of May 2023 and 5.4 of June 2022.</a:t>
            </a:r>
          </a:p>
          <a:p>
            <a:r>
              <a:rPr lang="en-US" altLang="ja-JP" sz="1500" dirty="0"/>
              <a:t>The blue two dots represent GEONET stations, which successfully recorded co-seismic displacement as I will show you in the next slide.</a:t>
            </a:r>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11</a:t>
            </a:fld>
            <a:endParaRPr kumimoji="1" lang="ja-JP" altLang="en-US"/>
          </a:p>
        </p:txBody>
      </p:sp>
    </p:spTree>
    <p:extLst>
      <p:ext uri="{BB962C8B-B14F-4D97-AF65-F5344CB8AC3E}">
        <p14:creationId xmlns:p14="http://schemas.microsoft.com/office/powerpoint/2010/main" val="3995454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The horizontal displacement reaches to 1.3 m as recorded at </a:t>
            </a:r>
            <a:r>
              <a:rPr lang="en-US" altLang="ja-JP" sz="1500" dirty="0" err="1"/>
              <a:t>Wajima</a:t>
            </a:r>
            <a:r>
              <a:rPr lang="en-US" altLang="ja-JP" sz="1500" dirty="0"/>
              <a:t> station.</a:t>
            </a:r>
          </a:p>
          <a:p>
            <a:r>
              <a:rPr lang="en-US" altLang="ja-JP" sz="1500" dirty="0"/>
              <a:t>And the vertical displacement corresponds to tens of centimeters to 1 m.</a:t>
            </a:r>
          </a:p>
          <a:p>
            <a:r>
              <a:rPr lang="en-US" altLang="ja-JP" sz="1500" dirty="0"/>
              <a:t>As you can see, following to the co-seismic displacement, strong ground shaking is captured as fluctuation.</a:t>
            </a:r>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12</a:t>
            </a:fld>
            <a:endParaRPr kumimoji="1" lang="ja-JP" altLang="en-US"/>
          </a:p>
        </p:txBody>
      </p:sp>
    </p:spTree>
    <p:extLst>
      <p:ext uri="{BB962C8B-B14F-4D97-AF65-F5344CB8AC3E}">
        <p14:creationId xmlns:p14="http://schemas.microsoft.com/office/powerpoint/2010/main" val="3242910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This is the horizontal crustal deformation field in comparison with the post-processed one, which was retrieved from daily coordinates by static positioning.</a:t>
            </a:r>
          </a:p>
          <a:p>
            <a:r>
              <a:rPr lang="en-US" altLang="ja-JP" sz="1500" dirty="0"/>
              <a:t>As you can see the right figure, the maximum amount of displacement reaches up to 2 meters.</a:t>
            </a:r>
          </a:p>
          <a:p>
            <a:r>
              <a:rPr lang="en-US" altLang="ja-JP" sz="1500" dirty="0"/>
              <a:t>This was not captured in real-time because the station is not capable of transmitting real-time data.</a:t>
            </a:r>
          </a:p>
          <a:p>
            <a:r>
              <a:rPr lang="en-US" altLang="ja-JP" sz="1500" dirty="0"/>
              <a:t>However, the overall deformation field is consistent with the post-processed one.</a:t>
            </a:r>
          </a:p>
          <a:p>
            <a:r>
              <a:rPr lang="en-US" altLang="ja-JP" sz="1500" dirty="0"/>
              <a:t>If we distance from the epicenter, the amount of deformation gradually decreases, but still consistent with the post-processed one even in a centimeter order.</a:t>
            </a:r>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13</a:t>
            </a:fld>
            <a:endParaRPr kumimoji="1" lang="ja-JP" altLang="en-US"/>
          </a:p>
        </p:txBody>
      </p:sp>
    </p:spTree>
    <p:extLst>
      <p:ext uri="{BB962C8B-B14F-4D97-AF65-F5344CB8AC3E}">
        <p14:creationId xmlns:p14="http://schemas.microsoft.com/office/powerpoint/2010/main" val="1415073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The vertical deformation field is also consistent with post-processed one.</a:t>
            </a:r>
          </a:p>
          <a:p>
            <a:r>
              <a:rPr lang="en-US" altLang="ja-JP" sz="1500" dirty="0"/>
              <a:t>However, as I said before,</a:t>
            </a:r>
            <a:r>
              <a:rPr lang="ja-JP" altLang="en-US" sz="1500" dirty="0"/>
              <a:t> </a:t>
            </a:r>
            <a:r>
              <a:rPr lang="en-US" altLang="ja-JP" sz="1500" dirty="0"/>
              <a:t>near field deformation field is sparse due to the missing capability in real-time data transmission.</a:t>
            </a:r>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14</a:t>
            </a:fld>
            <a:endParaRPr kumimoji="1" lang="ja-JP" altLang="en-US"/>
          </a:p>
        </p:txBody>
      </p:sp>
    </p:spTree>
    <p:extLst>
      <p:ext uri="{BB962C8B-B14F-4D97-AF65-F5344CB8AC3E}">
        <p14:creationId xmlns:p14="http://schemas.microsoft.com/office/powerpoint/2010/main" val="2818450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We compare the estimated fault model with post-processed one as well, which is comprised of 3 sub-faults denoted by #1 through 3.</a:t>
            </a:r>
          </a:p>
          <a:p>
            <a:r>
              <a:rPr lang="en-US" altLang="ja-JP" sz="1500" dirty="0"/>
              <a:t>Here, we show both maximum likelihood estimation and MCMC model.</a:t>
            </a:r>
          </a:p>
          <a:p>
            <a:r>
              <a:rPr lang="en-US" altLang="ja-JP" sz="1500" dirty="0"/>
              <a:t>In MCMC model, the blue rectangle represents the median model and the color shade indicates the probability of fault location.</a:t>
            </a:r>
          </a:p>
          <a:p>
            <a:r>
              <a:rPr lang="en-US" altLang="ja-JP" sz="1500" dirty="0"/>
              <a:t>While the fault model is supposed to be a single rectangle in REGARD, the overall extent and location are well coincide with the post-processed one.</a:t>
            </a:r>
            <a:endParaRPr lang="ja-JP" altLang="en-US" sz="1500" dirty="0"/>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15</a:t>
            </a:fld>
            <a:endParaRPr kumimoji="1" lang="ja-JP" altLang="en-US"/>
          </a:p>
        </p:txBody>
      </p:sp>
    </p:spTree>
    <p:extLst>
      <p:ext uri="{BB962C8B-B14F-4D97-AF65-F5344CB8AC3E}">
        <p14:creationId xmlns:p14="http://schemas.microsoft.com/office/powerpoint/2010/main" val="1979671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This is a list of fault parameters by individual models.</a:t>
            </a:r>
          </a:p>
          <a:p>
            <a:r>
              <a:rPr lang="en-US" altLang="ja-JP" sz="1500" dirty="0"/>
              <a:t>The moment magnitude is very close to the sum of post-processed sub-faults; its magnitude is 7.44.</a:t>
            </a:r>
          </a:p>
          <a:p>
            <a:r>
              <a:rPr lang="en-US" altLang="ja-JP" sz="1500" dirty="0"/>
              <a:t>But the dip angles are clearly underestimated.</a:t>
            </a:r>
          </a:p>
          <a:p>
            <a:r>
              <a:rPr lang="en-US" altLang="ja-JP" sz="1500" dirty="0"/>
              <a:t>This</a:t>
            </a:r>
            <a:r>
              <a:rPr lang="ja-JP" altLang="en-US" sz="1500" dirty="0"/>
              <a:t> </a:t>
            </a:r>
            <a:r>
              <a:rPr lang="en-US" altLang="ja-JP" sz="1500" dirty="0"/>
              <a:t>is caused by lack of near-field data, especially for vertical displacement data.</a:t>
            </a:r>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16</a:t>
            </a:fld>
            <a:endParaRPr kumimoji="1" lang="ja-JP" altLang="en-US"/>
          </a:p>
        </p:txBody>
      </p:sp>
    </p:spTree>
    <p:extLst>
      <p:ext uri="{BB962C8B-B14F-4D97-AF65-F5344CB8AC3E}">
        <p14:creationId xmlns:p14="http://schemas.microsoft.com/office/powerpoint/2010/main" val="757356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500" dirty="0"/>
              <a:t>The final topic is our future development.</a:t>
            </a:r>
            <a:endParaRPr lang="ja-JP" altLang="en-US" sz="1500" dirty="0"/>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17</a:t>
            </a:fld>
            <a:endParaRPr kumimoji="1" lang="ja-JP" altLang="en-US"/>
          </a:p>
        </p:txBody>
      </p:sp>
    </p:spTree>
    <p:extLst>
      <p:ext uri="{BB962C8B-B14F-4D97-AF65-F5344CB8AC3E}">
        <p14:creationId xmlns:p14="http://schemas.microsoft.com/office/powerpoint/2010/main" val="836237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500" dirty="0"/>
              <a:t>We are considering to implement PPP technique for more robust station coordinates retrieval.</a:t>
            </a:r>
          </a:p>
          <a:p>
            <a:r>
              <a:rPr lang="en-US" altLang="ja-JP" sz="1500" dirty="0"/>
              <a:t>In our current positioning technique, the entire network can shift due to the fixing of the single reference station.</a:t>
            </a:r>
          </a:p>
          <a:p>
            <a:r>
              <a:rPr lang="en-US" altLang="ja-JP" sz="1500" dirty="0"/>
              <a:t>This can lead the significant overestimation in the subsequent fault model inversion.</a:t>
            </a:r>
          </a:p>
          <a:p>
            <a:r>
              <a:rPr lang="en-US" altLang="ja-JP" sz="1500" dirty="0"/>
              <a:t>In contrast, PPP directly calculate absolute coordinates, so this problem can be avoided.</a:t>
            </a:r>
          </a:p>
          <a:p>
            <a:r>
              <a:rPr lang="en-US" altLang="ja-JP" sz="1500" dirty="0"/>
              <a:t>In Tohoku-Oki case, while the time series derived from RTK disturbed by the surface wave at the reference station, PPP successfully provides the undisturbed time series.</a:t>
            </a:r>
          </a:p>
          <a:p>
            <a:r>
              <a:rPr lang="en-US" altLang="ja-JP" sz="1500" dirty="0"/>
              <a:t>So, we think PPP could help us retrieve static offsets more easily than current method.</a:t>
            </a:r>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18</a:t>
            </a:fld>
            <a:endParaRPr kumimoji="1" lang="ja-JP" altLang="en-US"/>
          </a:p>
        </p:txBody>
      </p:sp>
    </p:spTree>
    <p:extLst>
      <p:ext uri="{BB962C8B-B14F-4D97-AF65-F5344CB8AC3E}">
        <p14:creationId xmlns:p14="http://schemas.microsoft.com/office/powerpoint/2010/main" val="657251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an example of station coordinates time series in Noto earthquake.</a:t>
            </a:r>
          </a:p>
          <a:p>
            <a:r>
              <a:rPr kumimoji="1" lang="en-US" altLang="ja-JP" dirty="0"/>
              <a:t>The amount of co-seismic displacement and successive strong shaking is very similar to each other.</a:t>
            </a:r>
            <a:endParaRPr kumimoji="1" lang="ja-JP" altLang="en-US" dirty="0"/>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19</a:t>
            </a:fld>
            <a:endParaRPr kumimoji="1" lang="ja-JP" altLang="en-US"/>
          </a:p>
        </p:txBody>
      </p:sp>
    </p:spTree>
    <p:extLst>
      <p:ext uri="{BB962C8B-B14F-4D97-AF65-F5344CB8AC3E}">
        <p14:creationId xmlns:p14="http://schemas.microsoft.com/office/powerpoint/2010/main" val="3447908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500" dirty="0"/>
              <a:t>This is an outline of my presentation</a:t>
            </a:r>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2</a:t>
            </a:fld>
            <a:endParaRPr kumimoji="1" lang="ja-JP" altLang="en-US"/>
          </a:p>
        </p:txBody>
      </p:sp>
    </p:spTree>
    <p:extLst>
      <p:ext uri="{BB962C8B-B14F-4D97-AF65-F5344CB8AC3E}">
        <p14:creationId xmlns:p14="http://schemas.microsoft.com/office/powerpoint/2010/main" val="886104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slide is the comparison in deformation field with post-processed one.</a:t>
            </a:r>
          </a:p>
          <a:p>
            <a:r>
              <a:rPr kumimoji="1" lang="en-US" altLang="ja-JP" dirty="0"/>
              <a:t>The top 2 panels shows the residuals with respect to post-processed deformation field.</a:t>
            </a:r>
          </a:p>
          <a:p>
            <a:r>
              <a:rPr kumimoji="1" lang="en-US" altLang="ja-JP" dirty="0"/>
              <a:t>The both resemble each other, so we can say, PPP has comparable capability in detecting co-seismic deformation.</a:t>
            </a:r>
          </a:p>
          <a:p>
            <a:r>
              <a:rPr kumimoji="1" lang="en-US" altLang="ja-JP" dirty="0"/>
              <a:t>However, near epicenter, there are large residuals, which could be attributed to post-seismic deformation.</a:t>
            </a:r>
          </a:p>
          <a:p>
            <a:r>
              <a:rPr kumimoji="1" lang="en-US" altLang="ja-JP" dirty="0"/>
              <a:t>Post-processed data is based on the observation at half a day after the earthquake, so this can happen, but further efforts are needed to confirm this.</a:t>
            </a:r>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20</a:t>
            </a:fld>
            <a:endParaRPr kumimoji="1" lang="ja-JP" altLang="en-US"/>
          </a:p>
        </p:txBody>
      </p:sp>
    </p:spTree>
    <p:extLst>
      <p:ext uri="{BB962C8B-B14F-4D97-AF65-F5344CB8AC3E}">
        <p14:creationId xmlns:p14="http://schemas.microsoft.com/office/powerpoint/2010/main" val="514218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500" dirty="0"/>
              <a:t>This is summary of my presentation.</a:t>
            </a:r>
            <a:endParaRPr lang="ja-JP" altLang="en-US" sz="1500" dirty="0"/>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21</a:t>
            </a:fld>
            <a:endParaRPr kumimoji="1" lang="ja-JP" altLang="en-US"/>
          </a:p>
        </p:txBody>
      </p:sp>
    </p:spTree>
    <p:extLst>
      <p:ext uri="{BB962C8B-B14F-4D97-AF65-F5344CB8AC3E}">
        <p14:creationId xmlns:p14="http://schemas.microsoft.com/office/powerpoint/2010/main" val="684542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pPr>
              <a:buClr>
                <a:schemeClr val="tx1"/>
              </a:buClr>
            </a:pPr>
            <a:r>
              <a:rPr lang="en-US" altLang="ja-JP" sz="1500" dirty="0">
                <a:cs typeface="Arial" panose="020B0604020202020204" pitchFamily="34" charset="0"/>
              </a:rPr>
              <a:t>REGARD has contributed to earthquake and tsunami risk reduction in Japan, including Noto earthquake in this year.</a:t>
            </a:r>
          </a:p>
          <a:p>
            <a:pPr>
              <a:buClr>
                <a:schemeClr val="tx1"/>
              </a:buClr>
            </a:pPr>
            <a:r>
              <a:rPr lang="en-US" altLang="ja-JP" sz="1500" dirty="0">
                <a:cs typeface="Arial" panose="020B0604020202020204" pitchFamily="34" charset="0"/>
              </a:rPr>
              <a:t>In Noto earthquake, REGARD successfully captured crustal deformation of even centimeters and well constructed the fault model.</a:t>
            </a:r>
          </a:p>
          <a:p>
            <a:pPr>
              <a:buClr>
                <a:schemeClr val="tx1"/>
              </a:buClr>
            </a:pPr>
            <a:r>
              <a:rPr lang="en-US" altLang="ja-JP" sz="1500" dirty="0">
                <a:cs typeface="Arial" panose="020B0604020202020204" pitchFamily="34" charset="0"/>
              </a:rPr>
              <a:t>But the dip angle was underestimated due to the lack of near-field vertical displacement data.</a:t>
            </a:r>
          </a:p>
          <a:p>
            <a:pPr>
              <a:buClr>
                <a:schemeClr val="tx1"/>
              </a:buClr>
            </a:pPr>
            <a:r>
              <a:rPr lang="en-US" altLang="ja-JP" sz="1500" dirty="0">
                <a:cs typeface="Arial" panose="020B0604020202020204" pitchFamily="34" charset="0"/>
              </a:rPr>
              <a:t>These results are based on RTK, but PPP prove to has comparable capability in detecting co-seismic deformation.</a:t>
            </a:r>
          </a:p>
          <a:p>
            <a:pPr>
              <a:buClr>
                <a:schemeClr val="tx1"/>
              </a:buClr>
            </a:pPr>
            <a:r>
              <a:rPr lang="en-US" altLang="ja-JP" sz="1500" dirty="0">
                <a:cs typeface="Arial" panose="020B0604020202020204" pitchFamily="34" charset="0"/>
              </a:rPr>
              <a:t>We’d like to make further validation and coordination to implement PPP and achieve greater robustness of REGARD.</a:t>
            </a:r>
          </a:p>
          <a:p>
            <a:pPr>
              <a:buClr>
                <a:schemeClr val="tx1"/>
              </a:buClr>
            </a:pPr>
            <a:r>
              <a:rPr lang="en-US" altLang="ja-JP" sz="1500" dirty="0">
                <a:cs typeface="Arial" panose="020B0604020202020204" pitchFamily="34" charset="0"/>
              </a:rPr>
              <a:t>That’s all my presentation.</a:t>
            </a:r>
          </a:p>
          <a:p>
            <a:pPr>
              <a:buClr>
                <a:schemeClr val="tx1"/>
              </a:buClr>
            </a:pPr>
            <a:r>
              <a:rPr lang="en-US" altLang="ja-JP" sz="1500" dirty="0">
                <a:cs typeface="Arial" panose="020B0604020202020204" pitchFamily="34" charset="0"/>
              </a:rPr>
              <a:t>Thank you for your attention.</a:t>
            </a:r>
            <a:endParaRPr lang="ja-JP" altLang="en-US" sz="2300" dirty="0"/>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22</a:t>
            </a:fld>
            <a:endParaRPr kumimoji="1" lang="ja-JP" altLang="en-US"/>
          </a:p>
        </p:txBody>
      </p:sp>
    </p:spTree>
    <p:extLst>
      <p:ext uri="{BB962C8B-B14F-4D97-AF65-F5344CB8AC3E}">
        <p14:creationId xmlns:p14="http://schemas.microsoft.com/office/powerpoint/2010/main" val="351429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500" dirty="0"/>
              <a:t>At first, I’ll give brief introduction about REGARD system.</a:t>
            </a:r>
            <a:endParaRPr lang="ja-JP" altLang="en-US" sz="1500" dirty="0"/>
          </a:p>
        </p:txBody>
      </p:sp>
      <p:sp>
        <p:nvSpPr>
          <p:cNvPr id="4" name="スライド番号プレースホルダー 3"/>
          <p:cNvSpPr>
            <a:spLocks noGrp="1"/>
          </p:cNvSpPr>
          <p:nvPr>
            <p:ph type="sldNum" sz="quarter" idx="5"/>
          </p:nvPr>
        </p:nvSpPr>
        <p:spPr/>
        <p:txBody>
          <a:bodyPr/>
          <a:lstStyle/>
          <a:p>
            <a:fld id="{1BB55E5B-B4BE-427E-B531-86F007972BC3}" type="slidenum">
              <a:rPr kumimoji="1" lang="ja-JP" altLang="en-US" smtClean="0"/>
              <a:t>3</a:t>
            </a:fld>
            <a:endParaRPr kumimoji="1" lang="ja-JP" altLang="en-US"/>
          </a:p>
        </p:txBody>
      </p:sp>
    </p:spTree>
    <p:extLst>
      <p:ext uri="{BB962C8B-B14F-4D97-AF65-F5344CB8AC3E}">
        <p14:creationId xmlns:p14="http://schemas.microsoft.com/office/powerpoint/2010/main" val="403380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The primary advantage of GNSS-based early warning is unsaturation in representing earthquake size.</a:t>
            </a:r>
          </a:p>
          <a:p>
            <a:r>
              <a:rPr lang="en-US" altLang="ja-JP" sz="1500" dirty="0"/>
              <a:t>In principle, if an earthquake becomes larger, the lowest frequency band more prevails, as you can see the red curve.</a:t>
            </a:r>
          </a:p>
          <a:p>
            <a:r>
              <a:rPr lang="en-US" altLang="ja-JP" sz="1500" dirty="0"/>
              <a:t>Compared to seismic data, GNSS has greater sensitivity in the lowest frequency band.</a:t>
            </a:r>
          </a:p>
          <a:p>
            <a:r>
              <a:rPr lang="en-US" altLang="ja-JP" sz="1500" dirty="0"/>
              <a:t>This means GNSS can detect co-seismic displacement and, by inverting this, provide moment magnitude directly.</a:t>
            </a:r>
          </a:p>
          <a:p>
            <a:r>
              <a:rPr lang="en-US" altLang="ja-JP" sz="1500" dirty="0"/>
              <a:t>As you can see the right figure, while the magnitude based on seismic data saturate at around 8.0, moment magnitude well represent actual size of earthquakes, even for a megathrust earthquake, which is very likely to excite devastating tsunami.</a:t>
            </a:r>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4</a:t>
            </a:fld>
            <a:endParaRPr kumimoji="1" lang="ja-JP" altLang="en-US"/>
          </a:p>
        </p:txBody>
      </p:sp>
    </p:spTree>
    <p:extLst>
      <p:ext uri="{BB962C8B-B14F-4D97-AF65-F5344CB8AC3E}">
        <p14:creationId xmlns:p14="http://schemas.microsoft.com/office/powerpoint/2010/main" val="473519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After 2011 Tohoku-Oki earthquake, we developed GNSS-based real-time fault estimation system, REGARD, in collaboration with Tohoku University.</a:t>
            </a:r>
          </a:p>
          <a:p>
            <a:r>
              <a:rPr lang="en-US" altLang="ja-JP" sz="1500" dirty="0"/>
              <a:t>In Japan, a dense GNSS observation network is operated by GSI and their high-rate data is acquired in real-time.</a:t>
            </a:r>
          </a:p>
          <a:p>
            <a:r>
              <a:rPr lang="en-US" altLang="ja-JP" sz="1500" dirty="0"/>
              <a:t>By processing this, REGARD offers a finite fault model within several minutes from earthquake origin time.</a:t>
            </a:r>
          </a:p>
          <a:p>
            <a:r>
              <a:rPr lang="en-US" altLang="ja-JP" sz="1500" dirty="0"/>
              <a:t>Since the full operation in 2016, we've shared results within the government for tsunami warning and initial assessments of the damage.</a:t>
            </a:r>
          </a:p>
          <a:p>
            <a:r>
              <a:rPr lang="en-US" altLang="ja-JP" sz="1500" dirty="0"/>
              <a:t>Moreover, we recently started the collaboration with private sectors; Specifically speaking, the estimated fault model is used in considering operation of bullet train immediately after the Nankai trough earthquake in Japan.</a:t>
            </a:r>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5</a:t>
            </a:fld>
            <a:endParaRPr kumimoji="1" lang="ja-JP" altLang="en-US"/>
          </a:p>
        </p:txBody>
      </p:sp>
    </p:spTree>
    <p:extLst>
      <p:ext uri="{BB962C8B-B14F-4D97-AF65-F5344CB8AC3E}">
        <p14:creationId xmlns:p14="http://schemas.microsoft.com/office/powerpoint/2010/main" val="191535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REGARD consists of 3 sub-systems: real-time positioning, event detection, and fault model inversion.</a:t>
            </a:r>
          </a:p>
          <a:p>
            <a:r>
              <a:rPr lang="en-US" altLang="ja-JP" sz="1500" dirty="0"/>
              <a:t>In real-time positioning sub-system, RTK is employed.</a:t>
            </a:r>
          </a:p>
          <a:p>
            <a:r>
              <a:rPr lang="en-US" altLang="ja-JP" sz="1500" dirty="0"/>
              <a:t>This offers continuous 1Hz displacement data with respect to a single reference station.</a:t>
            </a:r>
          </a:p>
          <a:p>
            <a:r>
              <a:rPr lang="en-US" altLang="ja-JP" sz="1500" dirty="0"/>
              <a:t>The event detection sub-system has 2 types of algorithms.</a:t>
            </a:r>
          </a:p>
          <a:p>
            <a:r>
              <a:rPr lang="en-US" altLang="ja-JP" sz="1500" dirty="0"/>
              <a:t>One is the earthquake early warning issued by Japan Meteorological Agency and the other is </a:t>
            </a:r>
            <a:r>
              <a:rPr lang="en-US" altLang="ja-JP" sz="1500" dirty="0" err="1"/>
              <a:t>RAPiD</a:t>
            </a:r>
            <a:r>
              <a:rPr lang="en-US" altLang="ja-JP" sz="1500" dirty="0"/>
              <a:t> algorithm, which monitors 1Hz displacement by STA/LTA method.</a:t>
            </a:r>
          </a:p>
          <a:p>
            <a:r>
              <a:rPr lang="en-US" altLang="ja-JP" sz="1500" dirty="0"/>
              <a:t>Once an event is detected, 2 types of fault model inversion are initiated.</a:t>
            </a:r>
          </a:p>
          <a:p>
            <a:r>
              <a:rPr lang="en-US" altLang="ja-JP" sz="1500" dirty="0"/>
              <a:t>The single rectangular model is applicable for any types of earthquakes and the slip distribution model is specialized for megathrust earthquake.</a:t>
            </a:r>
          </a:p>
          <a:p>
            <a:r>
              <a:rPr lang="en-US" altLang="ja-JP" sz="1500" dirty="0"/>
              <a:t>Both are based on maximum likelihood estimation.</a:t>
            </a:r>
            <a:endParaRPr lang="ja-JP" altLang="en-US" sz="1500" dirty="0"/>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6</a:t>
            </a:fld>
            <a:endParaRPr kumimoji="1" lang="ja-JP" altLang="en-US"/>
          </a:p>
        </p:txBody>
      </p:sp>
    </p:spTree>
    <p:extLst>
      <p:ext uri="{BB962C8B-B14F-4D97-AF65-F5344CB8AC3E}">
        <p14:creationId xmlns:p14="http://schemas.microsoft.com/office/powerpoint/2010/main" val="26527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This is a performance assessment of REGARD.</a:t>
            </a:r>
          </a:p>
          <a:p>
            <a:r>
              <a:rPr lang="en-US" altLang="ja-JP" sz="1500" dirty="0"/>
              <a:t>In case of Tohoku-Oki earthquake, the fault models well agree with the post-processed GNSS model.</a:t>
            </a:r>
          </a:p>
          <a:p>
            <a:r>
              <a:rPr lang="en-US" altLang="ja-JP" sz="1500" dirty="0"/>
              <a:t>Also, the moment magnitudes come close to the post-processed results in 2 minutes from the origin time while the EEW saturates around 8.0.</a:t>
            </a:r>
          </a:p>
          <a:p>
            <a:endParaRPr lang="ja-JP" altLang="en-US" sz="1500" dirty="0"/>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7</a:t>
            </a:fld>
            <a:endParaRPr kumimoji="1" lang="ja-JP" altLang="en-US"/>
          </a:p>
        </p:txBody>
      </p:sp>
    </p:spTree>
    <p:extLst>
      <p:ext uri="{BB962C8B-B14F-4D97-AF65-F5344CB8AC3E}">
        <p14:creationId xmlns:p14="http://schemas.microsoft.com/office/powerpoint/2010/main" val="174154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For inland earthquakes, REGARD successfully provided reasonable fault models as well.</a:t>
            </a:r>
          </a:p>
          <a:p>
            <a:r>
              <a:rPr lang="en-US" altLang="ja-JP" sz="1500" dirty="0"/>
              <a:t>The sizes of these two cases are not so significant, magnitude 6.5 to 7, but co-seismic displacement fields were well captured and appropriate fault models were obtained thanks to the dense deployment of GEONET.</a:t>
            </a:r>
          </a:p>
          <a:p>
            <a:endParaRPr lang="en-US" altLang="ja-JP" sz="1500" dirty="0"/>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8</a:t>
            </a:fld>
            <a:endParaRPr kumimoji="1" lang="ja-JP" altLang="en-US"/>
          </a:p>
        </p:txBody>
      </p:sp>
    </p:spTree>
    <p:extLst>
      <p:ext uri="{BB962C8B-B14F-4D97-AF65-F5344CB8AC3E}">
        <p14:creationId xmlns:p14="http://schemas.microsoft.com/office/powerpoint/2010/main" val="1722917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9100" y="512763"/>
            <a:ext cx="5969000" cy="3357562"/>
          </a:xfrm>
        </p:spPr>
      </p:sp>
      <p:sp>
        <p:nvSpPr>
          <p:cNvPr id="3" name="ノート プレースホルダー 2"/>
          <p:cNvSpPr>
            <a:spLocks noGrp="1"/>
          </p:cNvSpPr>
          <p:nvPr>
            <p:ph type="body" idx="1"/>
          </p:nvPr>
        </p:nvSpPr>
        <p:spPr/>
        <p:txBody>
          <a:bodyPr/>
          <a:lstStyle/>
          <a:p>
            <a:r>
              <a:rPr lang="en-US" altLang="ja-JP" sz="1500" dirty="0"/>
              <a:t>In parallel to maximum likelihood estimation, MCMC-based fault inversion system is implemented for rectangle fault model estimation.</a:t>
            </a:r>
          </a:p>
          <a:p>
            <a:r>
              <a:rPr lang="en-US" altLang="ja-JP" sz="1500" dirty="0"/>
              <a:t>In this method, each parameter of rectangle fault is efficiently searched from wide range of parameter space.</a:t>
            </a:r>
          </a:p>
          <a:p>
            <a:r>
              <a:rPr lang="en-US" altLang="ja-JP" sz="1500" dirty="0"/>
              <a:t>So, the set of estimated parameter is robust against an earthquake even if its mechanism is quite different to initial model. </a:t>
            </a:r>
          </a:p>
          <a:p>
            <a:r>
              <a:rPr lang="en-US" altLang="ja-JP" sz="1500" dirty="0"/>
              <a:t>In case of 2016 Kumamoto earthquake, the model based on maximum likelihood estimation was strongly bound to the initial model and resulted in a conjugated fault model at the beginning of the estimation sequence.</a:t>
            </a:r>
          </a:p>
          <a:p>
            <a:r>
              <a:rPr lang="en-US" altLang="ja-JP" sz="1500" dirty="0"/>
              <a:t>By contrast, MCMC-based approach successfully provides the true model from the beginning of estimation as you can see the red rectangle.</a:t>
            </a:r>
          </a:p>
        </p:txBody>
      </p:sp>
      <p:sp>
        <p:nvSpPr>
          <p:cNvPr id="4" name="スライド番号プレースホルダー 3"/>
          <p:cNvSpPr>
            <a:spLocks noGrp="1"/>
          </p:cNvSpPr>
          <p:nvPr>
            <p:ph type="sldNum" sz="quarter" idx="10"/>
          </p:nvPr>
        </p:nvSpPr>
        <p:spPr/>
        <p:txBody>
          <a:bodyPr/>
          <a:lstStyle/>
          <a:p>
            <a:fld id="{1BB55E5B-B4BE-427E-B531-86F007972BC3}" type="slidenum">
              <a:rPr kumimoji="1" lang="ja-JP" altLang="en-US" smtClean="0"/>
              <a:t>9</a:t>
            </a:fld>
            <a:endParaRPr kumimoji="1" lang="ja-JP" altLang="en-US"/>
          </a:p>
        </p:txBody>
      </p:sp>
    </p:spTree>
    <p:extLst>
      <p:ext uri="{BB962C8B-B14F-4D97-AF65-F5344CB8AC3E}">
        <p14:creationId xmlns:p14="http://schemas.microsoft.com/office/powerpoint/2010/main" val="24415625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Text Box 12"/>
          <p:cNvSpPr txBox="1">
            <a:spLocks noChangeArrowheads="1"/>
          </p:cNvSpPr>
          <p:nvPr userDrawn="1"/>
        </p:nvSpPr>
        <p:spPr bwMode="auto">
          <a:xfrm>
            <a:off x="1" y="6524625"/>
            <a:ext cx="3642920" cy="276999"/>
          </a:xfrm>
          <a:prstGeom prst="rect">
            <a:avLst/>
          </a:prstGeom>
          <a:noFill/>
          <a:ln w="9525">
            <a:noFill/>
            <a:miter lim="800000"/>
            <a:headEnd/>
            <a:tailEnd/>
          </a:ln>
          <a:effec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i="1">
                <a:solidFill>
                  <a:schemeClr val="bg1"/>
                </a:solidFill>
                <a:latin typeface="Times New Roman" panose="02020603050405020304" pitchFamily="18" charset="0"/>
              </a:rPr>
              <a:t>Ministry of Land, Infrastructure, Transport and Tourism</a:t>
            </a:r>
          </a:p>
        </p:txBody>
      </p:sp>
      <p:pic>
        <p:nvPicPr>
          <p:cNvPr id="5" name="Picture 17" descr="テンプレートフッダ"/>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51614"/>
            <a:ext cx="12192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8"/>
          <p:cNvSpPr txBox="1">
            <a:spLocks noChangeArrowheads="1"/>
          </p:cNvSpPr>
          <p:nvPr userDrawn="1"/>
        </p:nvSpPr>
        <p:spPr bwMode="auto">
          <a:xfrm>
            <a:off x="1" y="6553200"/>
            <a:ext cx="4993217" cy="274638"/>
          </a:xfrm>
          <a:prstGeom prst="rect">
            <a:avLst/>
          </a:prstGeom>
          <a:noFill/>
          <a:ln w="9525">
            <a:noFill/>
            <a:miter lim="800000"/>
            <a:headEnd/>
            <a:tailEnd/>
          </a:ln>
          <a:effectLst/>
        </p:spPr>
        <p:txBody>
          <a:bodyPr>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37931725" indent="-37474525">
              <a:defRPr kumimoji="1" sz="2400">
                <a:solidFill>
                  <a:schemeClr val="tx1"/>
                </a:solidFill>
                <a:latin typeface="Arial" panose="020B0604020202020204" pitchFamily="34" charset="0"/>
                <a:ea typeface="ＭＳ Ｐゴシック" panose="020B0600070205080204" pitchFamily="50" charset="-128"/>
              </a:defRPr>
            </a:lvl2pPr>
            <a:lvl3pPr>
              <a:defRPr kumimoji="1" sz="2400">
                <a:solidFill>
                  <a:schemeClr val="tx1"/>
                </a:solidFill>
                <a:latin typeface="Arial" panose="020B0604020202020204" pitchFamily="34" charset="0"/>
                <a:ea typeface="ＭＳ Ｐゴシック" panose="020B0600070205080204" pitchFamily="50" charset="-128"/>
              </a:defRPr>
            </a:lvl3pPr>
            <a:lvl4pPr>
              <a:defRPr kumimoji="1" sz="2400">
                <a:solidFill>
                  <a:schemeClr val="tx1"/>
                </a:solidFill>
                <a:latin typeface="Arial" panose="020B0604020202020204" pitchFamily="34" charset="0"/>
                <a:ea typeface="ＭＳ Ｐゴシック" panose="020B0600070205080204" pitchFamily="50" charset="-128"/>
              </a:defRPr>
            </a:lvl4pPr>
            <a:lvl5pPr>
              <a:defRPr kumimoji="1" sz="2400">
                <a:solidFill>
                  <a:schemeClr val="tx1"/>
                </a:solidFill>
                <a:latin typeface="Arial" panose="020B0604020202020204" pitchFamily="34" charset="0"/>
                <a:ea typeface="ＭＳ Ｐゴシック" panose="020B0600070205080204" pitchFamily="50" charset="-128"/>
              </a:defRPr>
            </a:lvl5pPr>
            <a:lvl6pPr marL="4572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9144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13716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1828800" fontAlgn="base">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200" b="1" i="1" dirty="0">
                <a:solidFill>
                  <a:schemeClr val="bg1"/>
                </a:solidFill>
                <a:latin typeface="Times New Roman" panose="02020603050405020304" pitchFamily="18" charset="0"/>
              </a:rPr>
              <a:t>Geospatial Information Authority of Japan</a:t>
            </a:r>
          </a:p>
        </p:txBody>
      </p:sp>
      <p:pic>
        <p:nvPicPr>
          <p:cNvPr id="7" name="Picture 20" descr="国土地理院ロゴ隷書体"/>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21785" y="6237288"/>
            <a:ext cx="2110316"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9" descr="国土地理院シンボルマーク小"/>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033" y="6237289"/>
            <a:ext cx="569384"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159000" y="1905001"/>
            <a:ext cx="10033000" cy="1470025"/>
          </a:xfrm>
        </p:spPr>
        <p:txBody>
          <a:bodyPr/>
          <a:lstStyle>
            <a:lvl1pPr>
              <a:defRPr sz="4000"/>
            </a:lvl1pPr>
          </a:lstStyle>
          <a:p>
            <a:r>
              <a:rPr lang="ja-JP" altLang="en-US" dirty="0"/>
              <a:t>マスタ</a:t>
            </a:r>
            <a:r>
              <a:rPr lang="en-US" altLang="ja-JP" dirty="0"/>
              <a:t> </a:t>
            </a:r>
            <a:r>
              <a:rPr lang="ja-JP" altLang="en-US" dirty="0"/>
              <a:t>タイトルの書式設定</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ja-JP" altLang="en-US" dirty="0"/>
              <a:t>マスタ</a:t>
            </a:r>
            <a:r>
              <a:rPr lang="en-US" altLang="ja-JP" dirty="0"/>
              <a:t> </a:t>
            </a:r>
            <a:r>
              <a:rPr lang="ja-JP" altLang="en-US" dirty="0"/>
              <a:t>サブタイトルの書式設定</a:t>
            </a:r>
          </a:p>
        </p:txBody>
      </p:sp>
      <p:sp>
        <p:nvSpPr>
          <p:cNvPr id="9" name="Rectangle 4"/>
          <p:cNvSpPr>
            <a:spLocks noGrp="1" noChangeArrowheads="1"/>
          </p:cNvSpPr>
          <p:nvPr>
            <p:ph type="dt" sz="half" idx="10"/>
          </p:nvPr>
        </p:nvSpPr>
        <p:spPr/>
        <p:txBody>
          <a:bodyPr/>
          <a:lstStyle>
            <a:lvl1pPr>
              <a:defRPr/>
            </a:lvl1pPr>
          </a:lstStyle>
          <a:p>
            <a:endParaRPr lang="en-US" altLang="ja-JP" dirty="0"/>
          </a:p>
        </p:txBody>
      </p:sp>
      <p:sp>
        <p:nvSpPr>
          <p:cNvPr id="10" name="Rectangle 5"/>
          <p:cNvSpPr>
            <a:spLocks noGrp="1" noChangeArrowheads="1"/>
          </p:cNvSpPr>
          <p:nvPr>
            <p:ph type="ftr" sz="quarter" idx="11"/>
          </p:nvPr>
        </p:nvSpPr>
        <p:spPr/>
        <p:txBody>
          <a:bodyPr/>
          <a:lstStyle>
            <a:lvl1pPr>
              <a:defRPr>
                <a:latin typeface="游ゴシック" panose="020B0400000000000000" pitchFamily="50" charset="-128"/>
                <a:ea typeface="游ゴシック" panose="020B0400000000000000" pitchFamily="50" charset="-128"/>
              </a:defRPr>
            </a:lvl1pPr>
          </a:lstStyle>
          <a:p>
            <a:endParaRPr lang="en-US" altLang="ja-JP" dirty="0"/>
          </a:p>
        </p:txBody>
      </p:sp>
      <p:sp>
        <p:nvSpPr>
          <p:cNvPr id="11" name="Rectangle 6"/>
          <p:cNvSpPr>
            <a:spLocks noGrp="1" noChangeArrowheads="1"/>
          </p:cNvSpPr>
          <p:nvPr>
            <p:ph type="sldNum" sz="quarter" idx="12"/>
          </p:nvPr>
        </p:nvSpPr>
        <p:spPr>
          <a:xfrm>
            <a:off x="8737600" y="6245225"/>
            <a:ext cx="2844800" cy="476250"/>
          </a:xfrm>
        </p:spPr>
        <p:txBody>
          <a:bodyPr/>
          <a:lstStyle>
            <a:lvl1pPr>
              <a:defRPr>
                <a:latin typeface="游ゴシック" panose="020B0400000000000000" pitchFamily="50" charset="-128"/>
                <a:ea typeface="游ゴシック" panose="020B0400000000000000" pitchFamily="50" charset="-128"/>
              </a:defRPr>
            </a:lvl1pPr>
          </a:lstStyle>
          <a:p>
            <a:fld id="{28892539-D9AC-466E-8AD4-2E0B92FC4BC9}" type="slidenum">
              <a:rPr lang="en-US" altLang="ja-JP" smtClean="0"/>
              <a:pPr/>
              <a:t>‹#›</a:t>
            </a:fld>
            <a:endParaRPr lang="en-US" altLang="ja-JP"/>
          </a:p>
        </p:txBody>
      </p:sp>
    </p:spTree>
    <p:extLst>
      <p:ext uri="{BB962C8B-B14F-4D97-AF65-F5344CB8AC3E}">
        <p14:creationId xmlns:p14="http://schemas.microsoft.com/office/powerpoint/2010/main" val="1516604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2301FB68-21C9-4D42-9A73-9AB12F18D233}" type="slidenum">
              <a:rPr lang="en-US" altLang="ja-JP"/>
              <a:pPr/>
              <a:t>‹#›</a:t>
            </a:fld>
            <a:endParaRPr lang="en-US" altLang="ja-JP"/>
          </a:p>
        </p:txBody>
      </p:sp>
    </p:spTree>
    <p:extLst>
      <p:ext uri="{BB962C8B-B14F-4D97-AF65-F5344CB8AC3E}">
        <p14:creationId xmlns:p14="http://schemas.microsoft.com/office/powerpoint/2010/main" val="387639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1"/>
            <a:ext cx="2895600" cy="6126163"/>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0" y="1"/>
            <a:ext cx="8483600" cy="6126163"/>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6957559-0642-4C9E-BF3F-B00E7F9A79F1}" type="slidenum">
              <a:rPr lang="en-US" altLang="ja-JP"/>
              <a:pPr/>
              <a:t>‹#›</a:t>
            </a:fld>
            <a:endParaRPr lang="en-US" altLang="ja-JP"/>
          </a:p>
        </p:txBody>
      </p:sp>
    </p:spTree>
    <p:extLst>
      <p:ext uri="{BB962C8B-B14F-4D97-AF65-F5344CB8AC3E}">
        <p14:creationId xmlns:p14="http://schemas.microsoft.com/office/powerpoint/2010/main" val="1020488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477111"/>
            <a:ext cx="12192000" cy="1560583"/>
          </a:xfrm>
        </p:spPr>
        <p:txBody>
          <a:bodyPr anchor="b">
            <a:normAutofit/>
          </a:bodyPr>
          <a:lstStyle>
            <a:lvl1pPr algn="ctr">
              <a:defRPr sz="3000" b="1" spc="450">
                <a:solidFill>
                  <a:schemeClr val="accent1"/>
                </a:solidFill>
                <a:latin typeface="メイリオ" charset="-128"/>
                <a:ea typeface="メイリオ" charset="-128"/>
                <a:cs typeface="メイリオ" charset="-128"/>
              </a:defRPr>
            </a:lvl1pPr>
          </a:lstStyle>
          <a:p>
            <a:r>
              <a:rPr lang="ja-JP" altLang="en-US" dirty="0"/>
              <a:t>マスタータイトル</a:t>
            </a:r>
            <a:br>
              <a:rPr lang="en-US" altLang="ja-JP" dirty="0"/>
            </a:br>
            <a:r>
              <a:rPr lang="ja-JP" altLang="en-US" dirty="0"/>
              <a:t>の書式設定</a:t>
            </a:r>
            <a:endParaRPr lang="en-US" dirty="0"/>
          </a:p>
        </p:txBody>
      </p:sp>
      <p:sp>
        <p:nvSpPr>
          <p:cNvPr id="3" name="Subtitle 2"/>
          <p:cNvSpPr>
            <a:spLocks noGrp="1"/>
          </p:cNvSpPr>
          <p:nvPr>
            <p:ph type="subTitle" idx="1"/>
          </p:nvPr>
        </p:nvSpPr>
        <p:spPr>
          <a:xfrm>
            <a:off x="0" y="3848523"/>
            <a:ext cx="12192000" cy="1409281"/>
          </a:xfrm>
        </p:spPr>
        <p:txBody>
          <a:bodyPr>
            <a:normAutofit/>
          </a:bodyPr>
          <a:lstStyle>
            <a:lvl1pPr marL="0" indent="0" algn="ctr">
              <a:buNone/>
              <a:defRPr sz="2100" spc="450">
                <a:latin typeface="メイリオ" charset="-128"/>
                <a:ea typeface="メイリオ" charset="-128"/>
                <a:cs typeface="メイリオ" charset="-128"/>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7" name="日付プレースホルダー 6"/>
          <p:cNvSpPr>
            <a:spLocks noGrp="1"/>
          </p:cNvSpPr>
          <p:nvPr>
            <p:ph type="dt" sz="half" idx="10"/>
          </p:nvPr>
        </p:nvSpPr>
        <p:spPr>
          <a:xfrm>
            <a:off x="9448800" y="6356356"/>
            <a:ext cx="2743200" cy="365125"/>
          </a:xfrm>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779517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0005" y="108905"/>
            <a:ext cx="11141087" cy="549273"/>
          </a:xfrm>
        </p:spPr>
        <p:txBody>
          <a:bodyPr>
            <a:noAutofit/>
          </a:bodyPr>
          <a:lstStyle>
            <a:lvl1pPr algn="ctr">
              <a:defRPr sz="2800" b="1" spc="450">
                <a:solidFill>
                  <a:schemeClr val="accent1"/>
                </a:solidFill>
                <a:latin typeface="Arial" panose="020B0604020202020204" pitchFamily="34" charset="0"/>
                <a:ea typeface="メイリオ" charset="-128"/>
                <a:cs typeface="Arial" panose="020B0604020202020204" pitchFamily="34" charset="0"/>
              </a:defRPr>
            </a:lvl1pPr>
          </a:lstStyle>
          <a:p>
            <a:r>
              <a:rPr lang="ja-JP" altLang="en-US" dirty="0"/>
              <a:t>マスタータイトルの書式設定</a:t>
            </a:r>
            <a:endParaRPr lang="en-US" dirty="0"/>
          </a:p>
        </p:txBody>
      </p:sp>
      <p:sp>
        <p:nvSpPr>
          <p:cNvPr id="3" name="Content Placeholder 2"/>
          <p:cNvSpPr>
            <a:spLocks noGrp="1"/>
          </p:cNvSpPr>
          <p:nvPr>
            <p:ph idx="1" hasCustomPrompt="1"/>
          </p:nvPr>
        </p:nvSpPr>
        <p:spPr>
          <a:xfrm>
            <a:off x="791737" y="740229"/>
            <a:ext cx="10433727" cy="6032360"/>
          </a:xfrm>
          <a:noFill/>
          <a:effectLst/>
        </p:spPr>
        <p:txBody>
          <a:bodyPr>
            <a:normAutofit/>
          </a:bodyPr>
          <a:lstStyle>
            <a:lvl1pPr marL="270272" indent="-263129">
              <a:lnSpc>
                <a:spcPct val="120000"/>
              </a:lnSpc>
              <a:spcBef>
                <a:spcPts val="1050"/>
              </a:spcBef>
              <a:spcAft>
                <a:spcPts val="0"/>
              </a:spcAft>
              <a:buClr>
                <a:schemeClr val="accent1"/>
              </a:buClr>
              <a:buSzPct val="95000"/>
              <a:buFont typeface="Wingdings" charset="2"/>
              <a:buChar char="n"/>
              <a:tabLst/>
              <a:defRPr sz="1950" spc="0" baseline="0">
                <a:solidFill>
                  <a:schemeClr val="accent1"/>
                </a:solidFill>
                <a:latin typeface="Arial" panose="020B0604020202020204" pitchFamily="34" charset="0"/>
                <a:ea typeface="メイリオ" charset="-128"/>
                <a:cs typeface="Arial" panose="020B0604020202020204" pitchFamily="34" charset="0"/>
              </a:defRPr>
            </a:lvl1pPr>
            <a:lvl2pPr marL="0" indent="0">
              <a:lnSpc>
                <a:spcPct val="100000"/>
              </a:lnSpc>
              <a:buClr>
                <a:schemeClr val="accent1"/>
              </a:buClr>
              <a:buSzPct val="95000"/>
              <a:buFont typeface="Wingdings" charset="2"/>
              <a:buChar char="n"/>
              <a:defRPr sz="1500" spc="113" baseline="0">
                <a:solidFill>
                  <a:schemeClr val="tx1"/>
                </a:solidFill>
                <a:latin typeface="メイリオ" charset="-128"/>
                <a:ea typeface="メイリオ" charset="-128"/>
                <a:cs typeface="メイリオ" charset="-128"/>
              </a:defRPr>
            </a:lvl2pPr>
            <a:lvl3pPr marL="766763" indent="-230981">
              <a:lnSpc>
                <a:spcPct val="120000"/>
              </a:lnSpc>
              <a:spcBef>
                <a:spcPts val="0"/>
              </a:spcBef>
              <a:buClr>
                <a:schemeClr val="accent3"/>
              </a:buClr>
              <a:buSzPct val="95000"/>
              <a:buFont typeface="Wingdings" charset="2"/>
              <a:buChar char="n"/>
              <a:tabLst/>
              <a:defRPr sz="1500" spc="0" baseline="0">
                <a:solidFill>
                  <a:schemeClr val="tx1"/>
                </a:solidFill>
                <a:latin typeface="Arial" panose="020B0604020202020204" pitchFamily="34" charset="0"/>
                <a:ea typeface="メイリオ" charset="-128"/>
                <a:cs typeface="Arial" panose="020B0604020202020204" pitchFamily="34" charset="0"/>
              </a:defRPr>
            </a:lvl3pPr>
            <a:lvl4pPr marL="135000" indent="0">
              <a:lnSpc>
                <a:spcPct val="100000"/>
              </a:lnSpc>
              <a:spcBef>
                <a:spcPts val="0"/>
              </a:spcBef>
              <a:buClr>
                <a:schemeClr val="accent1"/>
              </a:buClr>
              <a:buSzPct val="95000"/>
              <a:buFont typeface="Wingdings" charset="2"/>
              <a:buNone/>
              <a:defRPr sz="1500" spc="113" baseline="0">
                <a:solidFill>
                  <a:schemeClr val="tx1"/>
                </a:solidFill>
                <a:latin typeface="メイリオ" charset="-128"/>
                <a:ea typeface="メイリオ" charset="-128"/>
                <a:cs typeface="メイリオ" charset="-128"/>
              </a:defRPr>
            </a:lvl4pPr>
            <a:lvl5pPr marL="535781" indent="-265510">
              <a:lnSpc>
                <a:spcPct val="120000"/>
              </a:lnSpc>
              <a:spcBef>
                <a:spcPts val="0"/>
              </a:spcBef>
              <a:buClr>
                <a:schemeClr val="accent3"/>
              </a:buClr>
              <a:buSzPct val="95000"/>
              <a:buFont typeface="Wingdings" charset="2"/>
              <a:buChar char="n"/>
              <a:tabLst/>
              <a:defRPr sz="1800" spc="0" baseline="0">
                <a:solidFill>
                  <a:schemeClr val="tx1"/>
                </a:solidFill>
                <a:latin typeface="Arial" panose="020B0604020202020204" pitchFamily="34" charset="0"/>
                <a:ea typeface="メイリオ" charset="-128"/>
                <a:cs typeface="Arial" panose="020B0604020202020204" pitchFamily="34" charset="0"/>
              </a:defRPr>
            </a:lvl5pPr>
          </a:lstStyle>
          <a:p>
            <a:pPr lvl="0"/>
            <a:r>
              <a:rPr lang="ja-JP" altLang="en-US"/>
              <a:t>マスターテキストの書式設定</a:t>
            </a:r>
          </a:p>
          <a:p>
            <a:pPr lvl="4"/>
            <a:r>
              <a:rPr lang="ja-JP" altLang="en-US"/>
              <a:t>第</a:t>
            </a:r>
            <a:r>
              <a:rPr lang="en-US" altLang="ja-JP" dirty="0"/>
              <a:t>2</a:t>
            </a:r>
            <a:r>
              <a:rPr lang="ja-JP" altLang="en-US"/>
              <a:t>レベル</a:t>
            </a:r>
          </a:p>
          <a:p>
            <a:pPr lvl="2"/>
            <a:r>
              <a:rPr lang="ja-JP" altLang="en-US"/>
              <a:t>第</a:t>
            </a:r>
            <a:r>
              <a:rPr lang="en-US" altLang="ja-JP" dirty="0"/>
              <a:t>3</a:t>
            </a:r>
            <a:r>
              <a:rPr lang="ja-JP" altLang="en-US"/>
              <a:t>レベル</a:t>
            </a:r>
          </a:p>
          <a:p>
            <a:pPr lvl="2"/>
            <a:endParaRPr lang="en-US" altLang="ja-JP" dirty="0"/>
          </a:p>
          <a:p>
            <a:pPr lvl="2"/>
            <a:endParaRPr lang="ja-JP" altLang="en-US" dirty="0"/>
          </a:p>
        </p:txBody>
      </p:sp>
      <p:sp>
        <p:nvSpPr>
          <p:cNvPr id="6" name="Slide Number Placeholder 5"/>
          <p:cNvSpPr>
            <a:spLocks noGrp="1"/>
          </p:cNvSpPr>
          <p:nvPr>
            <p:ph type="sldNum" sz="quarter" idx="12"/>
          </p:nvPr>
        </p:nvSpPr>
        <p:spPr>
          <a:xfrm>
            <a:off x="11085547" y="61829"/>
            <a:ext cx="924448" cy="549273"/>
          </a:xfrm>
        </p:spPr>
        <p:txBody>
          <a:bodyPr/>
          <a:lstStyle>
            <a:lvl1pPr>
              <a:defRPr sz="2000">
                <a:solidFill>
                  <a:schemeClr val="accent1"/>
                </a:solidFill>
                <a:latin typeface="Arial" panose="020B0604020202020204" pitchFamily="34" charset="0"/>
                <a:cs typeface="Arial" panose="020B0604020202020204" pitchFamily="34" charset="0"/>
              </a:defRPr>
            </a:lvl1pPr>
          </a:lstStyle>
          <a:p>
            <a:fld id="{2ECB2069-001E-EA4A-999E-619F71C6D026}" type="slidenum">
              <a:rPr lang="ja-JP" altLang="en-US" smtClean="0"/>
              <a:pPr/>
              <a:t>‹#›</a:t>
            </a:fld>
            <a:endParaRPr lang="ja-JP" altLang="en-US" dirty="0"/>
          </a:p>
        </p:txBody>
      </p:sp>
      <p:cxnSp>
        <p:nvCxnSpPr>
          <p:cNvPr id="7" name="直線コネクタ 6"/>
          <p:cNvCxnSpPr>
            <a:cxnSpLocks/>
          </p:cNvCxnSpPr>
          <p:nvPr/>
        </p:nvCxnSpPr>
        <p:spPr>
          <a:xfrm>
            <a:off x="189183" y="632463"/>
            <a:ext cx="11801038" cy="0"/>
          </a:xfrm>
          <a:prstGeom prst="line">
            <a:avLst/>
          </a:prstGeom>
          <a:ln w="38100" cap="rnd" cmpd="sng">
            <a:solidFill>
              <a:schemeClr val="accent1"/>
            </a:solidFill>
            <a:round/>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02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90213041-9E90-45BD-88E6-CDC0ADC91DE0}" type="slidenum">
              <a:rPr lang="en-US" altLang="ja-JP"/>
              <a:pPr/>
              <a:t>‹#›</a:t>
            </a:fld>
            <a:endParaRPr lang="en-US" altLang="ja-JP"/>
          </a:p>
        </p:txBody>
      </p:sp>
    </p:spTree>
    <p:extLst>
      <p:ext uri="{BB962C8B-B14F-4D97-AF65-F5344CB8AC3E}">
        <p14:creationId xmlns:p14="http://schemas.microsoft.com/office/powerpoint/2010/main" val="212014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AC366BCF-4CAD-46B6-A028-D8F947FA1F3F}" type="slidenum">
              <a:rPr lang="en-US" altLang="ja-JP"/>
              <a:pPr/>
              <a:t>‹#›</a:t>
            </a:fld>
            <a:endParaRPr lang="en-US" altLang="ja-JP"/>
          </a:p>
        </p:txBody>
      </p:sp>
    </p:spTree>
    <p:extLst>
      <p:ext uri="{BB962C8B-B14F-4D97-AF65-F5344CB8AC3E}">
        <p14:creationId xmlns:p14="http://schemas.microsoft.com/office/powerpoint/2010/main" val="2028949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3732F474-A113-4FFD-9493-35A1AFD09F6A}" type="slidenum">
              <a:rPr lang="en-US" altLang="ja-JP"/>
              <a:pPr/>
              <a:t>‹#›</a:t>
            </a:fld>
            <a:endParaRPr lang="en-US" altLang="ja-JP"/>
          </a:p>
        </p:txBody>
      </p:sp>
    </p:spTree>
    <p:extLst>
      <p:ext uri="{BB962C8B-B14F-4D97-AF65-F5344CB8AC3E}">
        <p14:creationId xmlns:p14="http://schemas.microsoft.com/office/powerpoint/2010/main" val="32353923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EEC93C43-DF5E-47A5-B3E8-A35E45C547CD}" type="slidenum">
              <a:rPr lang="en-US" altLang="ja-JP"/>
              <a:pPr/>
              <a:t>‹#›</a:t>
            </a:fld>
            <a:endParaRPr lang="en-US" altLang="ja-JP"/>
          </a:p>
        </p:txBody>
      </p:sp>
    </p:spTree>
    <p:extLst>
      <p:ext uri="{BB962C8B-B14F-4D97-AF65-F5344CB8AC3E}">
        <p14:creationId xmlns:p14="http://schemas.microsoft.com/office/powerpoint/2010/main" val="960148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endParaRPr lang="en-US" altLang="ja-JP"/>
          </a:p>
        </p:txBody>
      </p:sp>
      <p:sp>
        <p:nvSpPr>
          <p:cNvPr id="4" name="Rectangle 5"/>
          <p:cNvSpPr>
            <a:spLocks noGrp="1" noChangeArrowheads="1"/>
          </p:cNvSpPr>
          <p:nvPr>
            <p:ph type="ftr" sz="quarter" idx="11"/>
          </p:nvPr>
        </p:nvSpPr>
        <p:spPr>
          <a:ln/>
        </p:spPr>
        <p:txBody>
          <a:bodyPr/>
          <a:lstStyle>
            <a:lvl1pPr>
              <a:defRPr/>
            </a:lvl1pPr>
          </a:lstStyle>
          <a:p>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814638E7-59ED-4D93-9065-AE1602A5B44F}" type="slidenum">
              <a:rPr lang="en-US" altLang="ja-JP"/>
              <a:pPr/>
              <a:t>‹#›</a:t>
            </a:fld>
            <a:endParaRPr lang="en-US" altLang="ja-JP"/>
          </a:p>
        </p:txBody>
      </p:sp>
    </p:spTree>
    <p:extLst>
      <p:ext uri="{BB962C8B-B14F-4D97-AF65-F5344CB8AC3E}">
        <p14:creationId xmlns:p14="http://schemas.microsoft.com/office/powerpoint/2010/main" val="4253559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ja-JP"/>
          </a:p>
        </p:txBody>
      </p:sp>
      <p:sp>
        <p:nvSpPr>
          <p:cNvPr id="3" name="Rectangle 5"/>
          <p:cNvSpPr>
            <a:spLocks noGrp="1" noChangeArrowheads="1"/>
          </p:cNvSpPr>
          <p:nvPr>
            <p:ph type="ftr" sz="quarter" idx="11"/>
          </p:nvPr>
        </p:nvSpPr>
        <p:spPr>
          <a:ln/>
        </p:spPr>
        <p:txBody>
          <a:bodyPr/>
          <a:lstStyle>
            <a:lvl1pPr>
              <a:defRPr/>
            </a:lvl1pPr>
          </a:lstStyle>
          <a:p>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FBCECBC5-8481-4100-916E-490213FF3A64}" type="slidenum">
              <a:rPr lang="en-US" altLang="ja-JP"/>
              <a:pPr/>
              <a:t>‹#›</a:t>
            </a:fld>
            <a:endParaRPr lang="en-US" altLang="ja-JP"/>
          </a:p>
        </p:txBody>
      </p:sp>
    </p:spTree>
    <p:extLst>
      <p:ext uri="{BB962C8B-B14F-4D97-AF65-F5344CB8AC3E}">
        <p14:creationId xmlns:p14="http://schemas.microsoft.com/office/powerpoint/2010/main" val="3932421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6155A376-52BF-463E-81EF-1ABA875562AD}" type="slidenum">
              <a:rPr lang="en-US" altLang="ja-JP"/>
              <a:pPr/>
              <a:t>‹#›</a:t>
            </a:fld>
            <a:endParaRPr lang="en-US" altLang="ja-JP"/>
          </a:p>
        </p:txBody>
      </p:sp>
    </p:spTree>
    <p:extLst>
      <p:ext uri="{BB962C8B-B14F-4D97-AF65-F5344CB8AC3E}">
        <p14:creationId xmlns:p14="http://schemas.microsoft.com/office/powerpoint/2010/main" val="160766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DACE9F7E-ADA5-433F-9D6F-0D127E2E2F96}" type="slidenum">
              <a:rPr lang="en-US" altLang="ja-JP"/>
              <a:pPr/>
              <a:t>‹#›</a:t>
            </a:fld>
            <a:endParaRPr lang="en-US" altLang="ja-JP"/>
          </a:p>
        </p:txBody>
      </p:sp>
    </p:spTree>
    <p:extLst>
      <p:ext uri="{BB962C8B-B14F-4D97-AF65-F5344CB8AC3E}">
        <p14:creationId xmlns:p14="http://schemas.microsoft.com/office/powerpoint/2010/main" val="2620154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テンプレートヘッダ"/>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609600" y="764705"/>
            <a:ext cx="10972800" cy="536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第１レベル</a:t>
            </a:r>
            <a:endParaRPr lang="en-US" altLang="ja-JP" dirty="0"/>
          </a:p>
          <a:p>
            <a:pPr lvl="1"/>
            <a:r>
              <a:rPr lang="ja-JP" altLang="en-US" dirty="0"/>
              <a:t>第</a:t>
            </a:r>
            <a:r>
              <a:rPr lang="en-US" altLang="ja-JP" dirty="0"/>
              <a:t> 2 </a:t>
            </a:r>
            <a:r>
              <a:rPr lang="ja-JP" altLang="en-US" dirty="0"/>
              <a:t>レベル</a:t>
            </a:r>
            <a:endParaRPr lang="en-US" altLang="ja-JP" dirty="0"/>
          </a:p>
          <a:p>
            <a:pPr lvl="2"/>
            <a:r>
              <a:rPr lang="ja-JP" altLang="en-US" dirty="0"/>
              <a:t>第</a:t>
            </a:r>
            <a:r>
              <a:rPr lang="en-US" altLang="ja-JP" dirty="0"/>
              <a:t> 3 </a:t>
            </a:r>
            <a:r>
              <a:rPr lang="ja-JP" altLang="en-US" dirty="0"/>
              <a:t>レベル</a:t>
            </a:r>
            <a:endParaRPr lang="en-US" altLang="ja-JP" dirty="0"/>
          </a:p>
          <a:p>
            <a:pPr lvl="3"/>
            <a:r>
              <a:rPr lang="ja-JP" altLang="en-US" dirty="0"/>
              <a:t>第</a:t>
            </a:r>
            <a:r>
              <a:rPr lang="en-US" altLang="ja-JP" dirty="0"/>
              <a:t> 4 </a:t>
            </a:r>
            <a:r>
              <a:rPr lang="ja-JP" altLang="en-US" dirty="0"/>
              <a:t>レベル</a:t>
            </a:r>
            <a:endParaRPr lang="en-US" altLang="ja-JP" dirty="0"/>
          </a:p>
          <a:p>
            <a:pPr lvl="4"/>
            <a:r>
              <a:rPr lang="ja-JP" altLang="en-US" dirty="0"/>
              <a:t>第</a:t>
            </a:r>
            <a:r>
              <a:rPr lang="en-US" altLang="ja-JP" dirty="0"/>
              <a:t> 5 </a:t>
            </a:r>
            <a:r>
              <a:rPr lang="ja-JP" altLang="en-US" dirty="0"/>
              <a:t>レベル</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游ゴシック" panose="020B0400000000000000" pitchFamily="50" charset="-128"/>
                <a:ea typeface="游ゴシック" panose="020B0400000000000000" pitchFamily="50" charset="-128"/>
              </a:defRPr>
            </a:lvl1pPr>
          </a:lstStyle>
          <a:p>
            <a:endParaRPr lang="en-US" altLang="ja-JP" dirty="0"/>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游ゴシック" panose="020B0400000000000000" pitchFamily="50" charset="-128"/>
                <a:ea typeface="游ゴシック" panose="020B0400000000000000" pitchFamily="50" charset="-128"/>
              </a:defRPr>
            </a:lvl1pPr>
          </a:lstStyle>
          <a:p>
            <a:endParaRPr lang="en-US" altLang="ja-JP"/>
          </a:p>
        </p:txBody>
      </p:sp>
      <p:sp>
        <p:nvSpPr>
          <p:cNvPr id="1030" name="Rectangle 6"/>
          <p:cNvSpPr>
            <a:spLocks noGrp="1" noChangeArrowheads="1"/>
          </p:cNvSpPr>
          <p:nvPr>
            <p:ph type="sldNum" sz="quarter" idx="4"/>
          </p:nvPr>
        </p:nvSpPr>
        <p:spPr bwMode="auto">
          <a:xfrm>
            <a:off x="8986592" y="253217"/>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baseline="0">
                <a:latin typeface="+mn-lt"/>
                <a:ea typeface="游ゴシック" panose="020B0400000000000000" pitchFamily="50" charset="-128"/>
              </a:defRPr>
            </a:lvl1pPr>
          </a:lstStyle>
          <a:p>
            <a:fld id="{33C26B9D-4024-44C1-B5A2-26499D8CC6CC}" type="slidenum">
              <a:rPr lang="en-US" altLang="ja-JP" smtClean="0"/>
              <a:pPr/>
              <a:t>‹#›</a:t>
            </a:fld>
            <a:endParaRPr lang="en-US" altLang="ja-JP" dirty="0"/>
          </a:p>
        </p:txBody>
      </p:sp>
      <p:sp>
        <p:nvSpPr>
          <p:cNvPr id="1031" name="Rectangle 2"/>
          <p:cNvSpPr>
            <a:spLocks noGrp="1" noChangeArrowheads="1"/>
          </p:cNvSpPr>
          <p:nvPr>
            <p:ph type="title"/>
          </p:nvPr>
        </p:nvSpPr>
        <p:spPr bwMode="auto">
          <a:xfrm>
            <a:off x="1" y="0"/>
            <a:ext cx="9359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a:t>
            </a:r>
            <a:r>
              <a:rPr lang="en-US" altLang="ja-JP" dirty="0"/>
              <a:t> </a:t>
            </a:r>
            <a:r>
              <a:rPr lang="ja-JP" altLang="en-US" dirty="0"/>
              <a:t>タイトルの書式設定</a:t>
            </a:r>
          </a:p>
        </p:txBody>
      </p:sp>
      <p:pic>
        <p:nvPicPr>
          <p:cNvPr id="1032" name="Picture 8" descr="国土地理院ロゴ隷書体"/>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416117" y="31750"/>
            <a:ext cx="172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descr="国土地理院シンボルマーク小"/>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9935634" y="47625"/>
            <a:ext cx="480484" cy="23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p:cNvSpPr txBox="1"/>
          <p:nvPr userDrawn="1"/>
        </p:nvSpPr>
        <p:spPr>
          <a:xfrm>
            <a:off x="11473189" y="258969"/>
            <a:ext cx="695400" cy="369332"/>
          </a:xfrm>
          <a:prstGeom prst="rect">
            <a:avLst/>
          </a:prstGeom>
          <a:noFill/>
        </p:spPr>
        <p:txBody>
          <a:bodyPr wrap="square" rtlCol="0">
            <a:spAutoFit/>
          </a:bodyPr>
          <a:lstStyle/>
          <a:p>
            <a:pPr algn="r"/>
            <a:r>
              <a:rPr kumimoji="1" lang="en-US" altLang="ja-JP" dirty="0">
                <a:latin typeface="+mn-lt"/>
              </a:rPr>
              <a:t>/22</a:t>
            </a:r>
            <a:endParaRPr kumimoji="1" lang="ja-JP" altLang="en-US" dirty="0">
              <a:latin typeface="+mn-lt"/>
            </a:endParaRPr>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hdr="0" ftr="0" dt="0"/>
  <p:txStyles>
    <p:titleStyle>
      <a:lvl1pPr algn="l" rtl="0" fontAlgn="base">
        <a:spcBef>
          <a:spcPct val="0"/>
        </a:spcBef>
        <a:spcAft>
          <a:spcPct val="0"/>
        </a:spcAft>
        <a:defRPr kumimoji="1" sz="2800" baseline="0">
          <a:solidFill>
            <a:srgbClr val="4087C8"/>
          </a:solidFill>
          <a:latin typeface="Arial" panose="020B0604020202020204" pitchFamily="34" charset="0"/>
          <a:ea typeface="+mj-ea"/>
          <a:cs typeface="+mj-cs"/>
        </a:defRPr>
      </a:lvl1pPr>
      <a:lvl2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2pPr>
      <a:lvl3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3pPr>
      <a:lvl4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4pPr>
      <a:lvl5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9pPr>
    </p:titleStyle>
    <p:bodyStyle>
      <a:lvl1pPr marL="252000" indent="-252000" algn="l" rtl="0" fontAlgn="base">
        <a:spcBef>
          <a:spcPts val="600"/>
        </a:spcBef>
        <a:spcAft>
          <a:spcPct val="0"/>
        </a:spcAft>
        <a:buChar char="•"/>
        <a:defRPr kumimoji="1" sz="2400" baseline="0">
          <a:solidFill>
            <a:schemeClr val="tx1"/>
          </a:solidFill>
          <a:latin typeface="Arial" panose="020B0604020202020204" pitchFamily="34" charset="0"/>
          <a:ea typeface="游ゴシック" panose="020B0400000000000000" pitchFamily="50" charset="-128"/>
          <a:cs typeface="+mn-cs"/>
        </a:defRPr>
      </a:lvl1pPr>
      <a:lvl2pPr marL="720000" indent="-252000" algn="l" rtl="0" fontAlgn="base">
        <a:spcBef>
          <a:spcPts val="600"/>
        </a:spcBef>
        <a:spcAft>
          <a:spcPct val="0"/>
        </a:spcAft>
        <a:buChar char="–"/>
        <a:defRPr kumimoji="1" sz="2000" baseline="0">
          <a:solidFill>
            <a:schemeClr val="tx1"/>
          </a:solidFill>
          <a:latin typeface="Arial" panose="020B0604020202020204" pitchFamily="34" charset="0"/>
          <a:ea typeface="游ゴシック" panose="020B0400000000000000" pitchFamily="50" charset="-128"/>
        </a:defRPr>
      </a:lvl2pPr>
      <a:lvl3pPr marL="1143000" indent="-228600" algn="l" rtl="0" fontAlgn="base">
        <a:spcBef>
          <a:spcPct val="20000"/>
        </a:spcBef>
        <a:spcAft>
          <a:spcPct val="0"/>
        </a:spcAft>
        <a:buChar char="•"/>
        <a:defRPr kumimoji="1" sz="1800" baseline="0">
          <a:solidFill>
            <a:schemeClr val="tx1"/>
          </a:solidFill>
          <a:latin typeface="Arial" panose="020B0604020202020204" pitchFamily="34" charset="0"/>
          <a:ea typeface="游ゴシック" panose="020B0400000000000000" pitchFamily="50" charset="-128"/>
        </a:defRPr>
      </a:lvl3pPr>
      <a:lvl4pPr marL="1600200" indent="-228600" algn="l" rtl="0" fontAlgn="base">
        <a:spcBef>
          <a:spcPct val="20000"/>
        </a:spcBef>
        <a:spcAft>
          <a:spcPct val="0"/>
        </a:spcAft>
        <a:buChar char="–"/>
        <a:defRPr kumimoji="1" sz="1600" baseline="0">
          <a:solidFill>
            <a:schemeClr val="tx1"/>
          </a:solidFill>
          <a:latin typeface="Arial" panose="020B0604020202020204" pitchFamily="34" charset="0"/>
          <a:ea typeface="游ゴシック" panose="020B0400000000000000" pitchFamily="50" charset="-128"/>
        </a:defRPr>
      </a:lvl4pPr>
      <a:lvl5pPr marL="2057400" indent="-228600" algn="l" rtl="0" fontAlgn="base">
        <a:spcBef>
          <a:spcPct val="20000"/>
        </a:spcBef>
        <a:spcAft>
          <a:spcPct val="0"/>
        </a:spcAft>
        <a:buChar char="»"/>
        <a:defRPr kumimoji="1" sz="1400" baseline="0">
          <a:solidFill>
            <a:schemeClr val="tx1"/>
          </a:solidFill>
          <a:latin typeface="Arial" panose="020B0604020202020204" pitchFamily="34" charset="0"/>
          <a:ea typeface="游ゴシック" panose="020B0400000000000000" pitchFamily="50"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ECB2069-001E-EA4A-999E-619F71C6D026}" type="slidenum">
              <a:rPr kumimoji="1" lang="ja-JP" altLang="en-US" smtClean="0"/>
              <a:t>‹#›</a:t>
            </a:fld>
            <a:endParaRPr kumimoji="1" lang="ja-JP" altLang="en-US"/>
          </a:p>
        </p:txBody>
      </p:sp>
    </p:spTree>
    <p:extLst>
      <p:ext uri="{BB962C8B-B14F-4D97-AF65-F5344CB8AC3E}">
        <p14:creationId xmlns:p14="http://schemas.microsoft.com/office/powerpoint/2010/main" val="2049074352"/>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メイリオ" charset="-128"/>
          <a:ea typeface="メイリオ" charset="-128"/>
          <a:cs typeface="メイリオ" charset="-128"/>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メイリオ" charset="-128"/>
          <a:ea typeface="メイリオ" charset="-128"/>
          <a:cs typeface="メイリオ" charset="-128"/>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メイリオ" charset="-128"/>
          <a:ea typeface="メイリオ" charset="-128"/>
          <a:cs typeface="メイリオ" charset="-128"/>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メイリオ" charset="-128"/>
          <a:ea typeface="メイリオ" charset="-128"/>
          <a:cs typeface="メイリオ" charset="-128"/>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メイリオ" charset="-128"/>
          <a:ea typeface="メイリオ" charset="-128"/>
          <a:cs typeface="メイリオ" charset="-128"/>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メイリオ" charset="-128"/>
          <a:ea typeface="メイリオ" charset="-128"/>
          <a:cs typeface="メイリオ" charset="-128"/>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ctrTitle"/>
          </p:nvPr>
        </p:nvSpPr>
        <p:spPr>
          <a:xfrm>
            <a:off x="1199456" y="1124744"/>
            <a:ext cx="9793088" cy="1470025"/>
          </a:xfrm>
        </p:spPr>
        <p:txBody>
          <a:bodyPr/>
          <a:lstStyle/>
          <a:p>
            <a:r>
              <a:rPr lang="en-US" altLang="ja-JP" b="1" dirty="0"/>
              <a:t>REGARD: Real-time GNSS-based </a:t>
            </a:r>
            <a:br>
              <a:rPr lang="en-US" altLang="ja-JP" b="1" dirty="0"/>
            </a:br>
            <a:r>
              <a:rPr lang="en-US" altLang="ja-JP" b="1" dirty="0"/>
              <a:t>  Crustal Deformation Monitoring with   </a:t>
            </a:r>
            <a:br>
              <a:rPr lang="en-US" altLang="ja-JP" b="1" dirty="0"/>
            </a:br>
            <a:r>
              <a:rPr lang="en-US" altLang="ja-JP" b="1" dirty="0"/>
              <a:t>    GEONET in Japan</a:t>
            </a:r>
            <a:endParaRPr lang="en-US" altLang="ja-JP" sz="3200" b="1" dirty="0"/>
          </a:p>
        </p:txBody>
      </p:sp>
      <p:sp>
        <p:nvSpPr>
          <p:cNvPr id="13315" name="Rectangle 6"/>
          <p:cNvSpPr>
            <a:spLocks noGrp="1" noChangeArrowheads="1"/>
          </p:cNvSpPr>
          <p:nvPr>
            <p:ph type="subTitle" idx="1"/>
          </p:nvPr>
        </p:nvSpPr>
        <p:spPr>
          <a:xfrm>
            <a:off x="983432" y="3429000"/>
            <a:ext cx="10225136" cy="1752600"/>
          </a:xfrm>
        </p:spPr>
        <p:txBody>
          <a:bodyPr/>
          <a:lstStyle/>
          <a:p>
            <a:r>
              <a:rPr lang="en-US" altLang="ja-JP" b="1" u="sng" dirty="0"/>
              <a:t>TAKAMATSU Naofumi</a:t>
            </a:r>
            <a:r>
              <a:rPr lang="en-US" altLang="ja-JP" b="1" dirty="0"/>
              <a:t>,  OHNO </a:t>
            </a:r>
            <a:r>
              <a:rPr lang="en-US" altLang="ja-JP" b="1" dirty="0" err="1"/>
              <a:t>Keitaro</a:t>
            </a:r>
            <a:r>
              <a:rPr lang="en-US" altLang="ja-JP" b="1" dirty="0"/>
              <a:t>,  MIYAZAKI Takayuki</a:t>
            </a:r>
          </a:p>
          <a:p>
            <a:r>
              <a:rPr lang="en-US" altLang="ja-JP" sz="2000" dirty="0"/>
              <a:t>Geospatial Information Authority of Japan</a:t>
            </a:r>
          </a:p>
          <a:p>
            <a:r>
              <a:rPr lang="en-US" altLang="ja-JP" b="1" dirty="0">
                <a:latin typeface="+mn-lt"/>
              </a:rPr>
              <a:t>OHTA Yusaku</a:t>
            </a:r>
          </a:p>
          <a:p>
            <a:r>
              <a:rPr lang="en-US" altLang="ja-JP" sz="2000" dirty="0">
                <a:latin typeface="+mn-lt"/>
              </a:rPr>
              <a:t>Research Center for Prediction of Earthquakes and Volcanic Eruptions, </a:t>
            </a:r>
            <a:br>
              <a:rPr lang="en-US" altLang="ja-JP" sz="2000" dirty="0">
                <a:latin typeface="+mn-lt"/>
              </a:rPr>
            </a:br>
            <a:r>
              <a:rPr lang="en-US" altLang="ja-JP" sz="2000" dirty="0">
                <a:latin typeface="+mn-lt"/>
              </a:rPr>
              <a:t>Graduate School of Science, Tohoku University</a:t>
            </a:r>
          </a:p>
        </p:txBody>
      </p:sp>
      <p:sp>
        <p:nvSpPr>
          <p:cNvPr id="5" name="テキスト ボックス 4"/>
          <p:cNvSpPr txBox="1"/>
          <p:nvPr/>
        </p:nvSpPr>
        <p:spPr>
          <a:xfrm>
            <a:off x="1703512" y="5590981"/>
            <a:ext cx="8784976" cy="646331"/>
          </a:xfrm>
          <a:prstGeom prst="rect">
            <a:avLst/>
          </a:prstGeom>
          <a:noFill/>
        </p:spPr>
        <p:txBody>
          <a:bodyPr wrap="square" rtlCol="0">
            <a:spAutoFit/>
          </a:bodyPr>
          <a:lstStyle/>
          <a:p>
            <a:pPr algn="ctr"/>
            <a:r>
              <a:rPr kumimoji="1" lang="en-US" altLang="ja-JP" dirty="0"/>
              <a:t>IGS Symposium </a:t>
            </a:r>
            <a:r>
              <a:rPr lang="en-US" altLang="ja-JP" dirty="0"/>
              <a:t>&amp; Workshop,  </a:t>
            </a:r>
            <a:r>
              <a:rPr kumimoji="1" lang="en-US" altLang="ja-JP" dirty="0"/>
              <a:t>Session 5: GNSS-Enabled Applications</a:t>
            </a:r>
          </a:p>
          <a:p>
            <a:pPr algn="ctr"/>
            <a:r>
              <a:rPr kumimoji="1" lang="en-US" altLang="ja-JP" dirty="0"/>
              <a:t>2024-07-04 1</a:t>
            </a:r>
            <a:r>
              <a:rPr lang="en-US" altLang="ja-JP" dirty="0"/>
              <a:t>0</a:t>
            </a:r>
            <a:r>
              <a:rPr kumimoji="1" lang="en-US" altLang="ja-JP" dirty="0"/>
              <a:t>:30-10:45</a:t>
            </a:r>
            <a:endParaRPr kumimoji="1"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98A18-F2E5-0118-AEBF-C8F24289F9B0}"/>
              </a:ext>
            </a:extLst>
          </p:cNvPr>
          <p:cNvSpPr>
            <a:spLocks noGrp="1"/>
          </p:cNvSpPr>
          <p:nvPr>
            <p:ph type="title"/>
          </p:nvPr>
        </p:nvSpPr>
        <p:spPr/>
        <p:txBody>
          <a:bodyPr/>
          <a:lstStyle/>
          <a:p>
            <a:r>
              <a:rPr lang="en-US" altLang="ja-JP" cap="none" dirty="0">
                <a:latin typeface="+mn-lt"/>
              </a:rPr>
              <a:t>The 2024 Noto Peninsula Earthquake</a:t>
            </a:r>
            <a:endParaRPr kumimoji="1" lang="ja-JP" altLang="en-US" cap="none" dirty="0">
              <a:latin typeface="+mn-lt"/>
            </a:endParaRPr>
          </a:p>
        </p:txBody>
      </p:sp>
      <p:sp>
        <p:nvSpPr>
          <p:cNvPr id="3" name="テキスト プレースホルダー 2">
            <a:extLst>
              <a:ext uri="{FF2B5EF4-FFF2-40B4-BE49-F238E27FC236}">
                <a16:creationId xmlns:a16="http://schemas.microsoft.com/office/drawing/2014/main" id="{96309438-9538-EE26-985A-7FB3823750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37F5A8A-4F25-010F-BC28-A8C6C10817A9}"/>
              </a:ext>
            </a:extLst>
          </p:cNvPr>
          <p:cNvSpPr>
            <a:spLocks noGrp="1"/>
          </p:cNvSpPr>
          <p:nvPr>
            <p:ph type="sldNum" sz="quarter" idx="12"/>
          </p:nvPr>
        </p:nvSpPr>
        <p:spPr/>
        <p:txBody>
          <a:bodyPr/>
          <a:lstStyle/>
          <a:p>
            <a:fld id="{AC366BCF-4CAD-46B6-A028-D8F947FA1F3F}" type="slidenum">
              <a:rPr lang="en-US" altLang="ja-JP" smtClean="0"/>
              <a:pPr/>
              <a:t>10</a:t>
            </a:fld>
            <a:endParaRPr lang="en-US" altLang="ja-JP"/>
          </a:p>
        </p:txBody>
      </p:sp>
    </p:spTree>
    <p:extLst>
      <p:ext uri="{BB962C8B-B14F-4D97-AF65-F5344CB8AC3E}">
        <p14:creationId xmlns:p14="http://schemas.microsoft.com/office/powerpoint/2010/main" val="2169319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F386EF-737D-B8BB-4852-0C39DDD864A5}"/>
              </a:ext>
            </a:extLst>
          </p:cNvPr>
          <p:cNvSpPr>
            <a:spLocks noGrp="1"/>
          </p:cNvSpPr>
          <p:nvPr>
            <p:ph type="title"/>
          </p:nvPr>
        </p:nvSpPr>
        <p:spPr/>
        <p:txBody>
          <a:bodyPr/>
          <a:lstStyle/>
          <a:p>
            <a:r>
              <a:rPr kumimoji="1" lang="en-US" altLang="ja-JP" b="1" dirty="0"/>
              <a:t>The 2024 Noto Peninsula Earthquake</a:t>
            </a:r>
            <a:endParaRPr kumimoji="1" lang="ja-JP" altLang="en-US" b="1" dirty="0"/>
          </a:p>
        </p:txBody>
      </p:sp>
      <p:sp>
        <p:nvSpPr>
          <p:cNvPr id="4" name="スライド番号プレースホルダー 3">
            <a:extLst>
              <a:ext uri="{FF2B5EF4-FFF2-40B4-BE49-F238E27FC236}">
                <a16:creationId xmlns:a16="http://schemas.microsoft.com/office/drawing/2014/main" id="{2A820129-56AE-5E6F-5399-BA0FCED7BE70}"/>
              </a:ext>
            </a:extLst>
          </p:cNvPr>
          <p:cNvSpPr>
            <a:spLocks noGrp="1"/>
          </p:cNvSpPr>
          <p:nvPr>
            <p:ph type="sldNum" sz="quarter" idx="12"/>
          </p:nvPr>
        </p:nvSpPr>
        <p:spPr/>
        <p:txBody>
          <a:bodyPr/>
          <a:lstStyle/>
          <a:p>
            <a:fld id="{90213041-9E90-45BD-88E6-CDC0ADC91DE0}" type="slidenum">
              <a:rPr lang="en-US" altLang="ja-JP" smtClean="0"/>
              <a:pPr/>
              <a:t>11</a:t>
            </a:fld>
            <a:endParaRPr lang="en-US" altLang="ja-JP"/>
          </a:p>
        </p:txBody>
      </p:sp>
      <p:pic>
        <p:nvPicPr>
          <p:cNvPr id="7" name="図 6">
            <a:extLst>
              <a:ext uri="{FF2B5EF4-FFF2-40B4-BE49-F238E27FC236}">
                <a16:creationId xmlns:a16="http://schemas.microsoft.com/office/drawing/2014/main" id="{9A4F6E97-6720-4A76-795C-8AB97E73B8E0}"/>
              </a:ext>
            </a:extLst>
          </p:cNvPr>
          <p:cNvPicPr>
            <a:picLocks noChangeAspect="1"/>
          </p:cNvPicPr>
          <p:nvPr/>
        </p:nvPicPr>
        <p:blipFill rotWithShape="1">
          <a:blip r:embed="rId3"/>
          <a:srcRect l="12956" t="21821" r="14658"/>
          <a:stretch/>
        </p:blipFill>
        <p:spPr>
          <a:xfrm>
            <a:off x="1080120" y="631339"/>
            <a:ext cx="6960096" cy="4614262"/>
          </a:xfrm>
          <a:prstGeom prst="rect">
            <a:avLst/>
          </a:prstGeom>
        </p:spPr>
      </p:pic>
      <p:pic>
        <p:nvPicPr>
          <p:cNvPr id="9" name="図 8">
            <a:extLst>
              <a:ext uri="{FF2B5EF4-FFF2-40B4-BE49-F238E27FC236}">
                <a16:creationId xmlns:a16="http://schemas.microsoft.com/office/drawing/2014/main" id="{7B95AA0B-4B09-E6FF-617D-B7F28E6FD298}"/>
              </a:ext>
            </a:extLst>
          </p:cNvPr>
          <p:cNvPicPr>
            <a:picLocks noChangeAspect="1"/>
          </p:cNvPicPr>
          <p:nvPr/>
        </p:nvPicPr>
        <p:blipFill rotWithShape="1">
          <a:blip r:embed="rId4"/>
          <a:srcRect l="30514" t="13746" r="16948" b="4973"/>
          <a:stretch/>
        </p:blipFill>
        <p:spPr>
          <a:xfrm>
            <a:off x="8273377" y="923983"/>
            <a:ext cx="1896472" cy="1844309"/>
          </a:xfrm>
          <a:prstGeom prst="rect">
            <a:avLst/>
          </a:prstGeom>
          <a:ln w="19050">
            <a:solidFill>
              <a:schemeClr val="tx1">
                <a:lumMod val="75000"/>
                <a:lumOff val="25000"/>
              </a:schemeClr>
            </a:solidFill>
          </a:ln>
        </p:spPr>
      </p:pic>
      <p:sp>
        <p:nvSpPr>
          <p:cNvPr id="17" name="正方形/長方形 16">
            <a:extLst>
              <a:ext uri="{FF2B5EF4-FFF2-40B4-BE49-F238E27FC236}">
                <a16:creationId xmlns:a16="http://schemas.microsoft.com/office/drawing/2014/main" id="{14D3E9E7-A0BD-D03A-9E24-752AB9BF5BD4}"/>
              </a:ext>
            </a:extLst>
          </p:cNvPr>
          <p:cNvSpPr/>
          <p:nvPr/>
        </p:nvSpPr>
        <p:spPr>
          <a:xfrm>
            <a:off x="8945713" y="1508384"/>
            <a:ext cx="288032" cy="267120"/>
          </a:xfrm>
          <a:prstGeom prst="rect">
            <a:avLst/>
          </a:prstGeom>
          <a:noFill/>
          <a:ln w="19050">
            <a:solidFill>
              <a:schemeClr val="tx1">
                <a:lumMod val="75000"/>
                <a:lumOff val="2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2E25892E-E1D6-0FB2-4CF2-A715130ADD28}"/>
              </a:ext>
            </a:extLst>
          </p:cNvPr>
          <p:cNvSpPr/>
          <p:nvPr/>
        </p:nvSpPr>
        <p:spPr>
          <a:xfrm>
            <a:off x="4938792" y="4159240"/>
            <a:ext cx="1629896" cy="407988"/>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b="1" dirty="0">
                <a:solidFill>
                  <a:srgbClr val="FF0000"/>
                </a:solidFill>
              </a:rPr>
              <a:t>2024-01-01</a:t>
            </a:r>
            <a:br>
              <a:rPr kumimoji="1" lang="en-US" altLang="ja-JP" sz="1400" b="1" dirty="0">
                <a:solidFill>
                  <a:srgbClr val="FF0000"/>
                </a:solidFill>
              </a:rPr>
            </a:br>
            <a:r>
              <a:rPr kumimoji="1" lang="en-US" altLang="ja-JP" sz="1400" b="1" dirty="0">
                <a:solidFill>
                  <a:srgbClr val="FF0000"/>
                </a:solidFill>
              </a:rPr>
              <a:t>16:10LT 16km M7.6</a:t>
            </a:r>
          </a:p>
        </p:txBody>
      </p:sp>
      <p:sp>
        <p:nvSpPr>
          <p:cNvPr id="19" name="正方形/長方形 18">
            <a:extLst>
              <a:ext uri="{FF2B5EF4-FFF2-40B4-BE49-F238E27FC236}">
                <a16:creationId xmlns:a16="http://schemas.microsoft.com/office/drawing/2014/main" id="{AE2622DC-7A5A-9423-AAB1-54270365B6C2}"/>
              </a:ext>
            </a:extLst>
          </p:cNvPr>
          <p:cNvSpPr/>
          <p:nvPr/>
        </p:nvSpPr>
        <p:spPr>
          <a:xfrm>
            <a:off x="6240016" y="2768292"/>
            <a:ext cx="1629896" cy="407988"/>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chemeClr val="tx1"/>
                </a:solidFill>
              </a:rPr>
              <a:t>2024-01-09</a:t>
            </a:r>
            <a:br>
              <a:rPr kumimoji="1" lang="en-US" altLang="ja-JP" sz="1400" dirty="0">
                <a:solidFill>
                  <a:schemeClr val="tx1"/>
                </a:solidFill>
              </a:rPr>
            </a:br>
            <a:r>
              <a:rPr kumimoji="1" lang="en-US" altLang="ja-JP" sz="1400" dirty="0">
                <a:solidFill>
                  <a:schemeClr val="tx1"/>
                </a:solidFill>
              </a:rPr>
              <a:t>17:59LT 27km M6.1</a:t>
            </a:r>
          </a:p>
        </p:txBody>
      </p:sp>
      <p:sp>
        <p:nvSpPr>
          <p:cNvPr id="20" name="正方形/長方形 19">
            <a:extLst>
              <a:ext uri="{FF2B5EF4-FFF2-40B4-BE49-F238E27FC236}">
                <a16:creationId xmlns:a16="http://schemas.microsoft.com/office/drawing/2014/main" id="{EC6A2B2A-6D5B-1E14-2251-58751575B126}"/>
              </a:ext>
            </a:extLst>
          </p:cNvPr>
          <p:cNvSpPr/>
          <p:nvPr/>
        </p:nvSpPr>
        <p:spPr>
          <a:xfrm>
            <a:off x="3241968" y="815504"/>
            <a:ext cx="1629896" cy="407988"/>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chemeClr val="tx1"/>
                </a:solidFill>
              </a:rPr>
              <a:t>2023-05-05</a:t>
            </a:r>
            <a:br>
              <a:rPr kumimoji="1" lang="en-US" altLang="ja-JP" sz="1400" dirty="0">
                <a:solidFill>
                  <a:schemeClr val="tx1"/>
                </a:solidFill>
              </a:rPr>
            </a:br>
            <a:r>
              <a:rPr kumimoji="1" lang="en-US" altLang="ja-JP" sz="1400" dirty="0">
                <a:solidFill>
                  <a:schemeClr val="tx1"/>
                </a:solidFill>
              </a:rPr>
              <a:t>14:42LT 12km M6.5</a:t>
            </a:r>
          </a:p>
        </p:txBody>
      </p:sp>
      <p:sp>
        <p:nvSpPr>
          <p:cNvPr id="21" name="正方形/長方形 20">
            <a:extLst>
              <a:ext uri="{FF2B5EF4-FFF2-40B4-BE49-F238E27FC236}">
                <a16:creationId xmlns:a16="http://schemas.microsoft.com/office/drawing/2014/main" id="{DD15BF73-1869-40EA-14A7-E1273061CD3C}"/>
              </a:ext>
            </a:extLst>
          </p:cNvPr>
          <p:cNvSpPr/>
          <p:nvPr/>
        </p:nvSpPr>
        <p:spPr>
          <a:xfrm>
            <a:off x="1291784" y="1248440"/>
            <a:ext cx="1629896" cy="407988"/>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chemeClr val="tx1"/>
                </a:solidFill>
              </a:rPr>
              <a:t>2022-06-19</a:t>
            </a:r>
            <a:br>
              <a:rPr kumimoji="1" lang="en-US" altLang="ja-JP" sz="1400" dirty="0">
                <a:solidFill>
                  <a:schemeClr val="tx1"/>
                </a:solidFill>
              </a:rPr>
            </a:br>
            <a:r>
              <a:rPr kumimoji="1" lang="en-US" altLang="ja-JP" sz="1400" dirty="0">
                <a:solidFill>
                  <a:schemeClr val="tx1"/>
                </a:solidFill>
              </a:rPr>
              <a:t>15:08LT 13km M5.4</a:t>
            </a:r>
          </a:p>
        </p:txBody>
      </p:sp>
      <p:sp>
        <p:nvSpPr>
          <p:cNvPr id="22" name="正方形/長方形 21">
            <a:extLst>
              <a:ext uri="{FF2B5EF4-FFF2-40B4-BE49-F238E27FC236}">
                <a16:creationId xmlns:a16="http://schemas.microsoft.com/office/drawing/2014/main" id="{6F6D9724-01EA-11FA-C8A6-52ACDEE8237A}"/>
              </a:ext>
            </a:extLst>
          </p:cNvPr>
          <p:cNvSpPr/>
          <p:nvPr/>
        </p:nvSpPr>
        <p:spPr>
          <a:xfrm>
            <a:off x="1291784" y="2265824"/>
            <a:ext cx="1629896" cy="36000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chemeClr val="tx1"/>
                </a:solidFill>
              </a:rPr>
              <a:t>2024-01-01</a:t>
            </a:r>
            <a:br>
              <a:rPr kumimoji="1" lang="en-US" altLang="ja-JP" sz="1400" dirty="0">
                <a:solidFill>
                  <a:schemeClr val="tx1"/>
                </a:solidFill>
              </a:rPr>
            </a:br>
            <a:r>
              <a:rPr kumimoji="1" lang="en-US" altLang="ja-JP" sz="1400" dirty="0">
                <a:solidFill>
                  <a:schemeClr val="tx1"/>
                </a:solidFill>
              </a:rPr>
              <a:t>16:06LT 12km M6.5</a:t>
            </a:r>
          </a:p>
        </p:txBody>
      </p:sp>
      <p:sp>
        <p:nvSpPr>
          <p:cNvPr id="23" name="正方形/長方形 22">
            <a:extLst>
              <a:ext uri="{FF2B5EF4-FFF2-40B4-BE49-F238E27FC236}">
                <a16:creationId xmlns:a16="http://schemas.microsoft.com/office/drawing/2014/main" id="{CC6A19D7-270A-3798-2124-A49D18508677}"/>
              </a:ext>
            </a:extLst>
          </p:cNvPr>
          <p:cNvSpPr/>
          <p:nvPr/>
        </p:nvSpPr>
        <p:spPr>
          <a:xfrm>
            <a:off x="1292672" y="3413800"/>
            <a:ext cx="1548000" cy="36000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chemeClr val="tx1"/>
                </a:solidFill>
              </a:rPr>
              <a:t>2024-01-06</a:t>
            </a:r>
            <a:br>
              <a:rPr kumimoji="1" lang="en-US" altLang="ja-JP" sz="1400" dirty="0">
                <a:solidFill>
                  <a:schemeClr val="tx1"/>
                </a:solidFill>
              </a:rPr>
            </a:br>
            <a:r>
              <a:rPr kumimoji="1" lang="en-US" altLang="ja-JP" sz="1400" dirty="0">
                <a:solidFill>
                  <a:schemeClr val="tx1"/>
                </a:solidFill>
              </a:rPr>
              <a:t>23:20LT 5km M4.3</a:t>
            </a:r>
          </a:p>
        </p:txBody>
      </p:sp>
      <p:sp>
        <p:nvSpPr>
          <p:cNvPr id="24" name="正方形/長方形 23">
            <a:extLst>
              <a:ext uri="{FF2B5EF4-FFF2-40B4-BE49-F238E27FC236}">
                <a16:creationId xmlns:a16="http://schemas.microsoft.com/office/drawing/2014/main" id="{7EA9E80C-D866-9531-19E6-7ED868D9E8AA}"/>
              </a:ext>
            </a:extLst>
          </p:cNvPr>
          <p:cNvSpPr/>
          <p:nvPr/>
        </p:nvSpPr>
        <p:spPr>
          <a:xfrm>
            <a:off x="1292400" y="4164360"/>
            <a:ext cx="1548000" cy="36000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chemeClr val="tx1"/>
                </a:solidFill>
              </a:rPr>
              <a:t>2024-01-01</a:t>
            </a:r>
            <a:br>
              <a:rPr kumimoji="1" lang="en-US" altLang="ja-JP" sz="1400" dirty="0">
                <a:solidFill>
                  <a:schemeClr val="tx1"/>
                </a:solidFill>
              </a:rPr>
            </a:br>
            <a:r>
              <a:rPr kumimoji="1" lang="en-US" altLang="ja-JP" sz="1400" dirty="0">
                <a:solidFill>
                  <a:schemeClr val="tx1"/>
                </a:solidFill>
              </a:rPr>
              <a:t>16:12LT 9km M5.7</a:t>
            </a:r>
          </a:p>
        </p:txBody>
      </p:sp>
      <p:sp>
        <p:nvSpPr>
          <p:cNvPr id="25" name="正方形/長方形 24">
            <a:extLst>
              <a:ext uri="{FF2B5EF4-FFF2-40B4-BE49-F238E27FC236}">
                <a16:creationId xmlns:a16="http://schemas.microsoft.com/office/drawing/2014/main" id="{03690600-21C0-9326-E056-D7119FD7316A}"/>
              </a:ext>
            </a:extLst>
          </p:cNvPr>
          <p:cNvSpPr/>
          <p:nvPr/>
        </p:nvSpPr>
        <p:spPr>
          <a:xfrm>
            <a:off x="3129048" y="4596160"/>
            <a:ext cx="1620000" cy="36000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chemeClr val="tx1"/>
                </a:solidFill>
              </a:rPr>
              <a:t>2024-01-01</a:t>
            </a:r>
            <a:br>
              <a:rPr kumimoji="1" lang="en-US" altLang="ja-JP" sz="1400" dirty="0">
                <a:solidFill>
                  <a:schemeClr val="tx1"/>
                </a:solidFill>
              </a:rPr>
            </a:br>
            <a:r>
              <a:rPr kumimoji="1" lang="en-US" altLang="ja-JP" sz="1400" dirty="0">
                <a:solidFill>
                  <a:schemeClr val="tx1"/>
                </a:solidFill>
              </a:rPr>
              <a:t>16:18LT </a:t>
            </a:r>
            <a:r>
              <a:rPr lang="en-US" altLang="ja-JP" sz="1400" dirty="0">
                <a:solidFill>
                  <a:schemeClr val="tx1"/>
                </a:solidFill>
              </a:rPr>
              <a:t>11</a:t>
            </a:r>
            <a:r>
              <a:rPr kumimoji="1" lang="en-US" altLang="ja-JP" sz="1400" dirty="0">
                <a:solidFill>
                  <a:schemeClr val="tx1"/>
                </a:solidFill>
              </a:rPr>
              <a:t>km M6.1</a:t>
            </a:r>
          </a:p>
        </p:txBody>
      </p:sp>
      <p:cxnSp>
        <p:nvCxnSpPr>
          <p:cNvPr id="27" name="直線コネクタ 26">
            <a:extLst>
              <a:ext uri="{FF2B5EF4-FFF2-40B4-BE49-F238E27FC236}">
                <a16:creationId xmlns:a16="http://schemas.microsoft.com/office/drawing/2014/main" id="{864F540C-BC37-F0F1-BB99-7A0DF918D979}"/>
              </a:ext>
            </a:extLst>
          </p:cNvPr>
          <p:cNvCxnSpPr>
            <a:cxnSpLocks/>
          </p:cNvCxnSpPr>
          <p:nvPr/>
        </p:nvCxnSpPr>
        <p:spPr>
          <a:xfrm>
            <a:off x="6651282" y="939164"/>
            <a:ext cx="2582463" cy="569220"/>
          </a:xfrm>
          <a:prstGeom prst="line">
            <a:avLst/>
          </a:prstGeom>
          <a:ln w="19050">
            <a:solidFill>
              <a:schemeClr val="tx1">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30" name="直線コネクタ 29">
            <a:extLst>
              <a:ext uri="{FF2B5EF4-FFF2-40B4-BE49-F238E27FC236}">
                <a16:creationId xmlns:a16="http://schemas.microsoft.com/office/drawing/2014/main" id="{1F2EBD5B-7389-EDE9-DD5E-385FC647EDF5}"/>
              </a:ext>
            </a:extLst>
          </p:cNvPr>
          <p:cNvCxnSpPr>
            <a:cxnSpLocks/>
          </p:cNvCxnSpPr>
          <p:nvPr/>
        </p:nvCxnSpPr>
        <p:spPr>
          <a:xfrm flipV="1">
            <a:off x="6651282" y="1765972"/>
            <a:ext cx="2591815" cy="3247204"/>
          </a:xfrm>
          <a:prstGeom prst="line">
            <a:avLst/>
          </a:prstGeom>
          <a:ln w="19050">
            <a:solidFill>
              <a:schemeClr val="tx1">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pic>
        <p:nvPicPr>
          <p:cNvPr id="1026" name="Picture 2">
            <a:extLst>
              <a:ext uri="{FF2B5EF4-FFF2-40B4-BE49-F238E27FC236}">
                <a16:creationId xmlns:a16="http://schemas.microsoft.com/office/drawing/2014/main" id="{36B82E3A-C376-9AEB-AEAD-DD6AFB7722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501"/>
          <a:stretch/>
        </p:blipFill>
        <p:spPr bwMode="auto">
          <a:xfrm>
            <a:off x="8252496" y="2940753"/>
            <a:ext cx="3120608" cy="2325168"/>
          </a:xfrm>
          <a:prstGeom prst="rect">
            <a:avLst/>
          </a:prstGeom>
          <a:noFill/>
          <a:extLst>
            <a:ext uri="{909E8E84-426E-40DD-AFC4-6F175D3DCCD1}">
              <a14:hiddenFill xmlns:a14="http://schemas.microsoft.com/office/drawing/2010/main">
                <a:solidFill>
                  <a:srgbClr val="FFFFFF"/>
                </a:solidFill>
              </a14:hiddenFill>
            </a:ext>
          </a:extLst>
        </p:spPr>
      </p:pic>
      <p:sp>
        <p:nvSpPr>
          <p:cNvPr id="32" name="正方形/長方形 31">
            <a:extLst>
              <a:ext uri="{FF2B5EF4-FFF2-40B4-BE49-F238E27FC236}">
                <a16:creationId xmlns:a16="http://schemas.microsoft.com/office/drawing/2014/main" id="{9AA2F1C1-857D-230D-1BC1-D5E623C45C84}"/>
              </a:ext>
            </a:extLst>
          </p:cNvPr>
          <p:cNvSpPr/>
          <p:nvPr/>
        </p:nvSpPr>
        <p:spPr>
          <a:xfrm rot="1020000">
            <a:off x="9228752" y="3327096"/>
            <a:ext cx="1485880" cy="21600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400" dirty="0">
                <a:solidFill>
                  <a:srgbClr val="0000FF"/>
                </a:solidFill>
              </a:rPr>
              <a:t>former sea level</a:t>
            </a:r>
          </a:p>
        </p:txBody>
      </p:sp>
      <p:sp>
        <p:nvSpPr>
          <p:cNvPr id="33" name="正方形/長方形 32">
            <a:extLst>
              <a:ext uri="{FF2B5EF4-FFF2-40B4-BE49-F238E27FC236}">
                <a16:creationId xmlns:a16="http://schemas.microsoft.com/office/drawing/2014/main" id="{28C372FF-0560-A2E0-DE08-3031DFC3C453}"/>
              </a:ext>
            </a:extLst>
          </p:cNvPr>
          <p:cNvSpPr/>
          <p:nvPr/>
        </p:nvSpPr>
        <p:spPr>
          <a:xfrm>
            <a:off x="9002164" y="3995337"/>
            <a:ext cx="812176" cy="216000"/>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1400" dirty="0">
                <a:solidFill>
                  <a:schemeClr val="tx1"/>
                </a:solidFill>
              </a:rPr>
              <a:t>~4m uplift</a:t>
            </a:r>
            <a:endParaRPr kumimoji="1" lang="en-US" altLang="ja-JP" sz="1400" dirty="0">
              <a:solidFill>
                <a:schemeClr val="tx1"/>
              </a:solidFill>
            </a:endParaRPr>
          </a:p>
        </p:txBody>
      </p:sp>
      <p:sp>
        <p:nvSpPr>
          <p:cNvPr id="34" name="テキスト ボックス 33">
            <a:extLst>
              <a:ext uri="{FF2B5EF4-FFF2-40B4-BE49-F238E27FC236}">
                <a16:creationId xmlns:a16="http://schemas.microsoft.com/office/drawing/2014/main" id="{D3F9A2C7-1976-516B-5B49-80C27A94428D}"/>
              </a:ext>
            </a:extLst>
          </p:cNvPr>
          <p:cNvSpPr txBox="1"/>
          <p:nvPr/>
        </p:nvSpPr>
        <p:spPr>
          <a:xfrm>
            <a:off x="3359697" y="5716998"/>
            <a:ext cx="5472608" cy="907941"/>
          </a:xfrm>
          <a:prstGeom prst="rect">
            <a:avLst/>
          </a:prstGeom>
          <a:noFill/>
        </p:spPr>
        <p:txBody>
          <a:bodyPr wrap="square" rtlCol="0">
            <a:spAutoFit/>
          </a:bodyPr>
          <a:lstStyle/>
          <a:p>
            <a:pPr marL="342900" indent="-342900">
              <a:spcAft>
                <a:spcPts val="600"/>
              </a:spcAft>
              <a:buFontTx/>
              <a:buChar char="-"/>
            </a:pPr>
            <a:r>
              <a:rPr lang="en-US" altLang="ja-JP" sz="2400" dirty="0">
                <a:solidFill>
                  <a:schemeClr val="tx1">
                    <a:lumMod val="75000"/>
                    <a:lumOff val="25000"/>
                  </a:schemeClr>
                </a:solidFill>
                <a:latin typeface="+mn-lt"/>
                <a:cs typeface="Segoe UI" panose="020B0502040204020203" pitchFamily="34" charset="0"/>
              </a:rPr>
              <a:t>Huge intraplate earthquake (M7.6)</a:t>
            </a:r>
          </a:p>
          <a:p>
            <a:pPr marL="342900" indent="-342900">
              <a:spcAft>
                <a:spcPts val="600"/>
              </a:spcAft>
              <a:buFontTx/>
              <a:buChar char="-"/>
            </a:pPr>
            <a:r>
              <a:rPr lang="en-US" altLang="ja-JP" sz="2400" dirty="0">
                <a:solidFill>
                  <a:schemeClr val="tx1">
                    <a:lumMod val="75000"/>
                    <a:lumOff val="25000"/>
                  </a:schemeClr>
                </a:solidFill>
                <a:latin typeface="+mn-lt"/>
                <a:cs typeface="Segoe UI" panose="020B0502040204020203" pitchFamily="34" charset="0"/>
              </a:rPr>
              <a:t>Reverse fault with SE uplifting</a:t>
            </a:r>
          </a:p>
        </p:txBody>
      </p:sp>
      <p:sp>
        <p:nvSpPr>
          <p:cNvPr id="35" name="テキスト ボックス 34">
            <a:extLst>
              <a:ext uri="{FF2B5EF4-FFF2-40B4-BE49-F238E27FC236}">
                <a16:creationId xmlns:a16="http://schemas.microsoft.com/office/drawing/2014/main" id="{3C0C49D3-7909-B2CC-11CF-D3E33B561696}"/>
              </a:ext>
            </a:extLst>
          </p:cNvPr>
          <p:cNvSpPr txBox="1"/>
          <p:nvPr/>
        </p:nvSpPr>
        <p:spPr>
          <a:xfrm>
            <a:off x="2017891" y="5223150"/>
            <a:ext cx="5086221" cy="430887"/>
          </a:xfrm>
          <a:prstGeom prst="rect">
            <a:avLst/>
          </a:prstGeom>
          <a:noFill/>
        </p:spPr>
        <p:txBody>
          <a:bodyPr wrap="square" rtlCol="0">
            <a:spAutoFit/>
          </a:bodyPr>
          <a:lstStyle/>
          <a:p>
            <a:r>
              <a:rPr lang="en-US" altLang="ja-JP" sz="1100" dirty="0"/>
              <a:t>Earthquake Research Committee:   </a:t>
            </a:r>
          </a:p>
          <a:p>
            <a:r>
              <a:rPr lang="en-US" altLang="ja-JP" sz="1100" dirty="0"/>
              <a:t>    https://www.static.jishin.go.jp/resource/monthly/2024/20240101_noto_3.pdf</a:t>
            </a:r>
          </a:p>
        </p:txBody>
      </p:sp>
      <p:sp>
        <p:nvSpPr>
          <p:cNvPr id="36" name="テキスト ボックス 35">
            <a:extLst>
              <a:ext uri="{FF2B5EF4-FFF2-40B4-BE49-F238E27FC236}">
                <a16:creationId xmlns:a16="http://schemas.microsoft.com/office/drawing/2014/main" id="{E87B6591-20DC-0E1E-5FB6-D7BAA77BA0F8}"/>
              </a:ext>
            </a:extLst>
          </p:cNvPr>
          <p:cNvSpPr txBox="1"/>
          <p:nvPr/>
        </p:nvSpPr>
        <p:spPr>
          <a:xfrm>
            <a:off x="9120336" y="5265921"/>
            <a:ext cx="2300119" cy="369332"/>
          </a:xfrm>
          <a:prstGeom prst="rect">
            <a:avLst/>
          </a:prstGeom>
          <a:noFill/>
        </p:spPr>
        <p:txBody>
          <a:bodyPr wrap="square" rtlCol="0">
            <a:spAutoFit/>
          </a:bodyPr>
          <a:lstStyle/>
          <a:p>
            <a:pPr algn="r" latinLnBrk="1"/>
            <a:r>
              <a:rPr lang="en-US" altLang="ja-JP" sz="900" dirty="0"/>
              <a:t>GSI Web: https://www.gsi.go.jp/BOUSAI/20240101_noto_earthquake.html#8</a:t>
            </a:r>
          </a:p>
        </p:txBody>
      </p:sp>
      <p:sp>
        <p:nvSpPr>
          <p:cNvPr id="3" name="正方形/長方形 2">
            <a:extLst>
              <a:ext uri="{FF2B5EF4-FFF2-40B4-BE49-F238E27FC236}">
                <a16:creationId xmlns:a16="http://schemas.microsoft.com/office/drawing/2014/main" id="{94BD1A8F-0883-E1D3-9FC1-F22E304CE030}"/>
              </a:ext>
            </a:extLst>
          </p:cNvPr>
          <p:cNvSpPr/>
          <p:nvPr/>
        </p:nvSpPr>
        <p:spPr>
          <a:xfrm>
            <a:off x="1272303" y="2242570"/>
            <a:ext cx="1666800" cy="403200"/>
          </a:xfrm>
          <a:prstGeom prst="rect">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0B36ADE3-024A-645F-19C5-584573520353}"/>
              </a:ext>
            </a:extLst>
          </p:cNvPr>
          <p:cNvSpPr/>
          <p:nvPr/>
        </p:nvSpPr>
        <p:spPr>
          <a:xfrm>
            <a:off x="1266310" y="1229137"/>
            <a:ext cx="1666800" cy="854534"/>
          </a:xfrm>
          <a:prstGeom prst="rect">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58BFFE39-5F48-2DE9-4B1A-B71DCAD107A0}"/>
              </a:ext>
            </a:extLst>
          </p:cNvPr>
          <p:cNvSpPr/>
          <p:nvPr/>
        </p:nvSpPr>
        <p:spPr>
          <a:xfrm>
            <a:off x="1267830" y="3382688"/>
            <a:ext cx="1587810" cy="414000"/>
          </a:xfrm>
          <a:prstGeom prst="rect">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FCFB8E86-7173-4EBA-6CC8-37471B16EF61}"/>
              </a:ext>
            </a:extLst>
          </p:cNvPr>
          <p:cNvSpPr/>
          <p:nvPr/>
        </p:nvSpPr>
        <p:spPr>
          <a:xfrm>
            <a:off x="1267830" y="4133550"/>
            <a:ext cx="1587810" cy="414000"/>
          </a:xfrm>
          <a:prstGeom prst="rect">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31765E5F-74A9-CF3D-C90C-CCB7EB1C56D8}"/>
              </a:ext>
            </a:extLst>
          </p:cNvPr>
          <p:cNvSpPr/>
          <p:nvPr/>
        </p:nvSpPr>
        <p:spPr>
          <a:xfrm>
            <a:off x="3110551" y="4563445"/>
            <a:ext cx="1666800" cy="414000"/>
          </a:xfrm>
          <a:prstGeom prst="rect">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69F17DF0-5884-2057-DB91-EB2A283C602B}"/>
              </a:ext>
            </a:extLst>
          </p:cNvPr>
          <p:cNvSpPr/>
          <p:nvPr/>
        </p:nvSpPr>
        <p:spPr>
          <a:xfrm>
            <a:off x="4917582" y="4140111"/>
            <a:ext cx="1692000" cy="84114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CA1A0F23-2EF2-86D5-AA86-824CE264CC78}"/>
              </a:ext>
            </a:extLst>
          </p:cNvPr>
          <p:cNvSpPr/>
          <p:nvPr/>
        </p:nvSpPr>
        <p:spPr>
          <a:xfrm>
            <a:off x="6210687" y="2746640"/>
            <a:ext cx="1666800" cy="841143"/>
          </a:xfrm>
          <a:prstGeom prst="rect">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ABD3C244-D8BA-52B3-7869-5C20D71A8C57}"/>
              </a:ext>
            </a:extLst>
          </p:cNvPr>
          <p:cNvSpPr/>
          <p:nvPr/>
        </p:nvSpPr>
        <p:spPr>
          <a:xfrm>
            <a:off x="3206343" y="792425"/>
            <a:ext cx="1692000" cy="841143"/>
          </a:xfrm>
          <a:prstGeom prst="rect">
            <a:avLst/>
          </a:prstGeom>
          <a:noFill/>
          <a:ln w="3810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DC716068-E0A1-B048-DA0A-2180066A3B4D}"/>
              </a:ext>
            </a:extLst>
          </p:cNvPr>
          <p:cNvSpPr txBox="1"/>
          <p:nvPr/>
        </p:nvSpPr>
        <p:spPr>
          <a:xfrm>
            <a:off x="3347096" y="2899603"/>
            <a:ext cx="697627" cy="369332"/>
          </a:xfrm>
          <a:prstGeom prst="rect">
            <a:avLst/>
          </a:prstGeom>
          <a:noFill/>
        </p:spPr>
        <p:txBody>
          <a:bodyPr wrap="none" rtlCol="0">
            <a:spAutoFit/>
          </a:bodyPr>
          <a:lstStyle/>
          <a:p>
            <a:r>
              <a:rPr kumimoji="1" lang="en-US" altLang="ja-JP" b="1" dirty="0">
                <a:solidFill>
                  <a:srgbClr val="0070C0"/>
                </a:solidFill>
              </a:rPr>
              <a:t>0053</a:t>
            </a:r>
            <a:endParaRPr kumimoji="1" lang="ja-JP" altLang="en-US" b="1" dirty="0">
              <a:solidFill>
                <a:srgbClr val="0070C0"/>
              </a:solidFill>
            </a:endParaRPr>
          </a:p>
        </p:txBody>
      </p:sp>
      <p:sp>
        <p:nvSpPr>
          <p:cNvPr id="15" name="テキスト ボックス 14">
            <a:extLst>
              <a:ext uri="{FF2B5EF4-FFF2-40B4-BE49-F238E27FC236}">
                <a16:creationId xmlns:a16="http://schemas.microsoft.com/office/drawing/2014/main" id="{77CD26E0-7B8A-9BB5-4C5A-DD3188DAD3FD}"/>
              </a:ext>
            </a:extLst>
          </p:cNvPr>
          <p:cNvSpPr txBox="1"/>
          <p:nvPr/>
        </p:nvSpPr>
        <p:spPr>
          <a:xfrm>
            <a:off x="4615637" y="2957987"/>
            <a:ext cx="697627" cy="369332"/>
          </a:xfrm>
          <a:prstGeom prst="rect">
            <a:avLst/>
          </a:prstGeom>
          <a:noFill/>
        </p:spPr>
        <p:txBody>
          <a:bodyPr wrap="none" rtlCol="0">
            <a:spAutoFit/>
          </a:bodyPr>
          <a:lstStyle/>
          <a:p>
            <a:r>
              <a:rPr kumimoji="1" lang="en-US" altLang="ja-JP" b="1" dirty="0">
                <a:solidFill>
                  <a:srgbClr val="0070C0"/>
                </a:solidFill>
              </a:rPr>
              <a:t>0253</a:t>
            </a:r>
            <a:endParaRPr kumimoji="1" lang="ja-JP" altLang="en-US" b="1" dirty="0">
              <a:solidFill>
                <a:srgbClr val="0070C0"/>
              </a:solidFill>
            </a:endParaRPr>
          </a:p>
        </p:txBody>
      </p:sp>
      <p:sp>
        <p:nvSpPr>
          <p:cNvPr id="16" name="楕円 15">
            <a:extLst>
              <a:ext uri="{FF2B5EF4-FFF2-40B4-BE49-F238E27FC236}">
                <a16:creationId xmlns:a16="http://schemas.microsoft.com/office/drawing/2014/main" id="{54A978D2-FC71-71A2-AF4C-9A9AABEAA30D}"/>
              </a:ext>
            </a:extLst>
          </p:cNvPr>
          <p:cNvSpPr/>
          <p:nvPr/>
        </p:nvSpPr>
        <p:spPr>
          <a:xfrm>
            <a:off x="3982353" y="3156246"/>
            <a:ext cx="72000" cy="72000"/>
          </a:xfrm>
          <a:prstGeom prst="ellipse">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楕円 25">
            <a:extLst>
              <a:ext uri="{FF2B5EF4-FFF2-40B4-BE49-F238E27FC236}">
                <a16:creationId xmlns:a16="http://schemas.microsoft.com/office/drawing/2014/main" id="{34F57376-7D65-75A2-F193-ADC4F946A1C7}"/>
              </a:ext>
            </a:extLst>
          </p:cNvPr>
          <p:cNvSpPr/>
          <p:nvPr/>
        </p:nvSpPr>
        <p:spPr>
          <a:xfrm>
            <a:off x="4577973" y="3046029"/>
            <a:ext cx="72000" cy="72000"/>
          </a:xfrm>
          <a:prstGeom prst="ellipse">
            <a:avLst/>
          </a:prstGeom>
          <a:solidFill>
            <a:schemeClr val="bg1"/>
          </a:solidFill>
          <a:ln w="190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7784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88B56-E724-2B4F-B6F7-4C55EE6C79BE}"/>
              </a:ext>
            </a:extLst>
          </p:cNvPr>
          <p:cNvSpPr>
            <a:spLocks noGrp="1"/>
          </p:cNvSpPr>
          <p:nvPr>
            <p:ph type="title"/>
          </p:nvPr>
        </p:nvSpPr>
        <p:spPr/>
        <p:txBody>
          <a:bodyPr/>
          <a:lstStyle/>
          <a:p>
            <a:r>
              <a:rPr kumimoji="1" lang="en-US" altLang="ja-JP" b="1" dirty="0"/>
              <a:t>1Hz displacement time series</a:t>
            </a:r>
            <a:endParaRPr kumimoji="1" lang="ja-JP" altLang="en-US" b="1" dirty="0"/>
          </a:p>
        </p:txBody>
      </p:sp>
      <p:sp>
        <p:nvSpPr>
          <p:cNvPr id="4" name="スライド番号プレースホルダー 3">
            <a:extLst>
              <a:ext uri="{FF2B5EF4-FFF2-40B4-BE49-F238E27FC236}">
                <a16:creationId xmlns:a16="http://schemas.microsoft.com/office/drawing/2014/main" id="{81D1A260-22CB-7275-6DB5-39D3C28AD1ED}"/>
              </a:ext>
            </a:extLst>
          </p:cNvPr>
          <p:cNvSpPr>
            <a:spLocks noGrp="1"/>
          </p:cNvSpPr>
          <p:nvPr>
            <p:ph type="sldNum" sz="quarter" idx="12"/>
          </p:nvPr>
        </p:nvSpPr>
        <p:spPr/>
        <p:txBody>
          <a:bodyPr/>
          <a:lstStyle/>
          <a:p>
            <a:fld id="{90213041-9E90-45BD-88E6-CDC0ADC91DE0}" type="slidenum">
              <a:rPr lang="en-US" altLang="ja-JP" smtClean="0"/>
              <a:pPr/>
              <a:t>12</a:t>
            </a:fld>
            <a:endParaRPr lang="en-US" altLang="ja-JP"/>
          </a:p>
        </p:txBody>
      </p:sp>
      <p:pic>
        <p:nvPicPr>
          <p:cNvPr id="3" name="図 2" descr="テーブル&#10;&#10;自動的に生成された説明">
            <a:extLst>
              <a:ext uri="{FF2B5EF4-FFF2-40B4-BE49-F238E27FC236}">
                <a16:creationId xmlns:a16="http://schemas.microsoft.com/office/drawing/2014/main" id="{68F5AD22-1CEE-6381-3273-D1D18FC71DD9}"/>
              </a:ext>
            </a:extLst>
          </p:cNvPr>
          <p:cNvPicPr>
            <a:picLocks noChangeAspect="1"/>
          </p:cNvPicPr>
          <p:nvPr/>
        </p:nvPicPr>
        <p:blipFill>
          <a:blip r:embed="rId3"/>
          <a:stretch>
            <a:fillRect/>
          </a:stretch>
        </p:blipFill>
        <p:spPr>
          <a:xfrm>
            <a:off x="648371" y="666331"/>
            <a:ext cx="6209373" cy="4657025"/>
          </a:xfrm>
          <a:prstGeom prst="rect">
            <a:avLst/>
          </a:prstGeom>
        </p:spPr>
      </p:pic>
      <p:sp>
        <p:nvSpPr>
          <p:cNvPr id="5" name="正方形/長方形 4">
            <a:extLst>
              <a:ext uri="{FF2B5EF4-FFF2-40B4-BE49-F238E27FC236}">
                <a16:creationId xmlns:a16="http://schemas.microsoft.com/office/drawing/2014/main" id="{E7F7AB90-44E9-DC45-BFAC-C413493C964F}"/>
              </a:ext>
            </a:extLst>
          </p:cNvPr>
          <p:cNvSpPr/>
          <p:nvPr/>
        </p:nvSpPr>
        <p:spPr>
          <a:xfrm>
            <a:off x="4952217" y="1137290"/>
            <a:ext cx="476704" cy="3703618"/>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テキスト ボックス 18">
            <a:extLst>
              <a:ext uri="{FF2B5EF4-FFF2-40B4-BE49-F238E27FC236}">
                <a16:creationId xmlns:a16="http://schemas.microsoft.com/office/drawing/2014/main" id="{AC64D74E-CBBE-6464-D215-2562D92B6D4C}"/>
              </a:ext>
            </a:extLst>
          </p:cNvPr>
          <p:cNvSpPr txBox="1"/>
          <p:nvPr/>
        </p:nvSpPr>
        <p:spPr>
          <a:xfrm>
            <a:off x="1199465" y="664848"/>
            <a:ext cx="5256575"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0053</a:t>
            </a:r>
            <a:r>
              <a:rPr lang="ja-JP" altLang="en-US" sz="2400" dirty="0">
                <a:latin typeface="+mn-ea"/>
                <a:ea typeface="+mn-ea"/>
              </a:rPr>
              <a:t> </a:t>
            </a:r>
            <a:r>
              <a:rPr lang="en-US" altLang="ja-JP" sz="2400" dirty="0">
                <a:latin typeface="+mn-ea"/>
                <a:ea typeface="+mn-ea"/>
              </a:rPr>
              <a:t>(</a:t>
            </a:r>
            <a:r>
              <a:rPr lang="en-US" altLang="ja-JP" sz="2400" dirty="0" err="1">
                <a:latin typeface="+mn-ea"/>
                <a:ea typeface="+mn-ea"/>
              </a:rPr>
              <a:t>Wajima</a:t>
            </a:r>
            <a:r>
              <a:rPr lang="en-US" altLang="ja-JP" sz="2400" dirty="0">
                <a:latin typeface="+mn-ea"/>
                <a:ea typeface="+mn-ea"/>
              </a:rPr>
              <a:t>)</a:t>
            </a:r>
          </a:p>
        </p:txBody>
      </p:sp>
      <p:cxnSp>
        <p:nvCxnSpPr>
          <p:cNvPr id="10" name="直線コネクタ 9">
            <a:extLst>
              <a:ext uri="{FF2B5EF4-FFF2-40B4-BE49-F238E27FC236}">
                <a16:creationId xmlns:a16="http://schemas.microsoft.com/office/drawing/2014/main" id="{FB5F8DA9-6C46-80D2-6399-AE43A1C3B6D7}"/>
              </a:ext>
            </a:extLst>
          </p:cNvPr>
          <p:cNvCxnSpPr>
            <a:cxnSpLocks/>
          </p:cNvCxnSpPr>
          <p:nvPr/>
        </p:nvCxnSpPr>
        <p:spPr>
          <a:xfrm rot="18900000">
            <a:off x="3667953" y="3593336"/>
            <a:ext cx="801145" cy="801144"/>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D76B0CB3-0AF7-F0EC-8D7C-29FBD2F2D88E}"/>
              </a:ext>
            </a:extLst>
          </p:cNvPr>
          <p:cNvCxnSpPr>
            <a:cxnSpLocks/>
          </p:cNvCxnSpPr>
          <p:nvPr/>
        </p:nvCxnSpPr>
        <p:spPr>
          <a:xfrm rot="18900000">
            <a:off x="3665107" y="4309471"/>
            <a:ext cx="801145" cy="801144"/>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6BB81233-06CB-D84F-5B18-8685098A5011}"/>
              </a:ext>
            </a:extLst>
          </p:cNvPr>
          <p:cNvCxnSpPr>
            <a:cxnSpLocks/>
          </p:cNvCxnSpPr>
          <p:nvPr/>
        </p:nvCxnSpPr>
        <p:spPr>
          <a:xfrm rot="18900000">
            <a:off x="3728039" y="2114014"/>
            <a:ext cx="801145" cy="801144"/>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991E30BA-9BDF-B50F-434E-D52CB63771F1}"/>
              </a:ext>
            </a:extLst>
          </p:cNvPr>
          <p:cNvCxnSpPr>
            <a:cxnSpLocks/>
          </p:cNvCxnSpPr>
          <p:nvPr/>
        </p:nvCxnSpPr>
        <p:spPr>
          <a:xfrm rot="18900000">
            <a:off x="3734715" y="2260890"/>
            <a:ext cx="801145" cy="801144"/>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284AB428-AC52-2476-B665-EB854115F8DE}"/>
              </a:ext>
            </a:extLst>
          </p:cNvPr>
          <p:cNvCxnSpPr>
            <a:cxnSpLocks/>
          </p:cNvCxnSpPr>
          <p:nvPr/>
        </p:nvCxnSpPr>
        <p:spPr>
          <a:xfrm rot="18900000">
            <a:off x="3749051" y="1570380"/>
            <a:ext cx="801145" cy="801144"/>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AF0E6E1A-E0B3-0C07-F0B2-F96680E8CB9C}"/>
              </a:ext>
            </a:extLst>
          </p:cNvPr>
          <p:cNvCxnSpPr>
            <a:cxnSpLocks/>
          </p:cNvCxnSpPr>
          <p:nvPr/>
        </p:nvCxnSpPr>
        <p:spPr>
          <a:xfrm>
            <a:off x="3790605" y="1187968"/>
            <a:ext cx="0" cy="776783"/>
          </a:xfrm>
          <a:prstGeom prst="line">
            <a:avLst/>
          </a:prstGeom>
          <a:ln w="19050">
            <a:solidFill>
              <a:srgbClr val="0070C0"/>
            </a:solidFill>
            <a:prstDash val="solid"/>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D6891DC-4D51-DF65-4A3B-3B5A5C39452F}"/>
              </a:ext>
            </a:extLst>
          </p:cNvPr>
          <p:cNvCxnSpPr>
            <a:cxnSpLocks/>
          </p:cNvCxnSpPr>
          <p:nvPr/>
        </p:nvCxnSpPr>
        <p:spPr>
          <a:xfrm>
            <a:off x="3787229" y="2292251"/>
            <a:ext cx="0" cy="222334"/>
          </a:xfrm>
          <a:prstGeom prst="line">
            <a:avLst/>
          </a:prstGeom>
          <a:ln w="19050">
            <a:solidFill>
              <a:srgbClr val="0070C0"/>
            </a:solidFill>
            <a:prstDash val="solid"/>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F70B5906-4857-97C1-B1BF-BC1BA04D4963}"/>
              </a:ext>
            </a:extLst>
          </p:cNvPr>
          <p:cNvCxnSpPr>
            <a:cxnSpLocks/>
          </p:cNvCxnSpPr>
          <p:nvPr/>
        </p:nvCxnSpPr>
        <p:spPr>
          <a:xfrm flipH="1" flipV="1">
            <a:off x="3793906" y="2646090"/>
            <a:ext cx="0" cy="222334"/>
          </a:xfrm>
          <a:prstGeom prst="line">
            <a:avLst/>
          </a:prstGeom>
          <a:ln w="19050">
            <a:solidFill>
              <a:srgbClr val="0070C0"/>
            </a:solidFill>
            <a:prstDash val="solid"/>
            <a:headEnd type="none" w="lg" len="lg"/>
            <a:tailEnd type="arrow" w="lg" len="lg"/>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31B86297-D760-D9EA-D52E-596198F9469B}"/>
              </a:ext>
            </a:extLst>
          </p:cNvPr>
          <p:cNvCxnSpPr>
            <a:cxnSpLocks/>
          </p:cNvCxnSpPr>
          <p:nvPr/>
        </p:nvCxnSpPr>
        <p:spPr>
          <a:xfrm>
            <a:off x="3786358" y="3993907"/>
            <a:ext cx="0" cy="716135"/>
          </a:xfrm>
          <a:prstGeom prst="line">
            <a:avLst/>
          </a:prstGeom>
          <a:ln w="19050">
            <a:solidFill>
              <a:srgbClr val="0070C0"/>
            </a:solidFill>
            <a:prstDash val="solid"/>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AA20A939-B5E6-74E6-4452-89CBB1BD0CAC}"/>
              </a:ext>
            </a:extLst>
          </p:cNvPr>
          <p:cNvSpPr txBox="1"/>
          <p:nvPr/>
        </p:nvSpPr>
        <p:spPr>
          <a:xfrm>
            <a:off x="4882255" y="4073191"/>
            <a:ext cx="1411406" cy="646331"/>
          </a:xfrm>
          <a:prstGeom prst="rect">
            <a:avLst/>
          </a:prstGeom>
          <a:noFill/>
        </p:spPr>
        <p:txBody>
          <a:bodyPr wrap="square" rtlCol="0">
            <a:spAutoFit/>
          </a:bodyPr>
          <a:lstStyle/>
          <a:p>
            <a:r>
              <a:rPr kumimoji="1" lang="en-US" altLang="ja-JP" b="1" dirty="0"/>
              <a:t>data</a:t>
            </a:r>
            <a:br>
              <a:rPr kumimoji="1" lang="en-US" altLang="ja-JP" b="1" dirty="0"/>
            </a:br>
            <a:r>
              <a:rPr kumimoji="1" lang="en-US" altLang="ja-JP" b="1" dirty="0"/>
              <a:t>lack</a:t>
            </a:r>
            <a:endParaRPr kumimoji="1" lang="ja-JP" altLang="en-US" b="1" dirty="0"/>
          </a:p>
        </p:txBody>
      </p:sp>
      <p:sp>
        <p:nvSpPr>
          <p:cNvPr id="28" name="テキスト ボックス 27">
            <a:extLst>
              <a:ext uri="{FF2B5EF4-FFF2-40B4-BE49-F238E27FC236}">
                <a16:creationId xmlns:a16="http://schemas.microsoft.com/office/drawing/2014/main" id="{2FEE11CD-EBFE-4096-EE4B-C3418D165DF7}"/>
              </a:ext>
            </a:extLst>
          </p:cNvPr>
          <p:cNvSpPr txBox="1"/>
          <p:nvPr/>
        </p:nvSpPr>
        <p:spPr>
          <a:xfrm>
            <a:off x="2122011" y="4988073"/>
            <a:ext cx="3344677" cy="350553"/>
          </a:xfrm>
          <a:prstGeom prst="rect">
            <a:avLst/>
          </a:prstGeom>
          <a:noFill/>
        </p:spPr>
        <p:txBody>
          <a:bodyPr wrap="square" rtlCol="0">
            <a:spAutoFit/>
          </a:bodyPr>
          <a:lstStyle/>
          <a:p>
            <a:pPr algn="ctr"/>
            <a:r>
              <a:rPr kumimoji="1" lang="en-US" altLang="ja-JP" sz="2000" b="1" dirty="0"/>
              <a:t>Local time</a:t>
            </a:r>
            <a:endParaRPr kumimoji="1" lang="ja-JP" altLang="en-US" sz="2000" b="1" dirty="0"/>
          </a:p>
        </p:txBody>
      </p:sp>
      <p:sp>
        <p:nvSpPr>
          <p:cNvPr id="29" name="テキスト ボックス 18">
            <a:extLst>
              <a:ext uri="{FF2B5EF4-FFF2-40B4-BE49-F238E27FC236}">
                <a16:creationId xmlns:a16="http://schemas.microsoft.com/office/drawing/2014/main" id="{786F3A59-B619-5D1B-2CE3-BD6E25D1496B}"/>
              </a:ext>
            </a:extLst>
          </p:cNvPr>
          <p:cNvSpPr txBox="1"/>
          <p:nvPr/>
        </p:nvSpPr>
        <p:spPr>
          <a:xfrm>
            <a:off x="335440" y="1404456"/>
            <a:ext cx="720000" cy="468000"/>
          </a:xfrm>
          <a:prstGeom prst="rect">
            <a:avLst/>
          </a:prstGeom>
          <a:solidFill>
            <a:schemeClr val="bg1"/>
          </a:solidFill>
          <a:ln w="1270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EW</a:t>
            </a:r>
          </a:p>
        </p:txBody>
      </p:sp>
      <p:sp>
        <p:nvSpPr>
          <p:cNvPr id="31" name="テキスト ボックス 18">
            <a:extLst>
              <a:ext uri="{FF2B5EF4-FFF2-40B4-BE49-F238E27FC236}">
                <a16:creationId xmlns:a16="http://schemas.microsoft.com/office/drawing/2014/main" id="{4D9BB658-3F4C-63B3-3A95-ADE50341D5FC}"/>
              </a:ext>
            </a:extLst>
          </p:cNvPr>
          <p:cNvSpPr txBox="1"/>
          <p:nvPr/>
        </p:nvSpPr>
        <p:spPr>
          <a:xfrm>
            <a:off x="1092792" y="664848"/>
            <a:ext cx="530776" cy="380480"/>
          </a:xfrm>
          <a:prstGeom prst="rect">
            <a:avLst/>
          </a:prstGeom>
          <a:no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Bef>
                <a:spcPts val="600"/>
              </a:spcBef>
              <a:spcAft>
                <a:spcPts val="600"/>
              </a:spcAft>
            </a:pPr>
            <a:r>
              <a:rPr lang="en-US" altLang="ja-JP" sz="2000" dirty="0">
                <a:latin typeface="+mn-ea"/>
                <a:ea typeface="+mn-ea"/>
              </a:rPr>
              <a:t>[m]</a:t>
            </a:r>
          </a:p>
        </p:txBody>
      </p:sp>
      <p:sp>
        <p:nvSpPr>
          <p:cNvPr id="35" name="テキスト ボックス 34">
            <a:extLst>
              <a:ext uri="{FF2B5EF4-FFF2-40B4-BE49-F238E27FC236}">
                <a16:creationId xmlns:a16="http://schemas.microsoft.com/office/drawing/2014/main" id="{C39F3341-E2DE-991A-A944-2E7A30946D05}"/>
              </a:ext>
            </a:extLst>
          </p:cNvPr>
          <p:cNvSpPr txBox="1"/>
          <p:nvPr/>
        </p:nvSpPr>
        <p:spPr>
          <a:xfrm>
            <a:off x="4402933" y="2884427"/>
            <a:ext cx="2343617" cy="646331"/>
          </a:xfrm>
          <a:prstGeom prst="rect">
            <a:avLst/>
          </a:prstGeom>
          <a:noFill/>
        </p:spPr>
        <p:txBody>
          <a:bodyPr wrap="square" rtlCol="0">
            <a:spAutoFit/>
          </a:bodyPr>
          <a:lstStyle/>
          <a:p>
            <a:r>
              <a:rPr kumimoji="1" lang="en-US" altLang="ja-JP" b="1" dirty="0">
                <a:solidFill>
                  <a:srgbClr val="C00000"/>
                </a:solidFill>
              </a:rPr>
              <a:t>Strong ground shaking</a:t>
            </a:r>
            <a:endParaRPr kumimoji="1" lang="ja-JP" altLang="en-US" b="1" dirty="0">
              <a:solidFill>
                <a:srgbClr val="C00000"/>
              </a:solidFill>
            </a:endParaRPr>
          </a:p>
        </p:txBody>
      </p:sp>
      <p:sp>
        <p:nvSpPr>
          <p:cNvPr id="36" name="楕円 35">
            <a:extLst>
              <a:ext uri="{FF2B5EF4-FFF2-40B4-BE49-F238E27FC236}">
                <a16:creationId xmlns:a16="http://schemas.microsoft.com/office/drawing/2014/main" id="{742E0A3B-9F7A-D763-79D2-25DB7461184A}"/>
              </a:ext>
            </a:extLst>
          </p:cNvPr>
          <p:cNvSpPr/>
          <p:nvPr/>
        </p:nvSpPr>
        <p:spPr>
          <a:xfrm>
            <a:off x="3952037" y="1711425"/>
            <a:ext cx="801145" cy="489010"/>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楕円 36">
            <a:extLst>
              <a:ext uri="{FF2B5EF4-FFF2-40B4-BE49-F238E27FC236}">
                <a16:creationId xmlns:a16="http://schemas.microsoft.com/office/drawing/2014/main" id="{1DFE78FD-BFD4-1898-0BF7-041B47EBB515}"/>
              </a:ext>
            </a:extLst>
          </p:cNvPr>
          <p:cNvSpPr/>
          <p:nvPr/>
        </p:nvSpPr>
        <p:spPr>
          <a:xfrm>
            <a:off x="3970921" y="2460872"/>
            <a:ext cx="801145" cy="489010"/>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1F08C2B-A826-8EEB-2FE5-6810B5362E15}"/>
              </a:ext>
            </a:extLst>
          </p:cNvPr>
          <p:cNvSpPr txBox="1"/>
          <p:nvPr/>
        </p:nvSpPr>
        <p:spPr>
          <a:xfrm>
            <a:off x="2064935" y="1254443"/>
            <a:ext cx="1905987" cy="646331"/>
          </a:xfrm>
          <a:prstGeom prst="rect">
            <a:avLst/>
          </a:prstGeom>
          <a:noFill/>
        </p:spPr>
        <p:txBody>
          <a:bodyPr wrap="square" rtlCol="0">
            <a:spAutoFit/>
          </a:bodyPr>
          <a:lstStyle/>
          <a:p>
            <a:r>
              <a:rPr kumimoji="1" lang="en-US" altLang="ja-JP" b="1" dirty="0">
                <a:solidFill>
                  <a:srgbClr val="0070C0"/>
                </a:solidFill>
              </a:rPr>
              <a:t>Co-seismic</a:t>
            </a:r>
            <a:br>
              <a:rPr kumimoji="1" lang="en-US" altLang="ja-JP" b="1" dirty="0">
                <a:solidFill>
                  <a:srgbClr val="0070C0"/>
                </a:solidFill>
              </a:rPr>
            </a:br>
            <a:r>
              <a:rPr kumimoji="1" lang="en-US" altLang="ja-JP" b="1" dirty="0">
                <a:solidFill>
                  <a:srgbClr val="0070C0"/>
                </a:solidFill>
              </a:rPr>
              <a:t>displacement</a:t>
            </a:r>
            <a:endParaRPr kumimoji="1" lang="ja-JP" altLang="en-US" b="1" dirty="0">
              <a:solidFill>
                <a:srgbClr val="0070C0"/>
              </a:solidFill>
            </a:endParaRPr>
          </a:p>
        </p:txBody>
      </p:sp>
      <p:pic>
        <p:nvPicPr>
          <p:cNvPr id="8" name="図 7">
            <a:extLst>
              <a:ext uri="{FF2B5EF4-FFF2-40B4-BE49-F238E27FC236}">
                <a16:creationId xmlns:a16="http://schemas.microsoft.com/office/drawing/2014/main" id="{210CA2D9-9A33-969A-C211-546C4E16C7A9}"/>
              </a:ext>
            </a:extLst>
          </p:cNvPr>
          <p:cNvPicPr>
            <a:picLocks noChangeAspect="1"/>
          </p:cNvPicPr>
          <p:nvPr/>
        </p:nvPicPr>
        <p:blipFill rotWithShape="1">
          <a:blip r:embed="rId4"/>
          <a:srcRect l="7478" t="1" b="395"/>
          <a:stretch/>
        </p:blipFill>
        <p:spPr>
          <a:xfrm>
            <a:off x="6460429" y="641990"/>
            <a:ext cx="5733282" cy="4629000"/>
          </a:xfrm>
          <a:prstGeom prst="rect">
            <a:avLst/>
          </a:prstGeom>
        </p:spPr>
      </p:pic>
      <p:sp>
        <p:nvSpPr>
          <p:cNvPr id="9" name="テキスト ボックス 18">
            <a:extLst>
              <a:ext uri="{FF2B5EF4-FFF2-40B4-BE49-F238E27FC236}">
                <a16:creationId xmlns:a16="http://schemas.microsoft.com/office/drawing/2014/main" id="{B2003F99-1F08-39FE-EB60-B9FD5620AED4}"/>
              </a:ext>
            </a:extLst>
          </p:cNvPr>
          <p:cNvSpPr txBox="1"/>
          <p:nvPr/>
        </p:nvSpPr>
        <p:spPr>
          <a:xfrm>
            <a:off x="6770712" y="642269"/>
            <a:ext cx="4808633"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0253</a:t>
            </a:r>
            <a:r>
              <a:rPr lang="ja-JP" altLang="en-US" sz="2400" dirty="0">
                <a:latin typeface="+mn-ea"/>
                <a:ea typeface="+mn-ea"/>
              </a:rPr>
              <a:t> </a:t>
            </a:r>
            <a:r>
              <a:rPr lang="en-US" altLang="ja-JP" sz="2400" dirty="0">
                <a:latin typeface="+mn-ea"/>
                <a:ea typeface="+mn-ea"/>
              </a:rPr>
              <a:t>(Suzu)</a:t>
            </a:r>
          </a:p>
        </p:txBody>
      </p:sp>
      <p:cxnSp>
        <p:nvCxnSpPr>
          <p:cNvPr id="20" name="直線コネクタ 19">
            <a:extLst>
              <a:ext uri="{FF2B5EF4-FFF2-40B4-BE49-F238E27FC236}">
                <a16:creationId xmlns:a16="http://schemas.microsoft.com/office/drawing/2014/main" id="{789571B6-5015-E103-0B71-29A25DAA623C}"/>
              </a:ext>
            </a:extLst>
          </p:cNvPr>
          <p:cNvCxnSpPr>
            <a:cxnSpLocks/>
          </p:cNvCxnSpPr>
          <p:nvPr/>
        </p:nvCxnSpPr>
        <p:spPr>
          <a:xfrm rot="18900000">
            <a:off x="9052341" y="3684965"/>
            <a:ext cx="799501" cy="7995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1C024D9E-B13B-BF33-1B84-6D147AF98D3F}"/>
              </a:ext>
            </a:extLst>
          </p:cNvPr>
          <p:cNvCxnSpPr>
            <a:cxnSpLocks/>
          </p:cNvCxnSpPr>
          <p:nvPr/>
        </p:nvCxnSpPr>
        <p:spPr>
          <a:xfrm rot="18900000">
            <a:off x="9049501" y="4241391"/>
            <a:ext cx="799501" cy="7995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2559C8C4-59DF-9BF2-206E-8B724B89BBF4}"/>
              </a:ext>
            </a:extLst>
          </p:cNvPr>
          <p:cNvCxnSpPr>
            <a:cxnSpLocks/>
          </p:cNvCxnSpPr>
          <p:nvPr/>
        </p:nvCxnSpPr>
        <p:spPr>
          <a:xfrm>
            <a:off x="9170503" y="4075808"/>
            <a:ext cx="0" cy="565332"/>
          </a:xfrm>
          <a:prstGeom prst="line">
            <a:avLst/>
          </a:prstGeom>
          <a:ln w="19050">
            <a:solidFill>
              <a:srgbClr val="0070C0"/>
            </a:solidFill>
            <a:prstDash val="solid"/>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C28AC301-ADCF-7B89-93D1-898049BACC44}"/>
              </a:ext>
            </a:extLst>
          </p:cNvPr>
          <p:cNvCxnSpPr>
            <a:cxnSpLocks/>
          </p:cNvCxnSpPr>
          <p:nvPr/>
        </p:nvCxnSpPr>
        <p:spPr>
          <a:xfrm rot="18900000">
            <a:off x="9052341" y="1020132"/>
            <a:ext cx="799501" cy="7995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1CB6D78-2F7F-BDCB-6F4E-9F6C3F1AA0D1}"/>
              </a:ext>
            </a:extLst>
          </p:cNvPr>
          <p:cNvCxnSpPr>
            <a:cxnSpLocks/>
          </p:cNvCxnSpPr>
          <p:nvPr/>
        </p:nvCxnSpPr>
        <p:spPr>
          <a:xfrm rot="18900000">
            <a:off x="9049501" y="1547406"/>
            <a:ext cx="799501" cy="799500"/>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93B5487-395C-EB84-6918-36C260A9A8EC}"/>
              </a:ext>
            </a:extLst>
          </p:cNvPr>
          <p:cNvCxnSpPr>
            <a:cxnSpLocks/>
          </p:cNvCxnSpPr>
          <p:nvPr/>
        </p:nvCxnSpPr>
        <p:spPr>
          <a:xfrm>
            <a:off x="9170503" y="1410975"/>
            <a:ext cx="0" cy="527437"/>
          </a:xfrm>
          <a:prstGeom prst="line">
            <a:avLst/>
          </a:prstGeom>
          <a:ln w="19050">
            <a:solidFill>
              <a:srgbClr val="0070C0"/>
            </a:solidFill>
            <a:prstDash val="solid"/>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668CA25-FB28-F223-DDA7-51C2186B23D3}"/>
              </a:ext>
            </a:extLst>
          </p:cNvPr>
          <p:cNvSpPr txBox="1"/>
          <p:nvPr/>
        </p:nvSpPr>
        <p:spPr>
          <a:xfrm>
            <a:off x="7283902" y="1445551"/>
            <a:ext cx="4086335" cy="646331"/>
          </a:xfrm>
          <a:prstGeom prst="rect">
            <a:avLst/>
          </a:prstGeom>
          <a:noFill/>
        </p:spPr>
        <p:txBody>
          <a:bodyPr wrap="square" rtlCol="0">
            <a:spAutoFit/>
          </a:bodyPr>
          <a:lstStyle/>
          <a:p>
            <a:r>
              <a:rPr kumimoji="1" lang="en-US" altLang="ja-JP" b="1" dirty="0">
                <a:solidFill>
                  <a:srgbClr val="0070C0"/>
                </a:solidFill>
              </a:rPr>
              <a:t>Co-seismic</a:t>
            </a:r>
            <a:br>
              <a:rPr kumimoji="1" lang="en-US" altLang="ja-JP" b="1" dirty="0">
                <a:solidFill>
                  <a:srgbClr val="0070C0"/>
                </a:solidFill>
              </a:rPr>
            </a:br>
            <a:r>
              <a:rPr kumimoji="1" lang="en-US" altLang="ja-JP" b="1" dirty="0">
                <a:solidFill>
                  <a:srgbClr val="0070C0"/>
                </a:solidFill>
              </a:rPr>
              <a:t>displacement</a:t>
            </a:r>
            <a:endParaRPr kumimoji="1" lang="ja-JP" altLang="en-US" b="1" dirty="0">
              <a:solidFill>
                <a:srgbClr val="0070C0"/>
              </a:solidFill>
            </a:endParaRPr>
          </a:p>
        </p:txBody>
      </p:sp>
      <p:sp>
        <p:nvSpPr>
          <p:cNvPr id="39" name="テキスト ボックス 38">
            <a:extLst>
              <a:ext uri="{FF2B5EF4-FFF2-40B4-BE49-F238E27FC236}">
                <a16:creationId xmlns:a16="http://schemas.microsoft.com/office/drawing/2014/main" id="{79E1BAF8-7EF5-2F3B-17AE-7A8ED3BEA121}"/>
              </a:ext>
            </a:extLst>
          </p:cNvPr>
          <p:cNvSpPr txBox="1"/>
          <p:nvPr/>
        </p:nvSpPr>
        <p:spPr>
          <a:xfrm>
            <a:off x="7455096" y="2414430"/>
            <a:ext cx="2338807" cy="646331"/>
          </a:xfrm>
          <a:prstGeom prst="rect">
            <a:avLst/>
          </a:prstGeom>
          <a:noFill/>
        </p:spPr>
        <p:txBody>
          <a:bodyPr wrap="square" rtlCol="0">
            <a:spAutoFit/>
          </a:bodyPr>
          <a:lstStyle/>
          <a:p>
            <a:r>
              <a:rPr kumimoji="1" lang="en-US" altLang="ja-JP" b="1" dirty="0">
                <a:solidFill>
                  <a:srgbClr val="C00000"/>
                </a:solidFill>
              </a:rPr>
              <a:t>Strong ground shaking</a:t>
            </a:r>
            <a:endParaRPr kumimoji="1" lang="ja-JP" altLang="en-US" b="1" dirty="0">
              <a:solidFill>
                <a:srgbClr val="C00000"/>
              </a:solidFill>
            </a:endParaRPr>
          </a:p>
        </p:txBody>
      </p:sp>
      <p:sp>
        <p:nvSpPr>
          <p:cNvPr id="40" name="楕円 39">
            <a:extLst>
              <a:ext uri="{FF2B5EF4-FFF2-40B4-BE49-F238E27FC236}">
                <a16:creationId xmlns:a16="http://schemas.microsoft.com/office/drawing/2014/main" id="{A061893B-7420-EA00-B626-304AFC8B91AC}"/>
              </a:ext>
            </a:extLst>
          </p:cNvPr>
          <p:cNvSpPr/>
          <p:nvPr/>
        </p:nvSpPr>
        <p:spPr>
          <a:xfrm>
            <a:off x="9170503" y="2471491"/>
            <a:ext cx="930728" cy="1031098"/>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DB3116A7-CC28-07F7-CE89-7514EB07A460}"/>
              </a:ext>
            </a:extLst>
          </p:cNvPr>
          <p:cNvSpPr/>
          <p:nvPr/>
        </p:nvSpPr>
        <p:spPr>
          <a:xfrm>
            <a:off x="9170503" y="1189154"/>
            <a:ext cx="930728" cy="1031098"/>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A97E460D-0D4A-457F-2196-7AF6C1962483}"/>
              </a:ext>
            </a:extLst>
          </p:cNvPr>
          <p:cNvSpPr/>
          <p:nvPr/>
        </p:nvSpPr>
        <p:spPr>
          <a:xfrm>
            <a:off x="9170503" y="3715923"/>
            <a:ext cx="930728" cy="565332"/>
          </a:xfrm>
          <a:prstGeom prst="ellipse">
            <a:avLst/>
          </a:prstGeom>
          <a:noFill/>
          <a:ln w="190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F1BB738C-0300-C5E0-B3F8-C59591D46F56}"/>
              </a:ext>
            </a:extLst>
          </p:cNvPr>
          <p:cNvSpPr txBox="1"/>
          <p:nvPr/>
        </p:nvSpPr>
        <p:spPr>
          <a:xfrm>
            <a:off x="7553568" y="4972156"/>
            <a:ext cx="3337813" cy="349834"/>
          </a:xfrm>
          <a:prstGeom prst="rect">
            <a:avLst/>
          </a:prstGeom>
          <a:noFill/>
        </p:spPr>
        <p:txBody>
          <a:bodyPr wrap="square" rtlCol="0">
            <a:spAutoFit/>
          </a:bodyPr>
          <a:lstStyle/>
          <a:p>
            <a:pPr algn="ctr"/>
            <a:r>
              <a:rPr kumimoji="1" lang="en-US" altLang="ja-JP" sz="2000" b="1" dirty="0"/>
              <a:t>Local time</a:t>
            </a:r>
            <a:endParaRPr kumimoji="1" lang="ja-JP" altLang="en-US" sz="2000" b="1" dirty="0"/>
          </a:p>
        </p:txBody>
      </p:sp>
      <p:sp>
        <p:nvSpPr>
          <p:cNvPr id="47" name="テキスト ボックス 18">
            <a:extLst>
              <a:ext uri="{FF2B5EF4-FFF2-40B4-BE49-F238E27FC236}">
                <a16:creationId xmlns:a16="http://schemas.microsoft.com/office/drawing/2014/main" id="{12D35120-867F-AC4D-4E5F-0D7E9FA55EF7}"/>
              </a:ext>
            </a:extLst>
          </p:cNvPr>
          <p:cNvSpPr txBox="1"/>
          <p:nvPr/>
        </p:nvSpPr>
        <p:spPr>
          <a:xfrm>
            <a:off x="335440" y="2757353"/>
            <a:ext cx="720000" cy="442035"/>
          </a:xfrm>
          <a:prstGeom prst="rect">
            <a:avLst/>
          </a:prstGeom>
          <a:solidFill>
            <a:schemeClr val="bg1"/>
          </a:solidFill>
          <a:ln w="1270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NS</a:t>
            </a:r>
          </a:p>
        </p:txBody>
      </p:sp>
      <p:sp>
        <p:nvSpPr>
          <p:cNvPr id="48" name="テキスト ボックス 18">
            <a:extLst>
              <a:ext uri="{FF2B5EF4-FFF2-40B4-BE49-F238E27FC236}">
                <a16:creationId xmlns:a16="http://schemas.microsoft.com/office/drawing/2014/main" id="{934B37A1-F03D-1E89-2AF8-A052599D8272}"/>
              </a:ext>
            </a:extLst>
          </p:cNvPr>
          <p:cNvSpPr txBox="1"/>
          <p:nvPr/>
        </p:nvSpPr>
        <p:spPr>
          <a:xfrm>
            <a:off x="335440" y="4056925"/>
            <a:ext cx="720000" cy="442035"/>
          </a:xfrm>
          <a:prstGeom prst="rect">
            <a:avLst/>
          </a:prstGeom>
          <a:solidFill>
            <a:schemeClr val="bg1"/>
          </a:solidFill>
          <a:ln w="1270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UD</a:t>
            </a:r>
          </a:p>
        </p:txBody>
      </p:sp>
      <p:sp>
        <p:nvSpPr>
          <p:cNvPr id="50" name="テキスト ボックス 18">
            <a:extLst>
              <a:ext uri="{FF2B5EF4-FFF2-40B4-BE49-F238E27FC236}">
                <a16:creationId xmlns:a16="http://schemas.microsoft.com/office/drawing/2014/main" id="{7DA5C6BA-3AD3-3F37-4BBB-39F7583FD2C8}"/>
              </a:ext>
            </a:extLst>
          </p:cNvPr>
          <p:cNvSpPr txBox="1"/>
          <p:nvPr/>
        </p:nvSpPr>
        <p:spPr>
          <a:xfrm>
            <a:off x="6428759" y="657344"/>
            <a:ext cx="530776" cy="380480"/>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Bef>
                <a:spcPts val="600"/>
              </a:spcBef>
              <a:spcAft>
                <a:spcPts val="600"/>
              </a:spcAft>
            </a:pPr>
            <a:r>
              <a:rPr lang="en-US" altLang="ja-JP" sz="2000" dirty="0">
                <a:latin typeface="+mn-ea"/>
                <a:ea typeface="+mn-ea"/>
              </a:rPr>
              <a:t>[m]</a:t>
            </a:r>
          </a:p>
        </p:txBody>
      </p:sp>
      <p:sp>
        <p:nvSpPr>
          <p:cNvPr id="51" name="テキスト ボックス 50">
            <a:extLst>
              <a:ext uri="{FF2B5EF4-FFF2-40B4-BE49-F238E27FC236}">
                <a16:creationId xmlns:a16="http://schemas.microsoft.com/office/drawing/2014/main" id="{5A3CE824-C999-C16D-A343-A50AAFF11351}"/>
              </a:ext>
            </a:extLst>
          </p:cNvPr>
          <p:cNvSpPr txBox="1"/>
          <p:nvPr/>
        </p:nvSpPr>
        <p:spPr>
          <a:xfrm>
            <a:off x="648371" y="5716998"/>
            <a:ext cx="10895260" cy="907941"/>
          </a:xfrm>
          <a:prstGeom prst="rect">
            <a:avLst/>
          </a:prstGeom>
          <a:noFill/>
        </p:spPr>
        <p:txBody>
          <a:bodyPr wrap="square" rtlCol="0">
            <a:spAutoFit/>
          </a:bodyPr>
          <a:lstStyle/>
          <a:p>
            <a:pPr marL="342900" indent="-342900">
              <a:spcAft>
                <a:spcPts val="600"/>
              </a:spcAft>
              <a:buFontTx/>
              <a:buChar char="-"/>
            </a:pPr>
            <a:r>
              <a:rPr lang="en-US" altLang="ja-JP" sz="2400" dirty="0">
                <a:solidFill>
                  <a:schemeClr val="tx1">
                    <a:lumMod val="75000"/>
                    <a:lumOff val="25000"/>
                  </a:schemeClr>
                </a:solidFill>
                <a:latin typeface="+mn-lt"/>
                <a:cs typeface="Segoe UI" panose="020B0502040204020203" pitchFamily="34" charset="0"/>
              </a:rPr>
              <a:t>Co-seismic displacement : </a:t>
            </a:r>
            <a:r>
              <a:rPr lang="en-US" altLang="ja-JP" sz="2400" b="1" dirty="0">
                <a:solidFill>
                  <a:srgbClr val="C00000"/>
                </a:solidFill>
                <a:latin typeface="+mn-lt"/>
                <a:cs typeface="Segoe UI" panose="020B0502040204020203" pitchFamily="34" charset="0"/>
              </a:rPr>
              <a:t>~1.3m </a:t>
            </a:r>
            <a:r>
              <a:rPr lang="en-US" altLang="ja-JP" sz="2400" dirty="0">
                <a:solidFill>
                  <a:schemeClr val="tx1">
                    <a:lumMod val="75000"/>
                    <a:lumOff val="25000"/>
                  </a:schemeClr>
                </a:solidFill>
                <a:latin typeface="+mn-lt"/>
                <a:cs typeface="Segoe UI" panose="020B0502040204020203" pitchFamily="34" charset="0"/>
              </a:rPr>
              <a:t>(horizontal), </a:t>
            </a:r>
            <a:r>
              <a:rPr lang="en-US" altLang="ja-JP" sz="2400" b="1" dirty="0">
                <a:solidFill>
                  <a:srgbClr val="C00000"/>
                </a:solidFill>
                <a:latin typeface="+mn-lt"/>
                <a:cs typeface="Segoe UI" panose="020B0502040204020203" pitchFamily="34" charset="0"/>
              </a:rPr>
              <a:t>decimeter to 1m</a:t>
            </a:r>
            <a:r>
              <a:rPr lang="en-US" altLang="ja-JP" sz="2400" dirty="0">
                <a:solidFill>
                  <a:schemeClr val="tx1">
                    <a:lumMod val="75000"/>
                    <a:lumOff val="25000"/>
                  </a:schemeClr>
                </a:solidFill>
                <a:latin typeface="+mn-lt"/>
                <a:cs typeface="Segoe UI" panose="020B0502040204020203" pitchFamily="34" charset="0"/>
              </a:rPr>
              <a:t> (vertical)</a:t>
            </a:r>
          </a:p>
          <a:p>
            <a:pPr marL="342900" indent="-342900">
              <a:spcAft>
                <a:spcPts val="600"/>
              </a:spcAft>
              <a:buFontTx/>
              <a:buChar char="-"/>
            </a:pPr>
            <a:r>
              <a:rPr lang="en-US" altLang="ja-JP" sz="2400" dirty="0">
                <a:solidFill>
                  <a:schemeClr val="tx1">
                    <a:lumMod val="75000"/>
                    <a:lumOff val="25000"/>
                  </a:schemeClr>
                </a:solidFill>
                <a:latin typeface="+mn-lt"/>
                <a:cs typeface="Segoe UI" panose="020B0502040204020203" pitchFamily="34" charset="0"/>
              </a:rPr>
              <a:t>Strong ground shaking is well captured following to co-seismic displacement</a:t>
            </a:r>
          </a:p>
        </p:txBody>
      </p:sp>
      <p:cxnSp>
        <p:nvCxnSpPr>
          <p:cNvPr id="7" name="直線コネクタ 6">
            <a:extLst>
              <a:ext uri="{FF2B5EF4-FFF2-40B4-BE49-F238E27FC236}">
                <a16:creationId xmlns:a16="http://schemas.microsoft.com/office/drawing/2014/main" id="{7EAA3878-4FDB-EB4E-DABF-0188A270DBDF}"/>
              </a:ext>
            </a:extLst>
          </p:cNvPr>
          <p:cNvCxnSpPr>
            <a:cxnSpLocks/>
          </p:cNvCxnSpPr>
          <p:nvPr/>
        </p:nvCxnSpPr>
        <p:spPr>
          <a:xfrm flipV="1">
            <a:off x="3059755" y="1202362"/>
            <a:ext cx="1308104" cy="1"/>
          </a:xfrm>
          <a:prstGeom prst="line">
            <a:avLst/>
          </a:prstGeom>
          <a:ln w="19050">
            <a:solidFill>
              <a:srgbClr val="0070C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102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88B56-E724-2B4F-B6F7-4C55EE6C79BE}"/>
              </a:ext>
            </a:extLst>
          </p:cNvPr>
          <p:cNvSpPr>
            <a:spLocks noGrp="1"/>
          </p:cNvSpPr>
          <p:nvPr>
            <p:ph type="title"/>
          </p:nvPr>
        </p:nvSpPr>
        <p:spPr/>
        <p:txBody>
          <a:bodyPr/>
          <a:lstStyle/>
          <a:p>
            <a:r>
              <a:rPr kumimoji="1" lang="en-US" altLang="ja-JP" b="1" dirty="0"/>
              <a:t>Crustal deformation field (Horizontal)</a:t>
            </a:r>
            <a:endParaRPr kumimoji="1" lang="ja-JP" altLang="en-US" b="1" dirty="0"/>
          </a:p>
        </p:txBody>
      </p:sp>
      <p:sp>
        <p:nvSpPr>
          <p:cNvPr id="4" name="スライド番号プレースホルダー 3">
            <a:extLst>
              <a:ext uri="{FF2B5EF4-FFF2-40B4-BE49-F238E27FC236}">
                <a16:creationId xmlns:a16="http://schemas.microsoft.com/office/drawing/2014/main" id="{81D1A260-22CB-7275-6DB5-39D3C28AD1ED}"/>
              </a:ext>
            </a:extLst>
          </p:cNvPr>
          <p:cNvSpPr>
            <a:spLocks noGrp="1"/>
          </p:cNvSpPr>
          <p:nvPr>
            <p:ph type="sldNum" sz="quarter" idx="12"/>
          </p:nvPr>
        </p:nvSpPr>
        <p:spPr/>
        <p:txBody>
          <a:bodyPr/>
          <a:lstStyle/>
          <a:p>
            <a:fld id="{90213041-9E90-45BD-88E6-CDC0ADC91DE0}" type="slidenum">
              <a:rPr lang="en-US" altLang="ja-JP" smtClean="0"/>
              <a:pPr/>
              <a:t>13</a:t>
            </a:fld>
            <a:endParaRPr lang="en-US" altLang="ja-JP"/>
          </a:p>
        </p:txBody>
      </p:sp>
      <p:pic>
        <p:nvPicPr>
          <p:cNvPr id="23" name="図 22" descr="グラフ, 散布図&#10;&#10;自動的に生成された説明">
            <a:extLst>
              <a:ext uri="{FF2B5EF4-FFF2-40B4-BE49-F238E27FC236}">
                <a16:creationId xmlns:a16="http://schemas.microsoft.com/office/drawing/2014/main" id="{4AE440A8-9A07-3784-F9EA-6C143B44903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543" r="9034"/>
          <a:stretch/>
        </p:blipFill>
        <p:spPr>
          <a:xfrm>
            <a:off x="239792" y="1265170"/>
            <a:ext cx="5025309" cy="3375435"/>
          </a:xfrm>
          <a:prstGeom prst="rect">
            <a:avLst/>
          </a:prstGeom>
        </p:spPr>
      </p:pic>
      <p:pic>
        <p:nvPicPr>
          <p:cNvPr id="25" name="図 24">
            <a:extLst>
              <a:ext uri="{FF2B5EF4-FFF2-40B4-BE49-F238E27FC236}">
                <a16:creationId xmlns:a16="http://schemas.microsoft.com/office/drawing/2014/main" id="{75C71149-244F-A994-755B-6FAFE953F9A0}"/>
              </a:ext>
            </a:extLst>
          </p:cNvPr>
          <p:cNvPicPr>
            <a:picLocks noChangeAspect="1"/>
          </p:cNvPicPr>
          <p:nvPr/>
        </p:nvPicPr>
        <p:blipFill rotWithShape="1">
          <a:blip r:embed="rId4"/>
          <a:srcRect t="4347" r="1233" b="53526"/>
          <a:stretch/>
        </p:blipFill>
        <p:spPr>
          <a:xfrm>
            <a:off x="5995220" y="1158375"/>
            <a:ext cx="5805940" cy="3276000"/>
          </a:xfrm>
          <a:prstGeom prst="rect">
            <a:avLst/>
          </a:prstGeom>
        </p:spPr>
      </p:pic>
      <p:sp>
        <p:nvSpPr>
          <p:cNvPr id="19" name="正方形/長方形 18">
            <a:extLst>
              <a:ext uri="{FF2B5EF4-FFF2-40B4-BE49-F238E27FC236}">
                <a16:creationId xmlns:a16="http://schemas.microsoft.com/office/drawing/2014/main" id="{6094D613-5FE1-A17B-1F6D-FE664539CC92}"/>
              </a:ext>
            </a:extLst>
          </p:cNvPr>
          <p:cNvSpPr/>
          <p:nvPr/>
        </p:nvSpPr>
        <p:spPr>
          <a:xfrm>
            <a:off x="276750" y="777447"/>
            <a:ext cx="5346954" cy="4036783"/>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D85C95EE-2F7D-F76D-7A47-9557FFE2A0C6}"/>
              </a:ext>
            </a:extLst>
          </p:cNvPr>
          <p:cNvSpPr/>
          <p:nvPr/>
        </p:nvSpPr>
        <p:spPr>
          <a:xfrm>
            <a:off x="6095999" y="777447"/>
            <a:ext cx="5819251" cy="403678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18">
            <a:extLst>
              <a:ext uri="{FF2B5EF4-FFF2-40B4-BE49-F238E27FC236}">
                <a16:creationId xmlns:a16="http://schemas.microsoft.com/office/drawing/2014/main" id="{9A425A22-21F3-2541-E260-3639A06FA253}"/>
              </a:ext>
            </a:extLst>
          </p:cNvPr>
          <p:cNvSpPr txBox="1"/>
          <p:nvPr/>
        </p:nvSpPr>
        <p:spPr>
          <a:xfrm>
            <a:off x="7720435" y="554054"/>
            <a:ext cx="2520000"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FFC000"/>
                </a:solidFill>
                <a:latin typeface="+mn-lt"/>
                <a:ea typeface="+mn-ea"/>
              </a:rPr>
              <a:t>Post-processed</a:t>
            </a:r>
          </a:p>
        </p:txBody>
      </p:sp>
      <p:sp>
        <p:nvSpPr>
          <p:cNvPr id="20" name="テキスト ボックス 18">
            <a:extLst>
              <a:ext uri="{FF2B5EF4-FFF2-40B4-BE49-F238E27FC236}">
                <a16:creationId xmlns:a16="http://schemas.microsoft.com/office/drawing/2014/main" id="{A3A33947-3942-1B9C-C533-769D3319B4E0}"/>
              </a:ext>
            </a:extLst>
          </p:cNvPr>
          <p:cNvSpPr txBox="1"/>
          <p:nvPr/>
        </p:nvSpPr>
        <p:spPr>
          <a:xfrm>
            <a:off x="2172556" y="559071"/>
            <a:ext cx="1512000" cy="432000"/>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0070C0"/>
                </a:solidFill>
                <a:latin typeface="+mn-lt"/>
                <a:ea typeface="+mn-ea"/>
              </a:rPr>
              <a:t>REGARD</a:t>
            </a:r>
          </a:p>
        </p:txBody>
      </p:sp>
      <p:grpSp>
        <p:nvGrpSpPr>
          <p:cNvPr id="36" name="グループ化 35">
            <a:extLst>
              <a:ext uri="{FF2B5EF4-FFF2-40B4-BE49-F238E27FC236}">
                <a16:creationId xmlns:a16="http://schemas.microsoft.com/office/drawing/2014/main" id="{4402C769-AB1F-BEE1-5C11-453B4CFB3057}"/>
              </a:ext>
            </a:extLst>
          </p:cNvPr>
          <p:cNvGrpSpPr/>
          <p:nvPr/>
        </p:nvGrpSpPr>
        <p:grpSpPr>
          <a:xfrm>
            <a:off x="6417417" y="3365762"/>
            <a:ext cx="1108764" cy="783318"/>
            <a:chOff x="6528048" y="3592834"/>
            <a:chExt cx="1108764" cy="783318"/>
          </a:xfrm>
        </p:grpSpPr>
        <p:sp>
          <p:nvSpPr>
            <p:cNvPr id="31" name="正方形/長方形 30">
              <a:extLst>
                <a:ext uri="{FF2B5EF4-FFF2-40B4-BE49-F238E27FC236}">
                  <a16:creationId xmlns:a16="http://schemas.microsoft.com/office/drawing/2014/main" id="{A181F8E9-63C6-E7C7-8E1A-EE1C72758001}"/>
                </a:ext>
              </a:extLst>
            </p:cNvPr>
            <p:cNvSpPr/>
            <p:nvPr/>
          </p:nvSpPr>
          <p:spPr>
            <a:xfrm>
              <a:off x="6528048" y="3592834"/>
              <a:ext cx="551755" cy="7833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2" name="直線矢印コネクタ 31">
              <a:extLst>
                <a:ext uri="{FF2B5EF4-FFF2-40B4-BE49-F238E27FC236}">
                  <a16:creationId xmlns:a16="http://schemas.microsoft.com/office/drawing/2014/main" id="{DD9DDFD0-ED53-B240-7AD0-292D56853BB9}"/>
                </a:ext>
              </a:extLst>
            </p:cNvPr>
            <p:cNvCxnSpPr>
              <a:cxnSpLocks/>
            </p:cNvCxnSpPr>
            <p:nvPr/>
          </p:nvCxnSpPr>
          <p:spPr>
            <a:xfrm>
              <a:off x="6662995" y="3994235"/>
              <a:ext cx="468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20F7D330-4E27-36D8-72A6-DC8E114624C3}"/>
                </a:ext>
              </a:extLst>
            </p:cNvPr>
            <p:cNvSpPr txBox="1"/>
            <p:nvPr/>
          </p:nvSpPr>
          <p:spPr>
            <a:xfrm>
              <a:off x="6575747" y="3656072"/>
              <a:ext cx="686406" cy="338554"/>
            </a:xfrm>
            <a:prstGeom prst="rect">
              <a:avLst/>
            </a:prstGeom>
            <a:noFill/>
          </p:spPr>
          <p:txBody>
            <a:bodyPr wrap="none" rtlCol="0">
              <a:spAutoFit/>
            </a:bodyPr>
            <a:lstStyle/>
            <a:p>
              <a:r>
                <a:rPr kumimoji="1" lang="en-US" altLang="ja-JP" sz="1600" dirty="0"/>
                <a:t>50cm</a:t>
              </a:r>
              <a:endParaRPr kumimoji="1" lang="ja-JP" altLang="en-US" sz="1600" dirty="0"/>
            </a:p>
          </p:txBody>
        </p:sp>
        <p:sp>
          <p:nvSpPr>
            <p:cNvPr id="35" name="テキスト ボックス 34">
              <a:extLst>
                <a:ext uri="{FF2B5EF4-FFF2-40B4-BE49-F238E27FC236}">
                  <a16:creationId xmlns:a16="http://schemas.microsoft.com/office/drawing/2014/main" id="{FC373ADD-A149-D599-AE51-09F477C3DFC9}"/>
                </a:ext>
              </a:extLst>
            </p:cNvPr>
            <p:cNvSpPr txBox="1"/>
            <p:nvPr/>
          </p:nvSpPr>
          <p:spPr>
            <a:xfrm>
              <a:off x="6570494" y="4094507"/>
              <a:ext cx="1066318" cy="276999"/>
            </a:xfrm>
            <a:prstGeom prst="rect">
              <a:avLst/>
            </a:prstGeom>
            <a:noFill/>
          </p:spPr>
          <p:txBody>
            <a:bodyPr wrap="none" rtlCol="0">
              <a:spAutoFit/>
            </a:bodyPr>
            <a:lstStyle/>
            <a:p>
              <a:r>
                <a:rPr lang="ja-JP" altLang="en-US" sz="1100" dirty="0">
                  <a:solidFill>
                    <a:srgbClr val="FF0000"/>
                  </a:solidFill>
                </a:rPr>
                <a:t>★　</a:t>
              </a:r>
              <a:r>
                <a:rPr lang="en-US" altLang="ja-JP" sz="1200" dirty="0"/>
                <a:t>Epicenter</a:t>
              </a:r>
              <a:endParaRPr kumimoji="1" lang="ja-JP" altLang="en-US" sz="1100" dirty="0"/>
            </a:p>
          </p:txBody>
        </p:sp>
      </p:grpSp>
      <p:sp>
        <p:nvSpPr>
          <p:cNvPr id="37" name="テキスト ボックス 36">
            <a:extLst>
              <a:ext uri="{FF2B5EF4-FFF2-40B4-BE49-F238E27FC236}">
                <a16:creationId xmlns:a16="http://schemas.microsoft.com/office/drawing/2014/main" id="{BB0946B5-8982-1B93-55AE-B1B27298579B}"/>
              </a:ext>
            </a:extLst>
          </p:cNvPr>
          <p:cNvSpPr txBox="1"/>
          <p:nvPr/>
        </p:nvSpPr>
        <p:spPr>
          <a:xfrm>
            <a:off x="2423591" y="5089827"/>
            <a:ext cx="7344818" cy="830997"/>
          </a:xfrm>
          <a:prstGeom prst="rect">
            <a:avLst/>
          </a:prstGeom>
          <a:noFill/>
        </p:spPr>
        <p:txBody>
          <a:bodyPr wrap="square" rtlCol="0">
            <a:spAutoFit/>
          </a:bodyPr>
          <a:lstStyle/>
          <a:p>
            <a:pPr>
              <a:spcAft>
                <a:spcPts val="600"/>
              </a:spcAft>
            </a:pPr>
            <a:r>
              <a:rPr lang="en-US" altLang="ja-JP" sz="2400" dirty="0">
                <a:solidFill>
                  <a:schemeClr val="tx1">
                    <a:lumMod val="75000"/>
                    <a:lumOff val="25000"/>
                  </a:schemeClr>
                </a:solidFill>
                <a:latin typeface="+mn-lt"/>
                <a:cs typeface="Segoe UI" panose="020B0502040204020203" pitchFamily="34" charset="0"/>
              </a:rPr>
              <a:t>Crustal deformation of several meters to decimeters, </a:t>
            </a:r>
            <a:r>
              <a:rPr lang="en-US" altLang="ja-JP" sz="2400" b="1" dirty="0">
                <a:solidFill>
                  <a:srgbClr val="C00000"/>
                </a:solidFill>
                <a:latin typeface="+mn-lt"/>
                <a:cs typeface="Segoe UI" panose="020B0502040204020203" pitchFamily="34" charset="0"/>
              </a:rPr>
              <a:t>even centimeters, was successfully captured</a:t>
            </a:r>
            <a:r>
              <a:rPr lang="en-US" altLang="ja-JP" sz="2400" dirty="0">
                <a:solidFill>
                  <a:schemeClr val="tx1">
                    <a:lumMod val="75000"/>
                    <a:lumOff val="25000"/>
                  </a:schemeClr>
                </a:solidFill>
                <a:latin typeface="+mn-lt"/>
                <a:cs typeface="Segoe UI" panose="020B0502040204020203" pitchFamily="34" charset="0"/>
              </a:rPr>
              <a:t>.</a:t>
            </a:r>
          </a:p>
        </p:txBody>
      </p:sp>
      <p:sp>
        <p:nvSpPr>
          <p:cNvPr id="40" name="正方形/長方形 39">
            <a:extLst>
              <a:ext uri="{FF2B5EF4-FFF2-40B4-BE49-F238E27FC236}">
                <a16:creationId xmlns:a16="http://schemas.microsoft.com/office/drawing/2014/main" id="{2970AD1F-CB9A-7326-3A36-882DF9350186}"/>
              </a:ext>
            </a:extLst>
          </p:cNvPr>
          <p:cNvSpPr/>
          <p:nvPr/>
        </p:nvSpPr>
        <p:spPr>
          <a:xfrm>
            <a:off x="4575553" y="1265171"/>
            <a:ext cx="839985" cy="2823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65549C31-B0CD-135D-717D-283670EBE6EB}"/>
              </a:ext>
            </a:extLst>
          </p:cNvPr>
          <p:cNvSpPr txBox="1"/>
          <p:nvPr/>
        </p:nvSpPr>
        <p:spPr>
          <a:xfrm>
            <a:off x="4533705" y="4191479"/>
            <a:ext cx="973343" cy="276999"/>
          </a:xfrm>
          <a:prstGeom prst="rect">
            <a:avLst/>
          </a:prstGeom>
          <a:noFill/>
        </p:spPr>
        <p:txBody>
          <a:bodyPr wrap="none" rtlCol="0">
            <a:spAutoFit/>
          </a:bodyPr>
          <a:lstStyle/>
          <a:p>
            <a:r>
              <a:rPr lang="en-US" altLang="ja-JP" sz="1100" dirty="0">
                <a:solidFill>
                  <a:srgbClr val="FF0000"/>
                </a:solidFill>
              </a:rPr>
              <a:t>×</a:t>
            </a:r>
            <a:r>
              <a:rPr lang="en-US" altLang="ja-JP" sz="1200" dirty="0"/>
              <a:t>Epicenter</a:t>
            </a:r>
            <a:endParaRPr kumimoji="1" lang="ja-JP" altLang="en-US" sz="1100" dirty="0"/>
          </a:p>
        </p:txBody>
      </p:sp>
      <p:sp>
        <p:nvSpPr>
          <p:cNvPr id="44" name="テキスト ボックス 43">
            <a:extLst>
              <a:ext uri="{FF2B5EF4-FFF2-40B4-BE49-F238E27FC236}">
                <a16:creationId xmlns:a16="http://schemas.microsoft.com/office/drawing/2014/main" id="{38F09FC7-F2EB-88F4-499B-4446AA93EF95}"/>
              </a:ext>
            </a:extLst>
          </p:cNvPr>
          <p:cNvSpPr txBox="1"/>
          <p:nvPr/>
        </p:nvSpPr>
        <p:spPr>
          <a:xfrm>
            <a:off x="4578695" y="3751218"/>
            <a:ext cx="686406" cy="338554"/>
          </a:xfrm>
          <a:prstGeom prst="rect">
            <a:avLst/>
          </a:prstGeom>
          <a:noFill/>
        </p:spPr>
        <p:txBody>
          <a:bodyPr wrap="none" rtlCol="0">
            <a:spAutoFit/>
          </a:bodyPr>
          <a:lstStyle/>
          <a:p>
            <a:r>
              <a:rPr lang="en-US" altLang="ja-JP" sz="1600" dirty="0"/>
              <a:t>50cm</a:t>
            </a:r>
            <a:endParaRPr kumimoji="1" lang="ja-JP" altLang="en-US" sz="1600" dirty="0"/>
          </a:p>
        </p:txBody>
      </p:sp>
      <p:grpSp>
        <p:nvGrpSpPr>
          <p:cNvPr id="14" name="グループ化 13">
            <a:extLst>
              <a:ext uri="{FF2B5EF4-FFF2-40B4-BE49-F238E27FC236}">
                <a16:creationId xmlns:a16="http://schemas.microsoft.com/office/drawing/2014/main" id="{6A73331B-D946-6392-1FE8-A93B3A6C426E}"/>
              </a:ext>
            </a:extLst>
          </p:cNvPr>
          <p:cNvGrpSpPr/>
          <p:nvPr/>
        </p:nvGrpSpPr>
        <p:grpSpPr>
          <a:xfrm>
            <a:off x="4679951" y="3539339"/>
            <a:ext cx="396000" cy="115793"/>
            <a:chOff x="2130704" y="2996952"/>
            <a:chExt cx="396000" cy="115793"/>
          </a:xfrm>
        </p:grpSpPr>
        <p:cxnSp>
          <p:nvCxnSpPr>
            <p:cNvPr id="6" name="直線コネクタ 5">
              <a:extLst>
                <a:ext uri="{FF2B5EF4-FFF2-40B4-BE49-F238E27FC236}">
                  <a16:creationId xmlns:a16="http://schemas.microsoft.com/office/drawing/2014/main" id="{554B71C9-0AB9-3D90-2E25-72F10F1AE293}"/>
                </a:ext>
              </a:extLst>
            </p:cNvPr>
            <p:cNvCxnSpPr>
              <a:cxnSpLocks/>
            </p:cNvCxnSpPr>
            <p:nvPr/>
          </p:nvCxnSpPr>
          <p:spPr>
            <a:xfrm>
              <a:off x="2130704" y="3110840"/>
              <a:ext cx="396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ADA39D4A-9C74-4ABD-BECE-FE8C646878CE}"/>
                </a:ext>
              </a:extLst>
            </p:cNvPr>
            <p:cNvCxnSpPr>
              <a:cxnSpLocks/>
            </p:cNvCxnSpPr>
            <p:nvPr/>
          </p:nvCxnSpPr>
          <p:spPr>
            <a:xfrm>
              <a:off x="2524799" y="2998937"/>
              <a:ext cx="0" cy="1138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 name="直線コネクタ 8">
              <a:extLst>
                <a:ext uri="{FF2B5EF4-FFF2-40B4-BE49-F238E27FC236}">
                  <a16:creationId xmlns:a16="http://schemas.microsoft.com/office/drawing/2014/main" id="{3CB0244A-85DF-109C-3625-D87A40B3BCF0}"/>
                </a:ext>
              </a:extLst>
            </p:cNvPr>
            <p:cNvCxnSpPr>
              <a:cxnSpLocks/>
            </p:cNvCxnSpPr>
            <p:nvPr/>
          </p:nvCxnSpPr>
          <p:spPr>
            <a:xfrm>
              <a:off x="2138100" y="2996952"/>
              <a:ext cx="0" cy="1138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 name="テキスト ボックス 14">
            <a:extLst>
              <a:ext uri="{FF2B5EF4-FFF2-40B4-BE49-F238E27FC236}">
                <a16:creationId xmlns:a16="http://schemas.microsoft.com/office/drawing/2014/main" id="{A3A2D857-6E19-712A-DC5F-A39E5CFAC3FF}"/>
              </a:ext>
            </a:extLst>
          </p:cNvPr>
          <p:cNvSpPr txBox="1"/>
          <p:nvPr/>
        </p:nvSpPr>
        <p:spPr>
          <a:xfrm>
            <a:off x="4584997" y="3221998"/>
            <a:ext cx="686406" cy="338554"/>
          </a:xfrm>
          <a:prstGeom prst="rect">
            <a:avLst/>
          </a:prstGeom>
          <a:noFill/>
        </p:spPr>
        <p:txBody>
          <a:bodyPr wrap="none" rtlCol="0">
            <a:spAutoFit/>
          </a:bodyPr>
          <a:lstStyle/>
          <a:p>
            <a:r>
              <a:rPr lang="en-US" altLang="ja-JP" sz="1600" dirty="0"/>
              <a:t>50km</a:t>
            </a:r>
            <a:endParaRPr kumimoji="1" lang="ja-JP" altLang="en-US" sz="1600" dirty="0"/>
          </a:p>
        </p:txBody>
      </p:sp>
      <p:grpSp>
        <p:nvGrpSpPr>
          <p:cNvPr id="16" name="グループ化 15">
            <a:extLst>
              <a:ext uri="{FF2B5EF4-FFF2-40B4-BE49-F238E27FC236}">
                <a16:creationId xmlns:a16="http://schemas.microsoft.com/office/drawing/2014/main" id="{CB9C99BF-67FF-4E43-C324-B9A3739998E2}"/>
              </a:ext>
            </a:extLst>
          </p:cNvPr>
          <p:cNvGrpSpPr/>
          <p:nvPr/>
        </p:nvGrpSpPr>
        <p:grpSpPr>
          <a:xfrm>
            <a:off x="6551149" y="3308561"/>
            <a:ext cx="648072" cy="115793"/>
            <a:chOff x="2130704" y="2996952"/>
            <a:chExt cx="396000" cy="115793"/>
          </a:xfrm>
        </p:grpSpPr>
        <p:cxnSp>
          <p:nvCxnSpPr>
            <p:cNvPr id="17" name="直線コネクタ 16">
              <a:extLst>
                <a:ext uri="{FF2B5EF4-FFF2-40B4-BE49-F238E27FC236}">
                  <a16:creationId xmlns:a16="http://schemas.microsoft.com/office/drawing/2014/main" id="{406FAE0D-ED7B-8D78-08A5-724C8C42ADF8}"/>
                </a:ext>
              </a:extLst>
            </p:cNvPr>
            <p:cNvCxnSpPr>
              <a:cxnSpLocks/>
            </p:cNvCxnSpPr>
            <p:nvPr/>
          </p:nvCxnSpPr>
          <p:spPr>
            <a:xfrm>
              <a:off x="2130704" y="3110840"/>
              <a:ext cx="396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C08CA8C7-0A16-4AE8-AC42-873D4CE1D260}"/>
                </a:ext>
              </a:extLst>
            </p:cNvPr>
            <p:cNvCxnSpPr>
              <a:cxnSpLocks/>
            </p:cNvCxnSpPr>
            <p:nvPr/>
          </p:nvCxnSpPr>
          <p:spPr>
            <a:xfrm>
              <a:off x="2524799" y="2998937"/>
              <a:ext cx="0" cy="1138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直線コネクタ 23">
              <a:extLst>
                <a:ext uri="{FF2B5EF4-FFF2-40B4-BE49-F238E27FC236}">
                  <a16:creationId xmlns:a16="http://schemas.microsoft.com/office/drawing/2014/main" id="{AC27A36A-A1CC-D6B1-95CE-1C5901346E63}"/>
                </a:ext>
              </a:extLst>
            </p:cNvPr>
            <p:cNvCxnSpPr>
              <a:cxnSpLocks/>
            </p:cNvCxnSpPr>
            <p:nvPr/>
          </p:nvCxnSpPr>
          <p:spPr>
            <a:xfrm>
              <a:off x="2134008" y="2996952"/>
              <a:ext cx="0" cy="1138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6" name="テキスト ボックス 25">
            <a:extLst>
              <a:ext uri="{FF2B5EF4-FFF2-40B4-BE49-F238E27FC236}">
                <a16:creationId xmlns:a16="http://schemas.microsoft.com/office/drawing/2014/main" id="{3C99FE09-4566-C053-7DBB-08FE7B44E07A}"/>
              </a:ext>
            </a:extLst>
          </p:cNvPr>
          <p:cNvSpPr txBox="1"/>
          <p:nvPr/>
        </p:nvSpPr>
        <p:spPr>
          <a:xfrm>
            <a:off x="6531982" y="3074067"/>
            <a:ext cx="686406" cy="338554"/>
          </a:xfrm>
          <a:prstGeom prst="rect">
            <a:avLst/>
          </a:prstGeom>
          <a:noFill/>
        </p:spPr>
        <p:txBody>
          <a:bodyPr wrap="none" rtlCol="0">
            <a:spAutoFit/>
          </a:bodyPr>
          <a:lstStyle/>
          <a:p>
            <a:r>
              <a:rPr lang="en-US" altLang="ja-JP" sz="1600" dirty="0"/>
              <a:t>50km</a:t>
            </a:r>
            <a:endParaRPr kumimoji="1" lang="ja-JP" altLang="en-US" sz="1600" dirty="0"/>
          </a:p>
        </p:txBody>
      </p:sp>
    </p:spTree>
    <p:extLst>
      <p:ext uri="{BB962C8B-B14F-4D97-AF65-F5344CB8AC3E}">
        <p14:creationId xmlns:p14="http://schemas.microsoft.com/office/powerpoint/2010/main" val="250370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88B56-E724-2B4F-B6F7-4C55EE6C79BE}"/>
              </a:ext>
            </a:extLst>
          </p:cNvPr>
          <p:cNvSpPr>
            <a:spLocks noGrp="1"/>
          </p:cNvSpPr>
          <p:nvPr>
            <p:ph type="title"/>
          </p:nvPr>
        </p:nvSpPr>
        <p:spPr/>
        <p:txBody>
          <a:bodyPr/>
          <a:lstStyle/>
          <a:p>
            <a:r>
              <a:rPr kumimoji="1" lang="en-US" altLang="ja-JP" b="1" dirty="0"/>
              <a:t>Crustal deformation field (Vertical)</a:t>
            </a:r>
            <a:endParaRPr kumimoji="1" lang="ja-JP" altLang="en-US" b="1" dirty="0"/>
          </a:p>
        </p:txBody>
      </p:sp>
      <p:sp>
        <p:nvSpPr>
          <p:cNvPr id="4" name="スライド番号プレースホルダー 3">
            <a:extLst>
              <a:ext uri="{FF2B5EF4-FFF2-40B4-BE49-F238E27FC236}">
                <a16:creationId xmlns:a16="http://schemas.microsoft.com/office/drawing/2014/main" id="{81D1A260-22CB-7275-6DB5-39D3C28AD1ED}"/>
              </a:ext>
            </a:extLst>
          </p:cNvPr>
          <p:cNvSpPr>
            <a:spLocks noGrp="1"/>
          </p:cNvSpPr>
          <p:nvPr>
            <p:ph type="sldNum" sz="quarter" idx="12"/>
          </p:nvPr>
        </p:nvSpPr>
        <p:spPr/>
        <p:txBody>
          <a:bodyPr/>
          <a:lstStyle/>
          <a:p>
            <a:fld id="{90213041-9E90-45BD-88E6-CDC0ADC91DE0}" type="slidenum">
              <a:rPr lang="en-US" altLang="ja-JP" smtClean="0"/>
              <a:pPr/>
              <a:t>14</a:t>
            </a:fld>
            <a:endParaRPr lang="en-US" altLang="ja-JP"/>
          </a:p>
        </p:txBody>
      </p:sp>
      <p:pic>
        <p:nvPicPr>
          <p:cNvPr id="26" name="図 25" descr="グラフ, 散布図&#10;&#10;自動的に生成された説明">
            <a:extLst>
              <a:ext uri="{FF2B5EF4-FFF2-40B4-BE49-F238E27FC236}">
                <a16:creationId xmlns:a16="http://schemas.microsoft.com/office/drawing/2014/main" id="{D6C663C0-E76F-5434-B454-3BEFB0D739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889"/>
          <a:stretch/>
        </p:blipFill>
        <p:spPr>
          <a:xfrm>
            <a:off x="355542" y="1304513"/>
            <a:ext cx="5346954" cy="3291690"/>
          </a:xfrm>
          <a:prstGeom prst="rect">
            <a:avLst/>
          </a:prstGeom>
        </p:spPr>
      </p:pic>
      <p:pic>
        <p:nvPicPr>
          <p:cNvPr id="28" name="図 27">
            <a:extLst>
              <a:ext uri="{FF2B5EF4-FFF2-40B4-BE49-F238E27FC236}">
                <a16:creationId xmlns:a16="http://schemas.microsoft.com/office/drawing/2014/main" id="{077D5F1D-9318-57D6-BCDF-BB6738867E3B}"/>
              </a:ext>
            </a:extLst>
          </p:cNvPr>
          <p:cNvPicPr>
            <a:picLocks noChangeAspect="1"/>
          </p:cNvPicPr>
          <p:nvPr/>
        </p:nvPicPr>
        <p:blipFill rotWithShape="1">
          <a:blip r:embed="rId4"/>
          <a:srcRect t="54209" r="1233" b="3561"/>
          <a:stretch/>
        </p:blipFill>
        <p:spPr>
          <a:xfrm>
            <a:off x="6110970" y="1304513"/>
            <a:ext cx="5756581" cy="3256023"/>
          </a:xfrm>
          <a:prstGeom prst="rect">
            <a:avLst/>
          </a:prstGeom>
        </p:spPr>
      </p:pic>
      <p:sp>
        <p:nvSpPr>
          <p:cNvPr id="19" name="正方形/長方形 18">
            <a:extLst>
              <a:ext uri="{FF2B5EF4-FFF2-40B4-BE49-F238E27FC236}">
                <a16:creationId xmlns:a16="http://schemas.microsoft.com/office/drawing/2014/main" id="{6094D613-5FE1-A17B-1F6D-FE664539CC92}"/>
              </a:ext>
            </a:extLst>
          </p:cNvPr>
          <p:cNvSpPr/>
          <p:nvPr/>
        </p:nvSpPr>
        <p:spPr>
          <a:xfrm>
            <a:off x="276750" y="777447"/>
            <a:ext cx="5346954" cy="4036783"/>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8">
            <a:extLst>
              <a:ext uri="{FF2B5EF4-FFF2-40B4-BE49-F238E27FC236}">
                <a16:creationId xmlns:a16="http://schemas.microsoft.com/office/drawing/2014/main" id="{A3A33947-3942-1B9C-C533-769D3319B4E0}"/>
              </a:ext>
            </a:extLst>
          </p:cNvPr>
          <p:cNvSpPr txBox="1"/>
          <p:nvPr/>
        </p:nvSpPr>
        <p:spPr>
          <a:xfrm>
            <a:off x="2172556" y="559071"/>
            <a:ext cx="1512000" cy="432000"/>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0070C0"/>
                </a:solidFill>
                <a:latin typeface="+mn-lt"/>
                <a:ea typeface="+mn-ea"/>
              </a:rPr>
              <a:t>REGARD</a:t>
            </a:r>
          </a:p>
        </p:txBody>
      </p:sp>
      <p:sp>
        <p:nvSpPr>
          <p:cNvPr id="21" name="正方形/長方形 20">
            <a:extLst>
              <a:ext uri="{FF2B5EF4-FFF2-40B4-BE49-F238E27FC236}">
                <a16:creationId xmlns:a16="http://schemas.microsoft.com/office/drawing/2014/main" id="{D85C95EE-2F7D-F76D-7A47-9557FFE2A0C6}"/>
              </a:ext>
            </a:extLst>
          </p:cNvPr>
          <p:cNvSpPr/>
          <p:nvPr/>
        </p:nvSpPr>
        <p:spPr>
          <a:xfrm>
            <a:off x="6095999" y="777447"/>
            <a:ext cx="5819251" cy="4036783"/>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18">
            <a:extLst>
              <a:ext uri="{FF2B5EF4-FFF2-40B4-BE49-F238E27FC236}">
                <a16:creationId xmlns:a16="http://schemas.microsoft.com/office/drawing/2014/main" id="{9A425A22-21F3-2541-E260-3639A06FA253}"/>
              </a:ext>
            </a:extLst>
          </p:cNvPr>
          <p:cNvSpPr txBox="1"/>
          <p:nvPr/>
        </p:nvSpPr>
        <p:spPr>
          <a:xfrm>
            <a:off x="7720435" y="554054"/>
            <a:ext cx="2520000"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FFC000"/>
                </a:solidFill>
                <a:latin typeface="+mn-lt"/>
                <a:ea typeface="+mn-ea"/>
              </a:rPr>
              <a:t>Post-processed</a:t>
            </a:r>
          </a:p>
        </p:txBody>
      </p:sp>
      <p:grpSp>
        <p:nvGrpSpPr>
          <p:cNvPr id="16" name="グループ化 15">
            <a:extLst>
              <a:ext uri="{FF2B5EF4-FFF2-40B4-BE49-F238E27FC236}">
                <a16:creationId xmlns:a16="http://schemas.microsoft.com/office/drawing/2014/main" id="{0455EE24-4520-7243-7CE7-F4FEFA57AB0E}"/>
              </a:ext>
            </a:extLst>
          </p:cNvPr>
          <p:cNvGrpSpPr/>
          <p:nvPr/>
        </p:nvGrpSpPr>
        <p:grpSpPr>
          <a:xfrm>
            <a:off x="6552357" y="3429000"/>
            <a:ext cx="1046646" cy="884670"/>
            <a:chOff x="6552357" y="3284984"/>
            <a:chExt cx="1046646" cy="884670"/>
          </a:xfrm>
        </p:grpSpPr>
        <p:sp>
          <p:nvSpPr>
            <p:cNvPr id="11" name="正方形/長方形 10">
              <a:extLst>
                <a:ext uri="{FF2B5EF4-FFF2-40B4-BE49-F238E27FC236}">
                  <a16:creationId xmlns:a16="http://schemas.microsoft.com/office/drawing/2014/main" id="{4D788C21-2C37-C7E2-EEC4-60EC8859EEBE}"/>
                </a:ext>
              </a:extLst>
            </p:cNvPr>
            <p:cNvSpPr/>
            <p:nvPr/>
          </p:nvSpPr>
          <p:spPr>
            <a:xfrm>
              <a:off x="6552357" y="3284984"/>
              <a:ext cx="551755" cy="884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04E01F46-0236-1BB8-D9E1-AB7ABE5BB708}"/>
                </a:ext>
              </a:extLst>
            </p:cNvPr>
            <p:cNvCxnSpPr>
              <a:cxnSpLocks/>
            </p:cNvCxnSpPr>
            <p:nvPr/>
          </p:nvCxnSpPr>
          <p:spPr>
            <a:xfrm>
              <a:off x="6687304" y="3721443"/>
              <a:ext cx="18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AF735518-BE71-5AB2-9B73-A967B56D8CA8}"/>
                </a:ext>
              </a:extLst>
            </p:cNvPr>
            <p:cNvSpPr txBox="1"/>
            <p:nvPr/>
          </p:nvSpPr>
          <p:spPr>
            <a:xfrm>
              <a:off x="6600056" y="3358455"/>
              <a:ext cx="686406" cy="338554"/>
            </a:xfrm>
            <a:prstGeom prst="rect">
              <a:avLst/>
            </a:prstGeom>
            <a:noFill/>
          </p:spPr>
          <p:txBody>
            <a:bodyPr wrap="none" rtlCol="0">
              <a:spAutoFit/>
            </a:bodyPr>
            <a:lstStyle/>
            <a:p>
              <a:r>
                <a:rPr kumimoji="1" lang="en-US" altLang="ja-JP" sz="1600" dirty="0"/>
                <a:t>50cm</a:t>
              </a:r>
              <a:endParaRPr kumimoji="1" lang="ja-JP" altLang="en-US" sz="1600" dirty="0"/>
            </a:p>
          </p:txBody>
        </p:sp>
        <p:sp>
          <p:nvSpPr>
            <p:cNvPr id="15" name="テキスト ボックス 14">
              <a:extLst>
                <a:ext uri="{FF2B5EF4-FFF2-40B4-BE49-F238E27FC236}">
                  <a16:creationId xmlns:a16="http://schemas.microsoft.com/office/drawing/2014/main" id="{C9217E70-9971-68A1-90A1-4FACB369E990}"/>
                </a:ext>
              </a:extLst>
            </p:cNvPr>
            <p:cNvSpPr txBox="1"/>
            <p:nvPr/>
          </p:nvSpPr>
          <p:spPr>
            <a:xfrm>
              <a:off x="6587188" y="3835815"/>
              <a:ext cx="1011815" cy="276999"/>
            </a:xfrm>
            <a:prstGeom prst="rect">
              <a:avLst/>
            </a:prstGeom>
            <a:noFill/>
          </p:spPr>
          <p:txBody>
            <a:bodyPr wrap="none" rtlCol="0">
              <a:spAutoFit/>
            </a:bodyPr>
            <a:lstStyle/>
            <a:p>
              <a:r>
                <a:rPr lang="ja-JP" altLang="en-US" sz="1100" dirty="0">
                  <a:solidFill>
                    <a:srgbClr val="FF0000"/>
                  </a:solidFill>
                </a:rPr>
                <a:t>★ </a:t>
              </a:r>
              <a:r>
                <a:rPr lang="en-US" altLang="ja-JP" sz="1200" dirty="0"/>
                <a:t>Epicenter</a:t>
              </a:r>
              <a:endParaRPr kumimoji="1" lang="ja-JP" altLang="en-US" sz="1100" dirty="0"/>
            </a:p>
          </p:txBody>
        </p:sp>
      </p:grpSp>
      <p:sp>
        <p:nvSpPr>
          <p:cNvPr id="17" name="正方形/長方形 16">
            <a:extLst>
              <a:ext uri="{FF2B5EF4-FFF2-40B4-BE49-F238E27FC236}">
                <a16:creationId xmlns:a16="http://schemas.microsoft.com/office/drawing/2014/main" id="{719D5764-6EBC-B07A-1BA1-E9D6025E0F13}"/>
              </a:ext>
            </a:extLst>
          </p:cNvPr>
          <p:cNvSpPr/>
          <p:nvPr/>
        </p:nvSpPr>
        <p:spPr>
          <a:xfrm>
            <a:off x="4561908" y="1304514"/>
            <a:ext cx="839985" cy="27572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2491AA0-7413-1D8E-C735-A78BA3BC67F7}"/>
              </a:ext>
            </a:extLst>
          </p:cNvPr>
          <p:cNvSpPr txBox="1"/>
          <p:nvPr/>
        </p:nvSpPr>
        <p:spPr>
          <a:xfrm>
            <a:off x="4520060" y="4164254"/>
            <a:ext cx="1011815" cy="276999"/>
          </a:xfrm>
          <a:prstGeom prst="rect">
            <a:avLst/>
          </a:prstGeom>
          <a:noFill/>
        </p:spPr>
        <p:txBody>
          <a:bodyPr wrap="none" rtlCol="0">
            <a:spAutoFit/>
          </a:bodyPr>
          <a:lstStyle/>
          <a:p>
            <a:r>
              <a:rPr lang="en-US" altLang="ja-JP" sz="1100" dirty="0">
                <a:solidFill>
                  <a:srgbClr val="FF0000"/>
                </a:solidFill>
              </a:rPr>
              <a:t>× </a:t>
            </a:r>
            <a:r>
              <a:rPr lang="en-US" altLang="ja-JP" sz="1200" dirty="0"/>
              <a:t>Epicenter</a:t>
            </a:r>
            <a:endParaRPr kumimoji="1" lang="ja-JP" altLang="en-US" sz="1100" dirty="0"/>
          </a:p>
        </p:txBody>
      </p:sp>
      <p:sp>
        <p:nvSpPr>
          <p:cNvPr id="24" name="テキスト ボックス 23">
            <a:extLst>
              <a:ext uri="{FF2B5EF4-FFF2-40B4-BE49-F238E27FC236}">
                <a16:creationId xmlns:a16="http://schemas.microsoft.com/office/drawing/2014/main" id="{E0876DD5-CA92-CF2B-8C30-FBC91FDDBBAD}"/>
              </a:ext>
            </a:extLst>
          </p:cNvPr>
          <p:cNvSpPr txBox="1"/>
          <p:nvPr/>
        </p:nvSpPr>
        <p:spPr>
          <a:xfrm>
            <a:off x="4565050" y="3743636"/>
            <a:ext cx="686406" cy="338554"/>
          </a:xfrm>
          <a:prstGeom prst="rect">
            <a:avLst/>
          </a:prstGeom>
          <a:noFill/>
        </p:spPr>
        <p:txBody>
          <a:bodyPr wrap="none" rtlCol="0">
            <a:spAutoFit/>
          </a:bodyPr>
          <a:lstStyle/>
          <a:p>
            <a:r>
              <a:rPr lang="en-US" altLang="ja-JP" sz="1600" dirty="0"/>
              <a:t>50cm</a:t>
            </a:r>
            <a:endParaRPr kumimoji="1" lang="ja-JP" altLang="en-US" sz="1600" dirty="0"/>
          </a:p>
        </p:txBody>
      </p:sp>
      <p:sp>
        <p:nvSpPr>
          <p:cNvPr id="29" name="テキスト ボックス 28">
            <a:extLst>
              <a:ext uri="{FF2B5EF4-FFF2-40B4-BE49-F238E27FC236}">
                <a16:creationId xmlns:a16="http://schemas.microsoft.com/office/drawing/2014/main" id="{DFBD80C6-85A8-781A-8B83-66A62EB71385}"/>
              </a:ext>
            </a:extLst>
          </p:cNvPr>
          <p:cNvSpPr txBox="1"/>
          <p:nvPr/>
        </p:nvSpPr>
        <p:spPr>
          <a:xfrm>
            <a:off x="1344614" y="5089827"/>
            <a:ext cx="9502774" cy="1277273"/>
          </a:xfrm>
          <a:prstGeom prst="rect">
            <a:avLst/>
          </a:prstGeom>
          <a:noFill/>
        </p:spPr>
        <p:txBody>
          <a:bodyPr wrap="square" rtlCol="0">
            <a:spAutoFit/>
          </a:bodyPr>
          <a:lstStyle/>
          <a:p>
            <a:pPr marL="342900" indent="-342900">
              <a:spcAft>
                <a:spcPts val="600"/>
              </a:spcAft>
              <a:buFontTx/>
              <a:buChar char="-"/>
            </a:pPr>
            <a:r>
              <a:rPr lang="en-US" altLang="ja-JP" sz="2400" b="1" dirty="0">
                <a:solidFill>
                  <a:srgbClr val="C00000"/>
                </a:solidFill>
                <a:latin typeface="+mn-lt"/>
                <a:cs typeface="Segoe UI" panose="020B0502040204020203" pitchFamily="34" charset="0"/>
              </a:rPr>
              <a:t>Maximum displacement </a:t>
            </a:r>
            <a:r>
              <a:rPr lang="en-US" altLang="ja-JP" sz="2400" dirty="0">
                <a:solidFill>
                  <a:schemeClr val="tx1">
                    <a:lumMod val="75000"/>
                    <a:lumOff val="25000"/>
                  </a:schemeClr>
                </a:solidFill>
                <a:latin typeface="+mn-lt"/>
                <a:cs typeface="Segoe UI" panose="020B0502040204020203" pitchFamily="34" charset="0"/>
              </a:rPr>
              <a:t>is consistent with post-processed result</a:t>
            </a:r>
          </a:p>
          <a:p>
            <a:pPr marL="342900" indent="-342900">
              <a:spcAft>
                <a:spcPts val="600"/>
              </a:spcAft>
              <a:buFontTx/>
              <a:buChar char="-"/>
            </a:pPr>
            <a:r>
              <a:rPr lang="en-US" altLang="ja-JP" sz="2400" dirty="0">
                <a:latin typeface="+mn-lt"/>
                <a:cs typeface="Segoe UI" panose="020B0502040204020203" pitchFamily="34" charset="0"/>
              </a:rPr>
              <a:t>Missing capability of </a:t>
            </a:r>
            <a:r>
              <a:rPr lang="en-US" altLang="ja-JP" sz="2400" b="1" dirty="0">
                <a:solidFill>
                  <a:srgbClr val="C00000"/>
                </a:solidFill>
                <a:latin typeface="+mn-lt"/>
                <a:cs typeface="Segoe UI" panose="020B0502040204020203" pitchFamily="34" charset="0"/>
              </a:rPr>
              <a:t>real-time data transmission </a:t>
            </a:r>
            <a:r>
              <a:rPr lang="en-US" altLang="ja-JP" sz="2400" dirty="0">
                <a:solidFill>
                  <a:schemeClr val="tx1">
                    <a:lumMod val="75000"/>
                    <a:lumOff val="25000"/>
                  </a:schemeClr>
                </a:solidFill>
                <a:latin typeface="+mn-lt"/>
                <a:cs typeface="Segoe UI" panose="020B0502040204020203" pitchFamily="34" charset="0"/>
              </a:rPr>
              <a:t>led sparse deformation field near the epicenter</a:t>
            </a:r>
          </a:p>
        </p:txBody>
      </p:sp>
      <p:grpSp>
        <p:nvGrpSpPr>
          <p:cNvPr id="3" name="グループ化 2">
            <a:extLst>
              <a:ext uri="{FF2B5EF4-FFF2-40B4-BE49-F238E27FC236}">
                <a16:creationId xmlns:a16="http://schemas.microsoft.com/office/drawing/2014/main" id="{550F1B32-46FC-B756-4232-0E2E7469C8BA}"/>
              </a:ext>
            </a:extLst>
          </p:cNvPr>
          <p:cNvGrpSpPr/>
          <p:nvPr/>
        </p:nvGrpSpPr>
        <p:grpSpPr>
          <a:xfrm>
            <a:off x="4679951" y="3539339"/>
            <a:ext cx="396000" cy="115793"/>
            <a:chOff x="2130704" y="2996952"/>
            <a:chExt cx="396000" cy="115793"/>
          </a:xfrm>
        </p:grpSpPr>
        <p:cxnSp>
          <p:nvCxnSpPr>
            <p:cNvPr id="5" name="直線コネクタ 4">
              <a:extLst>
                <a:ext uri="{FF2B5EF4-FFF2-40B4-BE49-F238E27FC236}">
                  <a16:creationId xmlns:a16="http://schemas.microsoft.com/office/drawing/2014/main" id="{B32A88B3-B6F0-3AF4-20C2-743D5F7288C4}"/>
                </a:ext>
              </a:extLst>
            </p:cNvPr>
            <p:cNvCxnSpPr>
              <a:cxnSpLocks/>
            </p:cNvCxnSpPr>
            <p:nvPr/>
          </p:nvCxnSpPr>
          <p:spPr>
            <a:xfrm>
              <a:off x="2130704" y="3110840"/>
              <a:ext cx="396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 name="直線コネクタ 6">
              <a:extLst>
                <a:ext uri="{FF2B5EF4-FFF2-40B4-BE49-F238E27FC236}">
                  <a16:creationId xmlns:a16="http://schemas.microsoft.com/office/drawing/2014/main" id="{1670BF01-06E9-352F-3711-5E3759DF7A3A}"/>
                </a:ext>
              </a:extLst>
            </p:cNvPr>
            <p:cNvCxnSpPr>
              <a:cxnSpLocks/>
            </p:cNvCxnSpPr>
            <p:nvPr/>
          </p:nvCxnSpPr>
          <p:spPr>
            <a:xfrm>
              <a:off x="2524799" y="2998937"/>
              <a:ext cx="0" cy="1138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 name="直線コネクタ 7">
              <a:extLst>
                <a:ext uri="{FF2B5EF4-FFF2-40B4-BE49-F238E27FC236}">
                  <a16:creationId xmlns:a16="http://schemas.microsoft.com/office/drawing/2014/main" id="{FF3783EA-7C63-52B7-3929-F69C59F0129A}"/>
                </a:ext>
              </a:extLst>
            </p:cNvPr>
            <p:cNvCxnSpPr>
              <a:cxnSpLocks/>
            </p:cNvCxnSpPr>
            <p:nvPr/>
          </p:nvCxnSpPr>
          <p:spPr>
            <a:xfrm>
              <a:off x="2135560" y="2996952"/>
              <a:ext cx="0" cy="1138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 name="テキスト ボックス 8">
            <a:extLst>
              <a:ext uri="{FF2B5EF4-FFF2-40B4-BE49-F238E27FC236}">
                <a16:creationId xmlns:a16="http://schemas.microsoft.com/office/drawing/2014/main" id="{BF503B0D-F898-87C2-F38F-DC11B1F65962}"/>
              </a:ext>
            </a:extLst>
          </p:cNvPr>
          <p:cNvSpPr txBox="1"/>
          <p:nvPr/>
        </p:nvSpPr>
        <p:spPr>
          <a:xfrm>
            <a:off x="4584997" y="3221998"/>
            <a:ext cx="686406" cy="338554"/>
          </a:xfrm>
          <a:prstGeom prst="rect">
            <a:avLst/>
          </a:prstGeom>
          <a:noFill/>
        </p:spPr>
        <p:txBody>
          <a:bodyPr wrap="none" rtlCol="0">
            <a:spAutoFit/>
          </a:bodyPr>
          <a:lstStyle/>
          <a:p>
            <a:r>
              <a:rPr lang="en-US" altLang="ja-JP" sz="1600" dirty="0"/>
              <a:t>50km</a:t>
            </a:r>
            <a:endParaRPr kumimoji="1" lang="ja-JP" altLang="en-US" sz="1600" dirty="0"/>
          </a:p>
        </p:txBody>
      </p:sp>
      <p:grpSp>
        <p:nvGrpSpPr>
          <p:cNvPr id="12" name="グループ化 11">
            <a:extLst>
              <a:ext uri="{FF2B5EF4-FFF2-40B4-BE49-F238E27FC236}">
                <a16:creationId xmlns:a16="http://schemas.microsoft.com/office/drawing/2014/main" id="{5BB154EF-48D5-B6C2-B2AB-643B0BAD46C3}"/>
              </a:ext>
            </a:extLst>
          </p:cNvPr>
          <p:cNvGrpSpPr/>
          <p:nvPr/>
        </p:nvGrpSpPr>
        <p:grpSpPr>
          <a:xfrm>
            <a:off x="6613127" y="3308561"/>
            <a:ext cx="648072" cy="115793"/>
            <a:chOff x="2130704" y="2996952"/>
            <a:chExt cx="396000" cy="115793"/>
          </a:xfrm>
        </p:grpSpPr>
        <p:cxnSp>
          <p:nvCxnSpPr>
            <p:cNvPr id="13" name="直線コネクタ 12">
              <a:extLst>
                <a:ext uri="{FF2B5EF4-FFF2-40B4-BE49-F238E27FC236}">
                  <a16:creationId xmlns:a16="http://schemas.microsoft.com/office/drawing/2014/main" id="{B8C11836-223D-8485-965B-C17D20074668}"/>
                </a:ext>
              </a:extLst>
            </p:cNvPr>
            <p:cNvCxnSpPr>
              <a:cxnSpLocks/>
            </p:cNvCxnSpPr>
            <p:nvPr/>
          </p:nvCxnSpPr>
          <p:spPr>
            <a:xfrm>
              <a:off x="2130704" y="3110840"/>
              <a:ext cx="396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直線コネクタ 13">
              <a:extLst>
                <a:ext uri="{FF2B5EF4-FFF2-40B4-BE49-F238E27FC236}">
                  <a16:creationId xmlns:a16="http://schemas.microsoft.com/office/drawing/2014/main" id="{BBCB6605-4CBF-6324-1E19-9C5391726EA2}"/>
                </a:ext>
              </a:extLst>
            </p:cNvPr>
            <p:cNvCxnSpPr>
              <a:cxnSpLocks/>
            </p:cNvCxnSpPr>
            <p:nvPr/>
          </p:nvCxnSpPr>
          <p:spPr>
            <a:xfrm>
              <a:off x="2524799" y="2998937"/>
              <a:ext cx="0" cy="1138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直線コネクタ 22">
              <a:extLst>
                <a:ext uri="{FF2B5EF4-FFF2-40B4-BE49-F238E27FC236}">
                  <a16:creationId xmlns:a16="http://schemas.microsoft.com/office/drawing/2014/main" id="{527D807A-1742-1157-496A-096DB31F337A}"/>
                </a:ext>
              </a:extLst>
            </p:cNvPr>
            <p:cNvCxnSpPr>
              <a:cxnSpLocks/>
            </p:cNvCxnSpPr>
            <p:nvPr/>
          </p:nvCxnSpPr>
          <p:spPr>
            <a:xfrm>
              <a:off x="2134008" y="2996952"/>
              <a:ext cx="0" cy="1138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5" name="テキスト ボックス 24">
            <a:extLst>
              <a:ext uri="{FF2B5EF4-FFF2-40B4-BE49-F238E27FC236}">
                <a16:creationId xmlns:a16="http://schemas.microsoft.com/office/drawing/2014/main" id="{F7E42D4C-74CF-4B86-F047-9B4FBD0C60A5}"/>
              </a:ext>
            </a:extLst>
          </p:cNvPr>
          <p:cNvSpPr txBox="1"/>
          <p:nvPr/>
        </p:nvSpPr>
        <p:spPr>
          <a:xfrm>
            <a:off x="6593960" y="3074067"/>
            <a:ext cx="686406" cy="338554"/>
          </a:xfrm>
          <a:prstGeom prst="rect">
            <a:avLst/>
          </a:prstGeom>
          <a:noFill/>
        </p:spPr>
        <p:txBody>
          <a:bodyPr wrap="none" rtlCol="0">
            <a:spAutoFit/>
          </a:bodyPr>
          <a:lstStyle/>
          <a:p>
            <a:r>
              <a:rPr lang="en-US" altLang="ja-JP" sz="1600" dirty="0"/>
              <a:t>50km</a:t>
            </a:r>
            <a:endParaRPr kumimoji="1" lang="ja-JP" altLang="en-US" sz="1600" dirty="0"/>
          </a:p>
        </p:txBody>
      </p:sp>
    </p:spTree>
    <p:extLst>
      <p:ext uri="{BB962C8B-B14F-4D97-AF65-F5344CB8AC3E}">
        <p14:creationId xmlns:p14="http://schemas.microsoft.com/office/powerpoint/2010/main" val="565348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88B56-E724-2B4F-B6F7-4C55EE6C79BE}"/>
              </a:ext>
            </a:extLst>
          </p:cNvPr>
          <p:cNvSpPr>
            <a:spLocks noGrp="1"/>
          </p:cNvSpPr>
          <p:nvPr>
            <p:ph type="title"/>
          </p:nvPr>
        </p:nvSpPr>
        <p:spPr/>
        <p:txBody>
          <a:bodyPr/>
          <a:lstStyle/>
          <a:p>
            <a:r>
              <a:rPr kumimoji="1" lang="en-US" altLang="ja-JP" b="1" dirty="0"/>
              <a:t>Fault model</a:t>
            </a:r>
            <a:endParaRPr kumimoji="1" lang="ja-JP" altLang="en-US" b="1" dirty="0"/>
          </a:p>
        </p:txBody>
      </p:sp>
      <p:sp>
        <p:nvSpPr>
          <p:cNvPr id="4" name="スライド番号プレースホルダー 3">
            <a:extLst>
              <a:ext uri="{FF2B5EF4-FFF2-40B4-BE49-F238E27FC236}">
                <a16:creationId xmlns:a16="http://schemas.microsoft.com/office/drawing/2014/main" id="{81D1A260-22CB-7275-6DB5-39D3C28AD1ED}"/>
              </a:ext>
            </a:extLst>
          </p:cNvPr>
          <p:cNvSpPr>
            <a:spLocks noGrp="1"/>
          </p:cNvSpPr>
          <p:nvPr>
            <p:ph type="sldNum" sz="quarter" idx="12"/>
          </p:nvPr>
        </p:nvSpPr>
        <p:spPr/>
        <p:txBody>
          <a:bodyPr/>
          <a:lstStyle/>
          <a:p>
            <a:fld id="{90213041-9E90-45BD-88E6-CDC0ADC91DE0}" type="slidenum">
              <a:rPr lang="en-US" altLang="ja-JP" smtClean="0"/>
              <a:pPr/>
              <a:t>15</a:t>
            </a:fld>
            <a:endParaRPr lang="en-US" altLang="ja-JP" dirty="0"/>
          </a:p>
        </p:txBody>
      </p:sp>
      <p:pic>
        <p:nvPicPr>
          <p:cNvPr id="38" name="図 37">
            <a:extLst>
              <a:ext uri="{FF2B5EF4-FFF2-40B4-BE49-F238E27FC236}">
                <a16:creationId xmlns:a16="http://schemas.microsoft.com/office/drawing/2014/main" id="{B67F0D19-74BB-5B34-0B45-213FBC5B36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88" t="12643" r="20871" b="6780"/>
          <a:stretch/>
        </p:blipFill>
        <p:spPr bwMode="auto">
          <a:xfrm>
            <a:off x="400183" y="1001702"/>
            <a:ext cx="3600310" cy="2787338"/>
          </a:xfrm>
          <a:prstGeom prst="rect">
            <a:avLst/>
          </a:prstGeom>
          <a:noFill/>
          <a:ln>
            <a:noFill/>
          </a:ln>
          <a:extLst>
            <a:ext uri="{53640926-AAD7-44D8-BBD7-CCE9431645EC}">
              <a14:shadowObscured xmlns:a14="http://schemas.microsoft.com/office/drawing/2010/main"/>
            </a:ext>
          </a:extLst>
        </p:spPr>
      </p:pic>
      <p:pic>
        <p:nvPicPr>
          <p:cNvPr id="39" name="図 38" descr="ダイアグラム, 設計図&#10;&#10;自動的に生成された説明">
            <a:extLst>
              <a:ext uri="{FF2B5EF4-FFF2-40B4-BE49-F238E27FC236}">
                <a16:creationId xmlns:a16="http://schemas.microsoft.com/office/drawing/2014/main" id="{A606ED71-10B9-3117-85F1-CE0F28AE08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69" t="14228" r="23225" b="9914"/>
          <a:stretch/>
        </p:blipFill>
        <p:spPr bwMode="auto">
          <a:xfrm>
            <a:off x="4119404" y="1072309"/>
            <a:ext cx="3603248" cy="2646124"/>
          </a:xfrm>
          <a:prstGeom prst="rect">
            <a:avLst/>
          </a:prstGeom>
          <a:noFill/>
          <a:ln>
            <a:noFill/>
          </a:ln>
          <a:extLst>
            <a:ext uri="{53640926-AAD7-44D8-BBD7-CCE9431645EC}">
              <a14:shadowObscured xmlns:a14="http://schemas.microsoft.com/office/drawing/2010/main"/>
            </a:ext>
          </a:extLst>
        </p:spPr>
      </p:pic>
      <p:pic>
        <p:nvPicPr>
          <p:cNvPr id="40" name="図 39" descr="グラフ&#10;&#10;自動的に生成された説明">
            <a:extLst>
              <a:ext uri="{FF2B5EF4-FFF2-40B4-BE49-F238E27FC236}">
                <a16:creationId xmlns:a16="http://schemas.microsoft.com/office/drawing/2014/main" id="{ECB32DA4-8BB5-1FCE-8FB0-6B36CDACE6DD}"/>
              </a:ext>
            </a:extLst>
          </p:cNvPr>
          <p:cNvPicPr>
            <a:picLocks noChangeAspect="1"/>
          </p:cNvPicPr>
          <p:nvPr/>
        </p:nvPicPr>
        <p:blipFill rotWithShape="1">
          <a:blip r:embed="rId5"/>
          <a:srcRect t="7505"/>
          <a:stretch/>
        </p:blipFill>
        <p:spPr>
          <a:xfrm>
            <a:off x="7850799" y="1071830"/>
            <a:ext cx="3920564" cy="2787338"/>
          </a:xfrm>
          <a:prstGeom prst="rect">
            <a:avLst/>
          </a:prstGeom>
        </p:spPr>
      </p:pic>
      <p:sp>
        <p:nvSpPr>
          <p:cNvPr id="31" name="正方形/長方形 30">
            <a:extLst>
              <a:ext uri="{FF2B5EF4-FFF2-40B4-BE49-F238E27FC236}">
                <a16:creationId xmlns:a16="http://schemas.microsoft.com/office/drawing/2014/main" id="{744876F8-EEE1-1BE8-4289-781DD79BE168}"/>
              </a:ext>
            </a:extLst>
          </p:cNvPr>
          <p:cNvSpPr/>
          <p:nvPr/>
        </p:nvSpPr>
        <p:spPr>
          <a:xfrm>
            <a:off x="378614" y="752548"/>
            <a:ext cx="3621880" cy="375176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18">
            <a:extLst>
              <a:ext uri="{FF2B5EF4-FFF2-40B4-BE49-F238E27FC236}">
                <a16:creationId xmlns:a16="http://schemas.microsoft.com/office/drawing/2014/main" id="{45326F97-D989-4E34-5F04-ECC63AB6C051}"/>
              </a:ext>
            </a:extLst>
          </p:cNvPr>
          <p:cNvSpPr txBox="1"/>
          <p:nvPr/>
        </p:nvSpPr>
        <p:spPr>
          <a:xfrm>
            <a:off x="531064" y="548680"/>
            <a:ext cx="3295744"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0070C0"/>
                </a:solidFill>
                <a:latin typeface="+mn-lt"/>
                <a:ea typeface="+mn-ea"/>
              </a:rPr>
              <a:t>REGARD</a:t>
            </a:r>
            <a:r>
              <a:rPr lang="ja-JP" altLang="en-US" sz="2400" b="1" dirty="0">
                <a:solidFill>
                  <a:srgbClr val="0070C0"/>
                </a:solidFill>
                <a:latin typeface="+mn-lt"/>
                <a:ea typeface="+mn-ea"/>
              </a:rPr>
              <a:t> </a:t>
            </a:r>
            <a:r>
              <a:rPr lang="en-US" altLang="ja-JP" sz="2400" b="1" dirty="0">
                <a:solidFill>
                  <a:srgbClr val="0070C0"/>
                </a:solidFill>
                <a:latin typeface="+mn-lt"/>
                <a:ea typeface="+mn-ea"/>
              </a:rPr>
              <a:t>(MLE)</a:t>
            </a:r>
          </a:p>
        </p:txBody>
      </p:sp>
      <p:sp>
        <p:nvSpPr>
          <p:cNvPr id="33" name="正方形/長方形 32">
            <a:extLst>
              <a:ext uri="{FF2B5EF4-FFF2-40B4-BE49-F238E27FC236}">
                <a16:creationId xmlns:a16="http://schemas.microsoft.com/office/drawing/2014/main" id="{F2939687-C22A-9D7C-931C-BD4272B5C9B2}"/>
              </a:ext>
            </a:extLst>
          </p:cNvPr>
          <p:cNvSpPr/>
          <p:nvPr/>
        </p:nvSpPr>
        <p:spPr>
          <a:xfrm>
            <a:off x="4068660" y="757351"/>
            <a:ext cx="3772903" cy="3751769"/>
          </a:xfrm>
          <a:prstGeom prst="rect">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92D050"/>
                </a:solidFill>
              </a:rPr>
              <a:t>			</a:t>
            </a:r>
            <a:endParaRPr kumimoji="1" lang="ja-JP" altLang="en-US" dirty="0">
              <a:solidFill>
                <a:srgbClr val="92D050"/>
              </a:solidFill>
            </a:endParaRPr>
          </a:p>
        </p:txBody>
      </p:sp>
      <p:sp>
        <p:nvSpPr>
          <p:cNvPr id="34" name="テキスト ボックス 18">
            <a:extLst>
              <a:ext uri="{FF2B5EF4-FFF2-40B4-BE49-F238E27FC236}">
                <a16:creationId xmlns:a16="http://schemas.microsoft.com/office/drawing/2014/main" id="{FBB20B36-8B88-37F9-BF7E-00CB8F63AE33}"/>
              </a:ext>
            </a:extLst>
          </p:cNvPr>
          <p:cNvSpPr txBox="1"/>
          <p:nvPr/>
        </p:nvSpPr>
        <p:spPr>
          <a:xfrm>
            <a:off x="4524507" y="556036"/>
            <a:ext cx="2844800"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92D050"/>
                </a:solidFill>
                <a:latin typeface="+mn-lt"/>
                <a:ea typeface="+mn-ea"/>
              </a:rPr>
              <a:t>REGARD</a:t>
            </a:r>
            <a:r>
              <a:rPr lang="ja-JP" altLang="en-US" sz="2400" b="1" dirty="0">
                <a:solidFill>
                  <a:srgbClr val="92D050"/>
                </a:solidFill>
                <a:latin typeface="+mn-lt"/>
                <a:ea typeface="+mn-ea"/>
              </a:rPr>
              <a:t> </a:t>
            </a:r>
            <a:r>
              <a:rPr lang="en-US" altLang="ja-JP" sz="2400" b="1" dirty="0">
                <a:solidFill>
                  <a:srgbClr val="92D050"/>
                </a:solidFill>
                <a:latin typeface="+mn-lt"/>
                <a:ea typeface="+mn-ea"/>
              </a:rPr>
              <a:t>(MCMC)</a:t>
            </a:r>
          </a:p>
        </p:txBody>
      </p:sp>
      <p:sp>
        <p:nvSpPr>
          <p:cNvPr id="35" name="正方形/長方形 34">
            <a:extLst>
              <a:ext uri="{FF2B5EF4-FFF2-40B4-BE49-F238E27FC236}">
                <a16:creationId xmlns:a16="http://schemas.microsoft.com/office/drawing/2014/main" id="{B237CB26-F0ED-8439-7D1B-14419FF8949D}"/>
              </a:ext>
            </a:extLst>
          </p:cNvPr>
          <p:cNvSpPr/>
          <p:nvPr/>
        </p:nvSpPr>
        <p:spPr>
          <a:xfrm>
            <a:off x="7918965" y="748116"/>
            <a:ext cx="3961237" cy="3761004"/>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18">
            <a:extLst>
              <a:ext uri="{FF2B5EF4-FFF2-40B4-BE49-F238E27FC236}">
                <a16:creationId xmlns:a16="http://schemas.microsoft.com/office/drawing/2014/main" id="{65491586-21FA-22FA-F2E8-767C8733FA1A}"/>
              </a:ext>
            </a:extLst>
          </p:cNvPr>
          <p:cNvSpPr txBox="1"/>
          <p:nvPr/>
        </p:nvSpPr>
        <p:spPr>
          <a:xfrm>
            <a:off x="8705699" y="539443"/>
            <a:ext cx="2387768"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FFC000"/>
                </a:solidFill>
                <a:latin typeface="+mn-lt"/>
                <a:ea typeface="+mn-ea"/>
              </a:rPr>
              <a:t>Post-processed</a:t>
            </a:r>
          </a:p>
        </p:txBody>
      </p:sp>
      <p:sp>
        <p:nvSpPr>
          <p:cNvPr id="44" name="テキスト ボックス 18">
            <a:extLst>
              <a:ext uri="{FF2B5EF4-FFF2-40B4-BE49-F238E27FC236}">
                <a16:creationId xmlns:a16="http://schemas.microsoft.com/office/drawing/2014/main" id="{D305016A-7AAB-9AB5-81EE-85C318B3F459}"/>
              </a:ext>
            </a:extLst>
          </p:cNvPr>
          <p:cNvSpPr txBox="1"/>
          <p:nvPr/>
        </p:nvSpPr>
        <p:spPr>
          <a:xfrm>
            <a:off x="8539495" y="2694309"/>
            <a:ext cx="818943" cy="380480"/>
          </a:xfrm>
          <a:prstGeom prst="rect">
            <a:avLst/>
          </a:prstGeom>
          <a:no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000" b="1" dirty="0">
                <a:solidFill>
                  <a:srgbClr val="00FF00"/>
                </a:solidFill>
                <a:latin typeface="+mn-lt"/>
                <a:ea typeface="+mn-ea"/>
              </a:rPr>
              <a:t>#1</a:t>
            </a:r>
          </a:p>
        </p:txBody>
      </p:sp>
      <p:cxnSp>
        <p:nvCxnSpPr>
          <p:cNvPr id="47" name="直線コネクタ 46">
            <a:extLst>
              <a:ext uri="{FF2B5EF4-FFF2-40B4-BE49-F238E27FC236}">
                <a16:creationId xmlns:a16="http://schemas.microsoft.com/office/drawing/2014/main" id="{0CEF2C41-1B17-2AC4-D9E7-DCCF95D2FEDF}"/>
              </a:ext>
            </a:extLst>
          </p:cNvPr>
          <p:cNvCxnSpPr>
            <a:cxnSpLocks/>
          </p:cNvCxnSpPr>
          <p:nvPr/>
        </p:nvCxnSpPr>
        <p:spPr>
          <a:xfrm flipH="1">
            <a:off x="9094136" y="2651241"/>
            <a:ext cx="235306" cy="162129"/>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56C5413-9790-85AD-C743-636B83B100F4}"/>
              </a:ext>
            </a:extLst>
          </p:cNvPr>
          <p:cNvCxnSpPr>
            <a:cxnSpLocks/>
          </p:cNvCxnSpPr>
          <p:nvPr/>
        </p:nvCxnSpPr>
        <p:spPr>
          <a:xfrm>
            <a:off x="9716953" y="2512768"/>
            <a:ext cx="214558" cy="247335"/>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sp>
        <p:nvSpPr>
          <p:cNvPr id="60" name="テキスト ボックス 18">
            <a:extLst>
              <a:ext uri="{FF2B5EF4-FFF2-40B4-BE49-F238E27FC236}">
                <a16:creationId xmlns:a16="http://schemas.microsoft.com/office/drawing/2014/main" id="{5ED5B989-AEBC-E055-BE30-0082629C3288}"/>
              </a:ext>
            </a:extLst>
          </p:cNvPr>
          <p:cNvSpPr txBox="1"/>
          <p:nvPr/>
        </p:nvSpPr>
        <p:spPr>
          <a:xfrm>
            <a:off x="9879101" y="2565662"/>
            <a:ext cx="463100" cy="380480"/>
          </a:xfrm>
          <a:prstGeom prst="rect">
            <a:avLst/>
          </a:prstGeom>
          <a:no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000" b="1" dirty="0">
                <a:solidFill>
                  <a:srgbClr val="00FF00"/>
                </a:solidFill>
                <a:latin typeface="+mn-lt"/>
                <a:ea typeface="+mn-ea"/>
              </a:rPr>
              <a:t>#2</a:t>
            </a:r>
          </a:p>
        </p:txBody>
      </p:sp>
      <p:cxnSp>
        <p:nvCxnSpPr>
          <p:cNvPr id="61" name="直線コネクタ 60">
            <a:extLst>
              <a:ext uri="{FF2B5EF4-FFF2-40B4-BE49-F238E27FC236}">
                <a16:creationId xmlns:a16="http://schemas.microsoft.com/office/drawing/2014/main" id="{46C6F5D8-3159-F278-05B6-905C0D618E16}"/>
              </a:ext>
            </a:extLst>
          </p:cNvPr>
          <p:cNvCxnSpPr>
            <a:cxnSpLocks/>
          </p:cNvCxnSpPr>
          <p:nvPr/>
        </p:nvCxnSpPr>
        <p:spPr>
          <a:xfrm>
            <a:off x="10316070" y="2023585"/>
            <a:ext cx="214558" cy="247335"/>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sp>
        <p:nvSpPr>
          <p:cNvPr id="62" name="テキスト ボックス 18">
            <a:extLst>
              <a:ext uri="{FF2B5EF4-FFF2-40B4-BE49-F238E27FC236}">
                <a16:creationId xmlns:a16="http://schemas.microsoft.com/office/drawing/2014/main" id="{8CCDF5D5-AA99-A432-E469-186374FEEAF6}"/>
              </a:ext>
            </a:extLst>
          </p:cNvPr>
          <p:cNvSpPr txBox="1"/>
          <p:nvPr/>
        </p:nvSpPr>
        <p:spPr>
          <a:xfrm>
            <a:off x="10300296" y="2076479"/>
            <a:ext cx="818943" cy="380480"/>
          </a:xfrm>
          <a:prstGeom prst="rect">
            <a:avLst/>
          </a:prstGeom>
          <a:no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000" b="1" dirty="0">
                <a:solidFill>
                  <a:srgbClr val="00FF00"/>
                </a:solidFill>
                <a:latin typeface="+mn-lt"/>
                <a:ea typeface="+mn-ea"/>
              </a:rPr>
              <a:t>#3</a:t>
            </a:r>
          </a:p>
        </p:txBody>
      </p:sp>
      <p:pic>
        <p:nvPicPr>
          <p:cNvPr id="65" name="図 64" descr="ダイアグラム, 設計図&#10;&#10;自動的に生成された説明">
            <a:extLst>
              <a:ext uri="{FF2B5EF4-FFF2-40B4-BE49-F238E27FC236}">
                <a16:creationId xmlns:a16="http://schemas.microsoft.com/office/drawing/2014/main" id="{153E1E26-AC03-6C6A-C36B-4363275139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777" t="58035" r="2406" b="24063"/>
          <a:stretch/>
        </p:blipFill>
        <p:spPr bwMode="auto">
          <a:xfrm>
            <a:off x="6617500" y="3840879"/>
            <a:ext cx="1027449" cy="624487"/>
          </a:xfrm>
          <a:prstGeom prst="rect">
            <a:avLst/>
          </a:prstGeom>
          <a:noFill/>
          <a:ln>
            <a:noFill/>
          </a:ln>
          <a:extLst>
            <a:ext uri="{53640926-AAD7-44D8-BBD7-CCE9431645EC}">
              <a14:shadowObscured xmlns:a14="http://schemas.microsoft.com/office/drawing/2010/main"/>
            </a:ext>
          </a:extLst>
        </p:spPr>
      </p:pic>
      <p:sp>
        <p:nvSpPr>
          <p:cNvPr id="67" name="正方形/長方形 66">
            <a:extLst>
              <a:ext uri="{FF2B5EF4-FFF2-40B4-BE49-F238E27FC236}">
                <a16:creationId xmlns:a16="http://schemas.microsoft.com/office/drawing/2014/main" id="{2F6F5229-C774-2038-5E7D-7B24ABF134BF}"/>
              </a:ext>
            </a:extLst>
          </p:cNvPr>
          <p:cNvSpPr/>
          <p:nvPr/>
        </p:nvSpPr>
        <p:spPr>
          <a:xfrm>
            <a:off x="6275717" y="3903607"/>
            <a:ext cx="839985" cy="5335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7B7B560D-065E-1C0C-DDEC-A1E472C73302}"/>
              </a:ext>
            </a:extLst>
          </p:cNvPr>
          <p:cNvSpPr txBox="1"/>
          <p:nvPr/>
        </p:nvSpPr>
        <p:spPr>
          <a:xfrm>
            <a:off x="5789645" y="3801713"/>
            <a:ext cx="1308371" cy="307777"/>
          </a:xfrm>
          <a:prstGeom prst="rect">
            <a:avLst/>
          </a:prstGeom>
          <a:noFill/>
        </p:spPr>
        <p:txBody>
          <a:bodyPr wrap="none" rtlCol="0">
            <a:spAutoFit/>
          </a:bodyPr>
          <a:lstStyle/>
          <a:p>
            <a:r>
              <a:rPr kumimoji="1" lang="en-US" altLang="ja-JP" sz="1400" dirty="0"/>
              <a:t>Median model</a:t>
            </a:r>
            <a:endParaRPr kumimoji="1" lang="ja-JP" altLang="en-US" sz="1400" dirty="0"/>
          </a:p>
        </p:txBody>
      </p:sp>
      <p:sp>
        <p:nvSpPr>
          <p:cNvPr id="68" name="テキスト ボックス 67">
            <a:extLst>
              <a:ext uri="{FF2B5EF4-FFF2-40B4-BE49-F238E27FC236}">
                <a16:creationId xmlns:a16="http://schemas.microsoft.com/office/drawing/2014/main" id="{B84F235D-93A8-D2DE-646C-50E228BB630C}"/>
              </a:ext>
            </a:extLst>
          </p:cNvPr>
          <p:cNvSpPr txBox="1"/>
          <p:nvPr/>
        </p:nvSpPr>
        <p:spPr>
          <a:xfrm>
            <a:off x="5570516" y="4093455"/>
            <a:ext cx="1556836" cy="307777"/>
          </a:xfrm>
          <a:prstGeom prst="rect">
            <a:avLst/>
          </a:prstGeom>
          <a:noFill/>
        </p:spPr>
        <p:txBody>
          <a:bodyPr wrap="none" rtlCol="0">
            <a:spAutoFit/>
          </a:bodyPr>
          <a:lstStyle/>
          <a:p>
            <a:r>
              <a:rPr kumimoji="1" lang="en-US" altLang="ja-JP" sz="1400" dirty="0"/>
              <a:t>Fault are freq</a:t>
            </a:r>
            <a:r>
              <a:rPr lang="en-US" altLang="ja-JP" sz="1400" dirty="0"/>
              <a:t>.[%]</a:t>
            </a:r>
            <a:endParaRPr kumimoji="1" lang="ja-JP" altLang="en-US" sz="1400" dirty="0"/>
          </a:p>
        </p:txBody>
      </p:sp>
      <p:pic>
        <p:nvPicPr>
          <p:cNvPr id="69" name="図 68" descr="ダイアグラム, 設計図&#10;&#10;自動的に生成された説明">
            <a:extLst>
              <a:ext uri="{FF2B5EF4-FFF2-40B4-BE49-F238E27FC236}">
                <a16:creationId xmlns:a16="http://schemas.microsoft.com/office/drawing/2014/main" id="{5C2226F9-5CF6-A0B7-CD6D-211AFF719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777" t="76613" r="2406" b="13742"/>
          <a:stretch/>
        </p:blipFill>
        <p:spPr bwMode="auto">
          <a:xfrm>
            <a:off x="4527765" y="3959550"/>
            <a:ext cx="1027449" cy="336455"/>
          </a:xfrm>
          <a:prstGeom prst="rect">
            <a:avLst/>
          </a:prstGeom>
          <a:noFill/>
          <a:ln>
            <a:noFill/>
          </a:ln>
          <a:extLst>
            <a:ext uri="{53640926-AAD7-44D8-BBD7-CCE9431645EC}">
              <a14:shadowObscured xmlns:a14="http://schemas.microsoft.com/office/drawing/2010/main"/>
            </a:ext>
          </a:extLst>
        </p:spPr>
      </p:pic>
      <p:grpSp>
        <p:nvGrpSpPr>
          <p:cNvPr id="73" name="グループ化 72">
            <a:extLst>
              <a:ext uri="{FF2B5EF4-FFF2-40B4-BE49-F238E27FC236}">
                <a16:creationId xmlns:a16="http://schemas.microsoft.com/office/drawing/2014/main" id="{62222B75-E327-47D9-1FA4-5E1C5AE82360}"/>
              </a:ext>
            </a:extLst>
          </p:cNvPr>
          <p:cNvGrpSpPr/>
          <p:nvPr/>
        </p:nvGrpSpPr>
        <p:grpSpPr>
          <a:xfrm>
            <a:off x="2207568" y="3981964"/>
            <a:ext cx="1512169" cy="473243"/>
            <a:chOff x="1664415" y="3981134"/>
            <a:chExt cx="1512169" cy="473243"/>
          </a:xfrm>
        </p:grpSpPr>
        <p:pic>
          <p:nvPicPr>
            <p:cNvPr id="70" name="図 69" descr="ダイアグラム, 設計図&#10;&#10;自動的に生成された説明">
              <a:extLst>
                <a:ext uri="{FF2B5EF4-FFF2-40B4-BE49-F238E27FC236}">
                  <a16:creationId xmlns:a16="http://schemas.microsoft.com/office/drawing/2014/main" id="{A64453C9-3E31-076E-7651-41377D757D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073" t="58035" r="8617" b="35287"/>
            <a:stretch/>
          </p:blipFill>
          <p:spPr bwMode="auto">
            <a:xfrm>
              <a:off x="2744536" y="3981134"/>
              <a:ext cx="432048" cy="473243"/>
            </a:xfrm>
            <a:prstGeom prst="rect">
              <a:avLst/>
            </a:prstGeom>
            <a:noFill/>
            <a:ln>
              <a:noFill/>
            </a:ln>
            <a:extLst>
              <a:ext uri="{53640926-AAD7-44D8-BBD7-CCE9431645EC}">
                <a14:shadowObscured xmlns:a14="http://schemas.microsoft.com/office/drawing/2010/main"/>
              </a:ext>
            </a:extLst>
          </p:spPr>
        </p:pic>
        <p:sp>
          <p:nvSpPr>
            <p:cNvPr id="72" name="正方形/長方形 71">
              <a:extLst>
                <a:ext uri="{FF2B5EF4-FFF2-40B4-BE49-F238E27FC236}">
                  <a16:creationId xmlns:a16="http://schemas.microsoft.com/office/drawing/2014/main" id="{F40F9BA7-28D5-2352-4F30-5A4F3EE9CEAD}"/>
                </a:ext>
              </a:extLst>
            </p:cNvPr>
            <p:cNvSpPr/>
            <p:nvPr/>
          </p:nvSpPr>
          <p:spPr>
            <a:xfrm>
              <a:off x="1925180" y="4038195"/>
              <a:ext cx="839985" cy="2679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C249F3ED-5B89-5361-CB89-002AB3FD0C2D}"/>
                </a:ext>
              </a:extLst>
            </p:cNvPr>
            <p:cNvSpPr txBox="1"/>
            <p:nvPr/>
          </p:nvSpPr>
          <p:spPr>
            <a:xfrm>
              <a:off x="1664415" y="3998403"/>
              <a:ext cx="1119217" cy="307777"/>
            </a:xfrm>
            <a:prstGeom prst="rect">
              <a:avLst/>
            </a:prstGeom>
            <a:noFill/>
          </p:spPr>
          <p:txBody>
            <a:bodyPr wrap="none" rtlCol="0">
              <a:spAutoFit/>
            </a:bodyPr>
            <a:lstStyle/>
            <a:p>
              <a:r>
                <a:rPr kumimoji="1" lang="en-US" altLang="ja-JP" sz="1400" dirty="0"/>
                <a:t>Fault model</a:t>
              </a:r>
              <a:endParaRPr kumimoji="1" lang="ja-JP" altLang="en-US" sz="1400" dirty="0"/>
            </a:p>
          </p:txBody>
        </p:sp>
      </p:grpSp>
      <p:pic>
        <p:nvPicPr>
          <p:cNvPr id="74" name="図 73" descr="ダイアグラム, 設計図&#10;&#10;自動的に生成された説明">
            <a:extLst>
              <a:ext uri="{FF2B5EF4-FFF2-40B4-BE49-F238E27FC236}">
                <a16:creationId xmlns:a16="http://schemas.microsoft.com/office/drawing/2014/main" id="{7C9F6EE9-344D-92E0-0C4A-317EA435E3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073" t="58731" r="8617" b="37479"/>
          <a:stretch/>
        </p:blipFill>
        <p:spPr bwMode="auto">
          <a:xfrm>
            <a:off x="7102193" y="3823734"/>
            <a:ext cx="432048" cy="268611"/>
          </a:xfrm>
          <a:prstGeom prst="rect">
            <a:avLst/>
          </a:prstGeom>
          <a:noFill/>
          <a:ln>
            <a:noFill/>
          </a:ln>
          <a:extLst>
            <a:ext uri="{53640926-AAD7-44D8-BBD7-CCE9431645EC}">
              <a14:shadowObscured xmlns:a14="http://schemas.microsoft.com/office/drawing/2010/main"/>
            </a:ext>
          </a:extLst>
        </p:spPr>
      </p:pic>
      <p:pic>
        <p:nvPicPr>
          <p:cNvPr id="75" name="図 74">
            <a:extLst>
              <a:ext uri="{FF2B5EF4-FFF2-40B4-BE49-F238E27FC236}">
                <a16:creationId xmlns:a16="http://schemas.microsoft.com/office/drawing/2014/main" id="{810FAF54-3E95-30F3-87DD-408183B0F4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0492" t="83494" r="6702" b="6780"/>
          <a:stretch/>
        </p:blipFill>
        <p:spPr bwMode="auto">
          <a:xfrm>
            <a:off x="973096" y="3992908"/>
            <a:ext cx="626932" cy="336456"/>
          </a:xfrm>
          <a:prstGeom prst="rect">
            <a:avLst/>
          </a:prstGeom>
          <a:noFill/>
          <a:ln>
            <a:noFill/>
          </a:ln>
          <a:extLst>
            <a:ext uri="{53640926-AAD7-44D8-BBD7-CCE9431645EC}">
              <a14:shadowObscured xmlns:a14="http://schemas.microsoft.com/office/drawing/2010/main"/>
            </a:ext>
          </a:extLst>
        </p:spPr>
      </p:pic>
      <p:sp>
        <p:nvSpPr>
          <p:cNvPr id="82" name="テキスト ボックス 81">
            <a:extLst>
              <a:ext uri="{FF2B5EF4-FFF2-40B4-BE49-F238E27FC236}">
                <a16:creationId xmlns:a16="http://schemas.microsoft.com/office/drawing/2014/main" id="{B4B77C04-FCCB-1354-26E7-3C085CDC745D}"/>
              </a:ext>
            </a:extLst>
          </p:cNvPr>
          <p:cNvSpPr txBox="1"/>
          <p:nvPr/>
        </p:nvSpPr>
        <p:spPr>
          <a:xfrm>
            <a:off x="2135561" y="5152684"/>
            <a:ext cx="7920880" cy="830997"/>
          </a:xfrm>
          <a:prstGeom prst="rect">
            <a:avLst/>
          </a:prstGeom>
          <a:noFill/>
        </p:spPr>
        <p:txBody>
          <a:bodyPr wrap="square" rtlCol="0">
            <a:spAutoFit/>
          </a:bodyPr>
          <a:lstStyle/>
          <a:p>
            <a:pPr>
              <a:spcAft>
                <a:spcPts val="600"/>
              </a:spcAft>
            </a:pPr>
            <a:r>
              <a:rPr lang="en-US" altLang="ja-JP" sz="2400" b="1" dirty="0">
                <a:solidFill>
                  <a:srgbClr val="C00000"/>
                </a:solidFill>
                <a:latin typeface="+mn-lt"/>
                <a:cs typeface="Segoe UI" panose="020B0502040204020203" pitchFamily="34" charset="0"/>
              </a:rPr>
              <a:t>The fault extent and location </a:t>
            </a:r>
            <a:r>
              <a:rPr lang="en-US" altLang="ja-JP" sz="2400" dirty="0">
                <a:latin typeface="+mn-lt"/>
                <a:cs typeface="Segoe UI" panose="020B0502040204020203" pitchFamily="34" charset="0"/>
              </a:rPr>
              <a:t>are well coincide </a:t>
            </a:r>
            <a:r>
              <a:rPr lang="en-US" altLang="ja-JP" sz="2400" dirty="0">
                <a:solidFill>
                  <a:schemeClr val="tx1">
                    <a:lumMod val="75000"/>
                    <a:lumOff val="25000"/>
                  </a:schemeClr>
                </a:solidFill>
                <a:latin typeface="+mn-lt"/>
                <a:cs typeface="Segoe UI" panose="020B0502040204020203" pitchFamily="34" charset="0"/>
              </a:rPr>
              <a:t>with the post-processed model</a:t>
            </a:r>
          </a:p>
        </p:txBody>
      </p:sp>
      <p:grpSp>
        <p:nvGrpSpPr>
          <p:cNvPr id="5" name="グループ化 4">
            <a:extLst>
              <a:ext uri="{FF2B5EF4-FFF2-40B4-BE49-F238E27FC236}">
                <a16:creationId xmlns:a16="http://schemas.microsoft.com/office/drawing/2014/main" id="{7EB81087-8EF0-4797-0786-36FA3CE26B76}"/>
              </a:ext>
            </a:extLst>
          </p:cNvPr>
          <p:cNvGrpSpPr/>
          <p:nvPr/>
        </p:nvGrpSpPr>
        <p:grpSpPr>
          <a:xfrm>
            <a:off x="9066960" y="3843619"/>
            <a:ext cx="2646885" cy="307777"/>
            <a:chOff x="5447929" y="5659887"/>
            <a:chExt cx="2646885" cy="307777"/>
          </a:xfrm>
        </p:grpSpPr>
        <p:sp>
          <p:nvSpPr>
            <p:cNvPr id="6" name="正方形/長方形 5">
              <a:extLst>
                <a:ext uri="{FF2B5EF4-FFF2-40B4-BE49-F238E27FC236}">
                  <a16:creationId xmlns:a16="http://schemas.microsoft.com/office/drawing/2014/main" id="{2B229D4C-6D63-DC6F-4A2F-711A47359E55}"/>
                </a:ext>
              </a:extLst>
            </p:cNvPr>
            <p:cNvSpPr/>
            <p:nvPr/>
          </p:nvSpPr>
          <p:spPr>
            <a:xfrm>
              <a:off x="5447929" y="5695868"/>
              <a:ext cx="341408" cy="1882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761F95C8-9C41-4ABC-ADC4-DDC6B08ADA97}"/>
                </a:ext>
              </a:extLst>
            </p:cNvPr>
            <p:cNvSpPr txBox="1"/>
            <p:nvPr/>
          </p:nvSpPr>
          <p:spPr>
            <a:xfrm>
              <a:off x="5571133" y="5659887"/>
              <a:ext cx="2523681" cy="307777"/>
            </a:xfrm>
            <a:prstGeom prst="rect">
              <a:avLst/>
            </a:prstGeom>
            <a:noFill/>
          </p:spPr>
          <p:txBody>
            <a:bodyPr wrap="square" rtlCol="0">
              <a:spAutoFit/>
            </a:bodyPr>
            <a:lstStyle/>
            <a:p>
              <a:pPr algn="r"/>
              <a:r>
                <a:rPr lang="en-US" altLang="ja-JP" sz="1400" dirty="0"/>
                <a:t>aftershocks (~1/3 23:59LT)</a:t>
              </a:r>
              <a:endParaRPr kumimoji="1" lang="ja-JP" altLang="en-US" sz="1400" dirty="0"/>
            </a:p>
          </p:txBody>
        </p:sp>
        <p:sp>
          <p:nvSpPr>
            <p:cNvPr id="8" name="楕円 7">
              <a:extLst>
                <a:ext uri="{FF2B5EF4-FFF2-40B4-BE49-F238E27FC236}">
                  <a16:creationId xmlns:a16="http://schemas.microsoft.com/office/drawing/2014/main" id="{7BA4E243-E878-2436-6CC8-C0259D5FFEA9}"/>
                </a:ext>
              </a:extLst>
            </p:cNvPr>
            <p:cNvSpPr/>
            <p:nvPr/>
          </p:nvSpPr>
          <p:spPr>
            <a:xfrm>
              <a:off x="5528622" y="5777326"/>
              <a:ext cx="77978" cy="77978"/>
            </a:xfrm>
            <a:prstGeom prst="ellipse">
              <a:avLst/>
            </a:prstGeom>
            <a:solidFill>
              <a:schemeClr val="bg1"/>
            </a:solidFill>
            <a:ln w="28575">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66714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129DAD-F5BD-0DB2-7432-7F1FFBB77FB6}"/>
              </a:ext>
            </a:extLst>
          </p:cNvPr>
          <p:cNvSpPr>
            <a:spLocks noGrp="1"/>
          </p:cNvSpPr>
          <p:nvPr>
            <p:ph type="title"/>
          </p:nvPr>
        </p:nvSpPr>
        <p:spPr/>
        <p:txBody>
          <a:bodyPr/>
          <a:lstStyle/>
          <a:p>
            <a:r>
              <a:rPr kumimoji="1" lang="en-US" altLang="ja-JP" b="1" dirty="0"/>
              <a:t>Fault parameters</a:t>
            </a:r>
            <a:endParaRPr kumimoji="1" lang="ja-JP" altLang="en-US" b="1" dirty="0"/>
          </a:p>
        </p:txBody>
      </p:sp>
      <p:sp>
        <p:nvSpPr>
          <p:cNvPr id="3" name="スライド番号プレースホルダー 2">
            <a:extLst>
              <a:ext uri="{FF2B5EF4-FFF2-40B4-BE49-F238E27FC236}">
                <a16:creationId xmlns:a16="http://schemas.microsoft.com/office/drawing/2014/main" id="{3F053F8F-F191-C5BA-BB32-7020679DCDFE}"/>
              </a:ext>
            </a:extLst>
          </p:cNvPr>
          <p:cNvSpPr>
            <a:spLocks noGrp="1"/>
          </p:cNvSpPr>
          <p:nvPr>
            <p:ph type="sldNum" sz="quarter" idx="12"/>
          </p:nvPr>
        </p:nvSpPr>
        <p:spPr/>
        <p:txBody>
          <a:bodyPr/>
          <a:lstStyle/>
          <a:p>
            <a:fld id="{814638E7-59ED-4D93-9065-AE1602A5B44F}" type="slidenum">
              <a:rPr lang="en-US" altLang="ja-JP" smtClean="0"/>
              <a:pPr/>
              <a:t>16</a:t>
            </a:fld>
            <a:endParaRPr lang="en-US" altLang="ja-JP"/>
          </a:p>
        </p:txBody>
      </p:sp>
      <p:graphicFrame>
        <p:nvGraphicFramePr>
          <p:cNvPr id="4" name="表 3">
            <a:extLst>
              <a:ext uri="{FF2B5EF4-FFF2-40B4-BE49-F238E27FC236}">
                <a16:creationId xmlns:a16="http://schemas.microsoft.com/office/drawing/2014/main" id="{6F8B3052-9193-B2C5-B898-FDAC1B3EF397}"/>
              </a:ext>
            </a:extLst>
          </p:cNvPr>
          <p:cNvGraphicFramePr>
            <a:graphicFrameLocks noGrp="1"/>
          </p:cNvGraphicFramePr>
          <p:nvPr>
            <p:extLst>
              <p:ext uri="{D42A27DB-BD31-4B8C-83A1-F6EECF244321}">
                <p14:modId xmlns:p14="http://schemas.microsoft.com/office/powerpoint/2010/main" val="1058904435"/>
              </p:ext>
            </p:extLst>
          </p:nvPr>
        </p:nvGraphicFramePr>
        <p:xfrm>
          <a:off x="392256" y="715549"/>
          <a:ext cx="11540171" cy="4081275"/>
        </p:xfrm>
        <a:graphic>
          <a:graphicData uri="http://schemas.openxmlformats.org/drawingml/2006/table">
            <a:tbl>
              <a:tblPr firstRow="1" firstCol="1" bandRow="1">
                <a:tableStyleId>{9D7B26C5-4107-4FEC-AEDC-1716B250A1EF}</a:tableStyleId>
              </a:tblPr>
              <a:tblGrid>
                <a:gridCol w="1678622">
                  <a:extLst>
                    <a:ext uri="{9D8B030D-6E8A-4147-A177-3AD203B41FA5}">
                      <a16:colId xmlns:a16="http://schemas.microsoft.com/office/drawing/2014/main" val="2118909069"/>
                    </a:ext>
                  </a:extLst>
                </a:gridCol>
                <a:gridCol w="1154748">
                  <a:extLst>
                    <a:ext uri="{9D8B030D-6E8A-4147-A177-3AD203B41FA5}">
                      <a16:colId xmlns:a16="http://schemas.microsoft.com/office/drawing/2014/main" val="1985097437"/>
                    </a:ext>
                  </a:extLst>
                </a:gridCol>
                <a:gridCol w="1324610">
                  <a:extLst>
                    <a:ext uri="{9D8B030D-6E8A-4147-A177-3AD203B41FA5}">
                      <a16:colId xmlns:a16="http://schemas.microsoft.com/office/drawing/2014/main" val="4113105942"/>
                    </a:ext>
                  </a:extLst>
                </a:gridCol>
                <a:gridCol w="881698">
                  <a:extLst>
                    <a:ext uri="{9D8B030D-6E8A-4147-A177-3AD203B41FA5}">
                      <a16:colId xmlns:a16="http://schemas.microsoft.com/office/drawing/2014/main" val="4136007003"/>
                    </a:ext>
                  </a:extLst>
                </a:gridCol>
                <a:gridCol w="984885">
                  <a:extLst>
                    <a:ext uri="{9D8B030D-6E8A-4147-A177-3AD203B41FA5}">
                      <a16:colId xmlns:a16="http://schemas.microsoft.com/office/drawing/2014/main" val="3087494510"/>
                    </a:ext>
                  </a:extLst>
                </a:gridCol>
                <a:gridCol w="865822">
                  <a:extLst>
                    <a:ext uri="{9D8B030D-6E8A-4147-A177-3AD203B41FA5}">
                      <a16:colId xmlns:a16="http://schemas.microsoft.com/office/drawing/2014/main" val="3606878823"/>
                    </a:ext>
                  </a:extLst>
                </a:gridCol>
                <a:gridCol w="1069022">
                  <a:extLst>
                    <a:ext uri="{9D8B030D-6E8A-4147-A177-3AD203B41FA5}">
                      <a16:colId xmlns:a16="http://schemas.microsoft.com/office/drawing/2014/main" val="383383606"/>
                    </a:ext>
                  </a:extLst>
                </a:gridCol>
                <a:gridCol w="965835">
                  <a:extLst>
                    <a:ext uri="{9D8B030D-6E8A-4147-A177-3AD203B41FA5}">
                      <a16:colId xmlns:a16="http://schemas.microsoft.com/office/drawing/2014/main" val="2130620092"/>
                    </a:ext>
                  </a:extLst>
                </a:gridCol>
                <a:gridCol w="984885">
                  <a:extLst>
                    <a:ext uri="{9D8B030D-6E8A-4147-A177-3AD203B41FA5}">
                      <a16:colId xmlns:a16="http://schemas.microsoft.com/office/drawing/2014/main" val="3635220039"/>
                    </a:ext>
                  </a:extLst>
                </a:gridCol>
                <a:gridCol w="815022">
                  <a:extLst>
                    <a:ext uri="{9D8B030D-6E8A-4147-A177-3AD203B41FA5}">
                      <a16:colId xmlns:a16="http://schemas.microsoft.com/office/drawing/2014/main" val="3293289993"/>
                    </a:ext>
                  </a:extLst>
                </a:gridCol>
                <a:gridCol w="815022">
                  <a:extLst>
                    <a:ext uri="{9D8B030D-6E8A-4147-A177-3AD203B41FA5}">
                      <a16:colId xmlns:a16="http://schemas.microsoft.com/office/drawing/2014/main" val="3387283911"/>
                    </a:ext>
                  </a:extLst>
                </a:gridCol>
              </a:tblGrid>
              <a:tr h="1129275">
                <a:tc>
                  <a:txBody>
                    <a:bodyPr/>
                    <a:lstStyle/>
                    <a:p>
                      <a:pPr algn="ctr"/>
                      <a:r>
                        <a:rPr lang="en-US" sz="2400" b="1" kern="100" dirty="0">
                          <a:solidFill>
                            <a:schemeClr val="tx1"/>
                          </a:solidFill>
                          <a:effectLst/>
                          <a:latin typeface="+mn-lt"/>
                          <a:ea typeface="+mn-ea"/>
                        </a:rPr>
                        <a:t> </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cs typeface="Times New Roman" panose="02020603050405020304" pitchFamily="18" charset="0"/>
                        </a:rPr>
                        <a:t>Lat.</a:t>
                      </a:r>
                      <a:br>
                        <a:rPr lang="en-US" altLang="ja-JP" sz="2400" b="1" kern="100" dirty="0">
                          <a:solidFill>
                            <a:schemeClr val="tx1"/>
                          </a:solidFill>
                          <a:effectLst/>
                          <a:latin typeface="+mn-lt"/>
                          <a:ea typeface="+mn-ea"/>
                          <a:cs typeface="Times New Roman" panose="02020603050405020304" pitchFamily="18" charset="0"/>
                        </a:rPr>
                      </a:br>
                      <a:r>
                        <a:rPr lang="en-US" altLang="ja-JP" sz="2400" b="1" kern="100" dirty="0">
                          <a:solidFill>
                            <a:schemeClr val="tx1"/>
                          </a:solidFill>
                          <a:effectLst/>
                          <a:latin typeface="+mn-lt"/>
                          <a:ea typeface="+mn-ea"/>
                          <a:cs typeface="Times New Roman" panose="02020603050405020304" pitchFamily="18" charset="0"/>
                        </a:rPr>
                        <a:t>[deg]</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Lon.</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[deg]</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Dep.</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[km]</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Len.</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[km]</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Wid.</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[km]</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Strike</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[deg]</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Dip</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[deg]</a:t>
                      </a: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Rake</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[deg]</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ja-JP" sz="2400" b="1" kern="100" dirty="0">
                          <a:solidFill>
                            <a:schemeClr val="tx1"/>
                          </a:solidFill>
                          <a:effectLst/>
                          <a:latin typeface="+mn-lt"/>
                          <a:ea typeface="+mn-ea"/>
                        </a:rPr>
                        <a:t>Slip</a:t>
                      </a:r>
                      <a:br>
                        <a:rPr lang="en-US" altLang="ja-JP" sz="2400" b="1" kern="100" dirty="0">
                          <a:solidFill>
                            <a:schemeClr val="tx1"/>
                          </a:solidFill>
                          <a:effectLst/>
                          <a:latin typeface="+mn-lt"/>
                          <a:ea typeface="+mn-ea"/>
                        </a:rPr>
                      </a:br>
                      <a:r>
                        <a:rPr lang="en-US" altLang="ja-JP" sz="2400" b="1" kern="100" dirty="0">
                          <a:solidFill>
                            <a:schemeClr val="tx1"/>
                          </a:solidFill>
                          <a:effectLst/>
                          <a:latin typeface="+mn-lt"/>
                          <a:ea typeface="+mn-ea"/>
                        </a:rPr>
                        <a:t>[m]</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kern="100" dirty="0">
                          <a:solidFill>
                            <a:schemeClr val="tx1"/>
                          </a:solidFill>
                          <a:effectLst/>
                          <a:latin typeface="+mn-lt"/>
                          <a:ea typeface="+mn-ea"/>
                        </a:rPr>
                        <a:t>Mw</a:t>
                      </a:r>
                      <a:endParaRPr lang="ja-JP" sz="2400" b="1" kern="100" dirty="0">
                        <a:solidFill>
                          <a:schemeClr val="tx1"/>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8708144"/>
                  </a:ext>
                </a:extLst>
              </a:tr>
              <a:tr h="576000">
                <a:tc>
                  <a:txBody>
                    <a:bodyPr/>
                    <a:lstStyle/>
                    <a:p>
                      <a:pPr algn="ctr"/>
                      <a:r>
                        <a:rPr lang="en-US" altLang="ja-JP" sz="2400" kern="100" dirty="0">
                          <a:solidFill>
                            <a:srgbClr val="0070C0"/>
                          </a:solidFill>
                          <a:effectLst/>
                          <a:latin typeface="+mn-lt"/>
                          <a:ea typeface="+mn-ea"/>
                        </a:rPr>
                        <a:t>MLE</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37.23</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136.71</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2.4</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134.0</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31.6</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61.6</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10.8</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134.2</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1.38</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tc>
                  <a:txBody>
                    <a:bodyPr/>
                    <a:lstStyle/>
                    <a:p>
                      <a:pPr algn="ctr"/>
                      <a:r>
                        <a:rPr lang="en-US" sz="2400" kern="100" dirty="0">
                          <a:solidFill>
                            <a:srgbClr val="0070C0"/>
                          </a:solidFill>
                          <a:effectLst/>
                          <a:latin typeface="+mn-lt"/>
                          <a:ea typeface="+mn-ea"/>
                        </a:rPr>
                        <a:t>7.43</a:t>
                      </a:r>
                      <a:endParaRPr lang="ja-JP" sz="2400" kern="100" dirty="0">
                        <a:solidFill>
                          <a:srgbClr val="0070C0"/>
                        </a:solidFill>
                        <a:effectLst/>
                        <a:latin typeface="+mn-lt"/>
                        <a:ea typeface="+mn-ea"/>
                        <a:cs typeface="Times New Roman" panose="02020603050405020304" pitchFamily="18" charset="0"/>
                      </a:endParaRPr>
                    </a:p>
                  </a:txBody>
                  <a:tcPr marL="68580" marR="68580" marT="0"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20229658"/>
                  </a:ext>
                </a:extLst>
              </a:tr>
              <a:tr h="648000">
                <a:tc>
                  <a:txBody>
                    <a:bodyPr/>
                    <a:lstStyle/>
                    <a:p>
                      <a:pPr algn="ctr"/>
                      <a:r>
                        <a:rPr lang="en-US" sz="2400" kern="100" dirty="0">
                          <a:solidFill>
                            <a:srgbClr val="92D050"/>
                          </a:solidFill>
                          <a:effectLst/>
                          <a:latin typeface="+mn-lt"/>
                          <a:ea typeface="+mn-ea"/>
                        </a:rPr>
                        <a:t>MCMC</a:t>
                      </a:r>
                      <a:br>
                        <a:rPr lang="en-US" sz="2400" kern="100" dirty="0">
                          <a:solidFill>
                            <a:srgbClr val="92D050"/>
                          </a:solidFill>
                          <a:effectLst/>
                          <a:latin typeface="+mn-lt"/>
                          <a:ea typeface="+mn-ea"/>
                        </a:rPr>
                      </a:br>
                      <a:r>
                        <a:rPr lang="en-US" sz="1800" kern="100" dirty="0">
                          <a:solidFill>
                            <a:srgbClr val="92D050"/>
                          </a:solidFill>
                          <a:effectLst/>
                          <a:latin typeface="+mn-lt"/>
                          <a:ea typeface="+mn-ea"/>
                        </a:rPr>
                        <a:t>(median)</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algn="ctr"/>
                      <a:r>
                        <a:rPr lang="en-US" sz="2400" kern="100" dirty="0">
                          <a:solidFill>
                            <a:srgbClr val="92D050"/>
                          </a:solidFill>
                          <a:effectLst/>
                          <a:latin typeface="+mn-lt"/>
                          <a:ea typeface="+mn-ea"/>
                        </a:rPr>
                        <a:t>37.37</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gn="ctr"/>
                      <a:r>
                        <a:rPr lang="en-US" sz="2400" kern="100" dirty="0">
                          <a:solidFill>
                            <a:srgbClr val="92D050"/>
                          </a:solidFill>
                          <a:effectLst/>
                          <a:latin typeface="+mn-lt"/>
                          <a:ea typeface="+mn-ea"/>
                        </a:rPr>
                        <a:t>137.38</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5.4</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120.9</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31.5</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64.1</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6.0</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135.4</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1.59</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tc>
                  <a:txBody>
                    <a:bodyPr/>
                    <a:lstStyle/>
                    <a:p>
                      <a:pPr algn="ctr"/>
                      <a:r>
                        <a:rPr lang="en-US" sz="2400" kern="100" dirty="0">
                          <a:solidFill>
                            <a:srgbClr val="92D050"/>
                          </a:solidFill>
                          <a:effectLst/>
                          <a:latin typeface="+mn-lt"/>
                          <a:ea typeface="+mn-ea"/>
                        </a:rPr>
                        <a:t>7.44</a:t>
                      </a:r>
                      <a:endParaRPr lang="ja-JP" sz="2400" kern="100" dirty="0">
                        <a:solidFill>
                          <a:srgbClr val="92D050"/>
                        </a:solidFill>
                        <a:effectLst/>
                        <a:latin typeface="+mn-lt"/>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3426383477"/>
                  </a:ext>
                </a:extLst>
              </a:tr>
              <a:tr h="576000">
                <a:tc>
                  <a:txBody>
                    <a:bodyPr/>
                    <a:lstStyle/>
                    <a:p>
                      <a:pPr marL="0" marR="0" lvl="0" indent="0" algn="ctr" defTabSz="4036658" rtl="0" eaLnBrk="1" fontAlgn="auto" latinLnBrk="0" hangingPunct="1">
                        <a:lnSpc>
                          <a:spcPct val="100000"/>
                        </a:lnSpc>
                        <a:spcBef>
                          <a:spcPts val="0"/>
                        </a:spcBef>
                        <a:spcAft>
                          <a:spcPts val="0"/>
                        </a:spcAft>
                        <a:buClrTx/>
                        <a:buSzTx/>
                        <a:buFontTx/>
                        <a:buNone/>
                        <a:tabLst/>
                        <a:defRPr/>
                      </a:pPr>
                      <a:r>
                        <a:rPr lang="en-US" altLang="ja-JP" sz="2400" kern="100" dirty="0">
                          <a:solidFill>
                            <a:srgbClr val="FFC000"/>
                          </a:solidFill>
                          <a:effectLst/>
                          <a:latin typeface="+mn-lt"/>
                          <a:ea typeface="+mn-ea"/>
                        </a:rPr>
                        <a:t>PP* (#1)</a:t>
                      </a:r>
                      <a:endParaRPr lang="ja-JP" altLang="ja-JP" sz="2400" kern="100" dirty="0">
                        <a:solidFill>
                          <a:srgbClr val="FFC000"/>
                        </a:solidFill>
                        <a:effectLst/>
                        <a:latin typeface="+mn-lt"/>
                        <a:ea typeface="+mn-ea"/>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noFill/>
                  </a:tcPr>
                </a:tc>
                <a:tc>
                  <a:txBody>
                    <a:bodyPr/>
                    <a:lstStyle/>
                    <a:p>
                      <a:pPr algn="ctr"/>
                      <a:r>
                        <a:rPr lang="en-US" altLang="ja-JP" sz="2400" kern="100" dirty="0">
                          <a:solidFill>
                            <a:srgbClr val="FFC000"/>
                          </a:solidFill>
                          <a:effectLst/>
                          <a:latin typeface="+mn-lt"/>
                          <a:ea typeface="+mn-ea"/>
                          <a:cs typeface="Times New Roman" panose="02020603050405020304" pitchFamily="18" charset="0"/>
                        </a:rPr>
                        <a:t>37.246</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noFill/>
                  </a:tcPr>
                </a:tc>
                <a:tc>
                  <a:txBody>
                    <a:bodyPr/>
                    <a:lstStyle/>
                    <a:p>
                      <a:pPr algn="ctr"/>
                      <a:r>
                        <a:rPr lang="en-US" altLang="ja-JP" sz="2400" kern="100" dirty="0">
                          <a:solidFill>
                            <a:srgbClr val="FFC000"/>
                          </a:solidFill>
                          <a:effectLst/>
                          <a:latin typeface="+mn-lt"/>
                          <a:ea typeface="+mn-ea"/>
                          <a:cs typeface="Times New Roman" panose="02020603050405020304" pitchFamily="18" charset="0"/>
                        </a:rPr>
                        <a:t>1</a:t>
                      </a:r>
                      <a:r>
                        <a:rPr lang="en-US" altLang="ja-JP" sz="2400" dirty="0">
                          <a:solidFill>
                            <a:srgbClr val="FFC000"/>
                          </a:solidFill>
                          <a:latin typeface="+mn-lt"/>
                          <a:ea typeface="+mn-ea"/>
                        </a:rPr>
                        <a:t>36.680</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0.1</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22.0</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12.2</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kern="100" dirty="0">
                          <a:solidFill>
                            <a:srgbClr val="FFC000"/>
                          </a:solidFill>
                          <a:effectLst/>
                          <a:latin typeface="+mn-lt"/>
                          <a:ea typeface="+mn-ea"/>
                          <a:cs typeface="Times New Roman" panose="02020603050405020304" pitchFamily="18" charset="0"/>
                        </a:rPr>
                        <a:t>2</a:t>
                      </a:r>
                      <a:r>
                        <a:rPr lang="en-US" altLang="ja-JP" sz="2400" dirty="0">
                          <a:solidFill>
                            <a:srgbClr val="FFC000"/>
                          </a:solidFill>
                          <a:latin typeface="+mn-lt"/>
                          <a:ea typeface="+mn-ea"/>
                        </a:rPr>
                        <a:t>2.7</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40.6</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84.4</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6.79</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7.09</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83645700"/>
                  </a:ext>
                </a:extLst>
              </a:tr>
              <a:tr h="576000">
                <a:tc>
                  <a:txBody>
                    <a:bodyPr/>
                    <a:lstStyle/>
                    <a:p>
                      <a:pPr marL="0" marR="0" lvl="0" indent="0" algn="ctr" defTabSz="4036658" rtl="0" eaLnBrk="1" fontAlgn="auto" latinLnBrk="0" hangingPunct="1">
                        <a:lnSpc>
                          <a:spcPct val="100000"/>
                        </a:lnSpc>
                        <a:spcBef>
                          <a:spcPts val="0"/>
                        </a:spcBef>
                        <a:spcAft>
                          <a:spcPts val="0"/>
                        </a:spcAft>
                        <a:buClrTx/>
                        <a:buSzTx/>
                        <a:buFontTx/>
                        <a:buNone/>
                        <a:tabLst/>
                        <a:defRPr/>
                      </a:pPr>
                      <a:r>
                        <a:rPr lang="en-US" altLang="ja-JP" sz="2400" kern="100" dirty="0">
                          <a:solidFill>
                            <a:srgbClr val="FFC000"/>
                          </a:solidFill>
                          <a:effectLst/>
                          <a:latin typeface="+mn-lt"/>
                          <a:ea typeface="+mn-ea"/>
                          <a:cs typeface="Times New Roman" panose="02020603050405020304" pitchFamily="18" charset="0"/>
                        </a:rPr>
                        <a:t>       (#2)</a:t>
                      </a:r>
                      <a:endParaRPr lang="ja-JP" altLang="ja-JP" sz="2400" kern="100" dirty="0">
                        <a:solidFill>
                          <a:srgbClr val="FFC000"/>
                        </a:solidFill>
                        <a:effectLst/>
                        <a:latin typeface="+mn-lt"/>
                        <a:ea typeface="+mn-ea"/>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noFill/>
                  </a:tcPr>
                </a:tc>
                <a:tc>
                  <a:txBody>
                    <a:bodyPr/>
                    <a:lstStyle/>
                    <a:p>
                      <a:pPr algn="ctr"/>
                      <a:r>
                        <a:rPr lang="en-US" altLang="ja-JP" sz="2400" dirty="0">
                          <a:solidFill>
                            <a:srgbClr val="FFC000"/>
                          </a:solidFill>
                          <a:latin typeface="+mn-lt"/>
                          <a:ea typeface="+mn-ea"/>
                        </a:rPr>
                        <a:t>37.414</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noFill/>
                  </a:tcPr>
                </a:tc>
                <a:tc>
                  <a:txBody>
                    <a:bodyPr/>
                    <a:lstStyle/>
                    <a:p>
                      <a:pPr algn="ctr"/>
                      <a:r>
                        <a:rPr lang="en-US" altLang="ja-JP" sz="2400" dirty="0">
                          <a:solidFill>
                            <a:srgbClr val="FFC000"/>
                          </a:solidFill>
                          <a:latin typeface="+mn-lt"/>
                          <a:ea typeface="+mn-ea"/>
                        </a:rPr>
                        <a:t>136.876</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kern="100" dirty="0">
                          <a:solidFill>
                            <a:srgbClr val="FFC000"/>
                          </a:solidFill>
                          <a:effectLst/>
                          <a:latin typeface="+mn-lt"/>
                          <a:ea typeface="+mn-ea"/>
                          <a:cs typeface="Times New Roman" panose="02020603050405020304" pitchFamily="18" charset="0"/>
                        </a:rPr>
                        <a:t>0.0</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16.2</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20.4</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78.3</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54.9</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140.2</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2.83</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tc>
                  <a:txBody>
                    <a:bodyPr/>
                    <a:lstStyle/>
                    <a:p>
                      <a:pPr algn="ctr"/>
                      <a:r>
                        <a:rPr lang="en-US" altLang="ja-JP" sz="2400" dirty="0">
                          <a:solidFill>
                            <a:srgbClr val="FFC000"/>
                          </a:solidFill>
                          <a:latin typeface="+mn-lt"/>
                          <a:ea typeface="+mn-ea"/>
                        </a:rPr>
                        <a:t>6.90</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31551047"/>
                  </a:ext>
                </a:extLst>
              </a:tr>
              <a:tr h="576000">
                <a:tc>
                  <a:txBody>
                    <a:bodyPr/>
                    <a:lstStyle/>
                    <a:p>
                      <a:pPr marL="0" marR="0" lvl="0" indent="0" algn="ctr" defTabSz="4036658" rtl="0" eaLnBrk="1" fontAlgn="auto" latinLnBrk="0" hangingPunct="1">
                        <a:lnSpc>
                          <a:spcPct val="100000"/>
                        </a:lnSpc>
                        <a:spcBef>
                          <a:spcPts val="0"/>
                        </a:spcBef>
                        <a:spcAft>
                          <a:spcPts val="0"/>
                        </a:spcAft>
                        <a:buClrTx/>
                        <a:buSzTx/>
                        <a:buFontTx/>
                        <a:buNone/>
                        <a:tabLst/>
                        <a:defRPr/>
                      </a:pPr>
                      <a:r>
                        <a:rPr lang="en-US" altLang="ja-JP" sz="2400" kern="100" dirty="0">
                          <a:solidFill>
                            <a:srgbClr val="FFC000"/>
                          </a:solidFill>
                          <a:effectLst/>
                          <a:latin typeface="+mn-lt"/>
                          <a:ea typeface="+mn-ea"/>
                          <a:cs typeface="Times New Roman" panose="02020603050405020304" pitchFamily="18" charset="0"/>
                        </a:rPr>
                        <a:t>       (#3)</a:t>
                      </a:r>
                      <a:endParaRPr lang="ja-JP" altLang="ja-JP" sz="2400" kern="100" dirty="0">
                        <a:solidFill>
                          <a:srgbClr val="FFC000"/>
                        </a:solidFill>
                        <a:effectLst/>
                        <a:latin typeface="+mn-lt"/>
                        <a:ea typeface="+mn-ea"/>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37.445</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137.037</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0.1</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66.8</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11.5</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53.3</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49.7</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114.6</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4.42</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tc>
                  <a:txBody>
                    <a:bodyPr/>
                    <a:lstStyle/>
                    <a:p>
                      <a:pPr algn="ctr"/>
                      <a:r>
                        <a:rPr lang="en-US" altLang="ja-JP" sz="2400" dirty="0">
                          <a:solidFill>
                            <a:srgbClr val="FFC000"/>
                          </a:solidFill>
                          <a:latin typeface="+mn-lt"/>
                          <a:ea typeface="+mn-ea"/>
                        </a:rPr>
                        <a:t>7.27</a:t>
                      </a:r>
                      <a:endParaRPr lang="ja-JP" sz="2400" kern="100" dirty="0">
                        <a:solidFill>
                          <a:srgbClr val="FFC000"/>
                        </a:solidFill>
                        <a:effectLst/>
                        <a:latin typeface="+mn-lt"/>
                        <a:ea typeface="+mn-ea"/>
                        <a:cs typeface="Times New Roman" panose="02020603050405020304" pitchFamily="18" charset="0"/>
                      </a:endParaRPr>
                    </a:p>
                  </a:txBody>
                  <a:tcPr marL="68580" marR="68580" marT="0"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7618621"/>
                  </a:ext>
                </a:extLst>
              </a:tr>
            </a:tbl>
          </a:graphicData>
        </a:graphic>
      </p:graphicFrame>
      <p:sp>
        <p:nvSpPr>
          <p:cNvPr id="83" name="テキスト ボックス 82">
            <a:extLst>
              <a:ext uri="{FF2B5EF4-FFF2-40B4-BE49-F238E27FC236}">
                <a16:creationId xmlns:a16="http://schemas.microsoft.com/office/drawing/2014/main" id="{5F7054FC-B25C-AC08-8016-47ACF36736CC}"/>
              </a:ext>
            </a:extLst>
          </p:cNvPr>
          <p:cNvSpPr txBox="1"/>
          <p:nvPr/>
        </p:nvSpPr>
        <p:spPr>
          <a:xfrm>
            <a:off x="1343472" y="5248071"/>
            <a:ext cx="9505056" cy="1277273"/>
          </a:xfrm>
          <a:prstGeom prst="rect">
            <a:avLst/>
          </a:prstGeom>
          <a:noFill/>
        </p:spPr>
        <p:txBody>
          <a:bodyPr wrap="square" rtlCol="0">
            <a:spAutoFit/>
          </a:bodyPr>
          <a:lstStyle/>
          <a:p>
            <a:pPr marL="342900" indent="-342900">
              <a:spcAft>
                <a:spcPts val="600"/>
              </a:spcAft>
              <a:buFontTx/>
              <a:buChar char="-"/>
            </a:pPr>
            <a:r>
              <a:rPr lang="en-US" altLang="ja-JP" sz="2400" b="1" dirty="0">
                <a:solidFill>
                  <a:srgbClr val="C00000"/>
                </a:solidFill>
                <a:latin typeface="+mn-lt"/>
                <a:cs typeface="Segoe UI" panose="020B0502040204020203" pitchFamily="34" charset="0"/>
              </a:rPr>
              <a:t>Mw</a:t>
            </a:r>
            <a:r>
              <a:rPr lang="en-US" altLang="ja-JP" sz="2400" dirty="0">
                <a:solidFill>
                  <a:schemeClr val="tx1">
                    <a:lumMod val="75000"/>
                    <a:lumOff val="25000"/>
                  </a:schemeClr>
                </a:solidFill>
                <a:latin typeface="+mn-lt"/>
                <a:cs typeface="Segoe UI" panose="020B0502040204020203" pitchFamily="34" charset="0"/>
              </a:rPr>
              <a:t> well agrees with the post-processed model</a:t>
            </a:r>
          </a:p>
          <a:p>
            <a:pPr marL="342900" indent="-342900">
              <a:spcAft>
                <a:spcPts val="600"/>
              </a:spcAft>
              <a:buFontTx/>
              <a:buChar char="-"/>
            </a:pPr>
            <a:r>
              <a:rPr lang="en-US" altLang="ja-JP" sz="2400" b="1" dirty="0">
                <a:solidFill>
                  <a:srgbClr val="C00000"/>
                </a:solidFill>
                <a:latin typeface="+mn-lt"/>
                <a:cs typeface="Segoe UI" panose="020B0502040204020203" pitchFamily="34" charset="0"/>
              </a:rPr>
              <a:t>The dip angle </a:t>
            </a:r>
            <a:r>
              <a:rPr lang="en-US" altLang="ja-JP" sz="2400" dirty="0">
                <a:solidFill>
                  <a:schemeClr val="tx1">
                    <a:lumMod val="75000"/>
                    <a:lumOff val="25000"/>
                  </a:schemeClr>
                </a:solidFill>
                <a:latin typeface="+mn-lt"/>
                <a:cs typeface="Segoe UI" panose="020B0502040204020203" pitchFamily="34" charset="0"/>
              </a:rPr>
              <a:t>is underestimated because of the lack of near-field vertical displacement data</a:t>
            </a:r>
          </a:p>
        </p:txBody>
      </p:sp>
      <p:sp>
        <p:nvSpPr>
          <p:cNvPr id="7" name="テキスト ボックス 6">
            <a:extLst>
              <a:ext uri="{FF2B5EF4-FFF2-40B4-BE49-F238E27FC236}">
                <a16:creationId xmlns:a16="http://schemas.microsoft.com/office/drawing/2014/main" id="{A50DA3F9-7AEC-BE39-5AFA-8020663C6B79}"/>
              </a:ext>
            </a:extLst>
          </p:cNvPr>
          <p:cNvSpPr txBox="1"/>
          <p:nvPr/>
        </p:nvSpPr>
        <p:spPr>
          <a:xfrm>
            <a:off x="7927232" y="4793487"/>
            <a:ext cx="4001416" cy="400110"/>
          </a:xfrm>
          <a:prstGeom prst="rect">
            <a:avLst/>
          </a:prstGeom>
          <a:noFill/>
        </p:spPr>
        <p:txBody>
          <a:bodyPr wrap="none" rtlCol="0">
            <a:spAutoFit/>
          </a:bodyPr>
          <a:lstStyle/>
          <a:p>
            <a:r>
              <a:rPr kumimoji="1" lang="en-US" altLang="ja-JP" sz="2000" dirty="0"/>
              <a:t>* </a:t>
            </a:r>
            <a:r>
              <a:rPr kumimoji="1" lang="en-US" altLang="ja-JP" sz="2000" b="1" dirty="0"/>
              <a:t>Mw=7.44 in total </a:t>
            </a:r>
            <a:r>
              <a:rPr kumimoji="1" lang="en-US" altLang="ja-JP" sz="2000" dirty="0"/>
              <a:t>of 3 sub-faults</a:t>
            </a:r>
            <a:endParaRPr kumimoji="1" lang="ja-JP" altLang="en-US" sz="2000" dirty="0"/>
          </a:p>
        </p:txBody>
      </p:sp>
    </p:spTree>
    <p:extLst>
      <p:ext uri="{BB962C8B-B14F-4D97-AF65-F5344CB8AC3E}">
        <p14:creationId xmlns:p14="http://schemas.microsoft.com/office/powerpoint/2010/main" val="1059997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98A18-F2E5-0118-AEBF-C8F24289F9B0}"/>
              </a:ext>
            </a:extLst>
          </p:cNvPr>
          <p:cNvSpPr>
            <a:spLocks noGrp="1"/>
          </p:cNvSpPr>
          <p:nvPr>
            <p:ph type="title"/>
          </p:nvPr>
        </p:nvSpPr>
        <p:spPr/>
        <p:txBody>
          <a:bodyPr/>
          <a:lstStyle/>
          <a:p>
            <a:r>
              <a:rPr lang="en-US" altLang="ja-JP" cap="none" dirty="0">
                <a:latin typeface="+mn-lt"/>
              </a:rPr>
              <a:t>Future development</a:t>
            </a:r>
            <a:endParaRPr kumimoji="1" lang="ja-JP" altLang="en-US" cap="none" dirty="0">
              <a:latin typeface="+mn-lt"/>
            </a:endParaRPr>
          </a:p>
        </p:txBody>
      </p:sp>
      <p:sp>
        <p:nvSpPr>
          <p:cNvPr id="3" name="テキスト プレースホルダー 2">
            <a:extLst>
              <a:ext uri="{FF2B5EF4-FFF2-40B4-BE49-F238E27FC236}">
                <a16:creationId xmlns:a16="http://schemas.microsoft.com/office/drawing/2014/main" id="{96309438-9538-EE26-985A-7FB3823750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37F5A8A-4F25-010F-BC28-A8C6C10817A9}"/>
              </a:ext>
            </a:extLst>
          </p:cNvPr>
          <p:cNvSpPr>
            <a:spLocks noGrp="1"/>
          </p:cNvSpPr>
          <p:nvPr>
            <p:ph type="sldNum" sz="quarter" idx="12"/>
          </p:nvPr>
        </p:nvSpPr>
        <p:spPr/>
        <p:txBody>
          <a:bodyPr/>
          <a:lstStyle/>
          <a:p>
            <a:fld id="{AC366BCF-4CAD-46B6-A028-D8F947FA1F3F}" type="slidenum">
              <a:rPr lang="en-US" altLang="ja-JP" smtClean="0"/>
              <a:pPr/>
              <a:t>17</a:t>
            </a:fld>
            <a:endParaRPr lang="en-US" altLang="ja-JP"/>
          </a:p>
        </p:txBody>
      </p:sp>
    </p:spTree>
    <p:extLst>
      <p:ext uri="{BB962C8B-B14F-4D97-AF65-F5344CB8AC3E}">
        <p14:creationId xmlns:p14="http://schemas.microsoft.com/office/powerpoint/2010/main" val="355015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Precise point positioning (</a:t>
            </a:r>
            <a:r>
              <a:rPr kumimoji="1" lang="en-US" altLang="ja-JP" b="1" dirty="0"/>
              <a:t>PPP)</a:t>
            </a:r>
            <a:endParaRPr kumimoji="1" lang="ja-JP" altLang="en-US" b="1" dirty="0"/>
          </a:p>
        </p:txBody>
      </p:sp>
      <p:sp>
        <p:nvSpPr>
          <p:cNvPr id="41" name="テキスト ボックス 40"/>
          <p:cNvSpPr txBox="1"/>
          <p:nvPr/>
        </p:nvSpPr>
        <p:spPr>
          <a:xfrm>
            <a:off x="4953843" y="5170952"/>
            <a:ext cx="579760" cy="276999"/>
          </a:xfrm>
          <a:prstGeom prst="rect">
            <a:avLst/>
          </a:prstGeom>
          <a:noFill/>
          <a:ln>
            <a:noFill/>
          </a:ln>
        </p:spPr>
        <p:txBody>
          <a:bodyPr wrap="square" rtlCol="0">
            <a:spAutoFit/>
          </a:bodyPr>
          <a:lstStyle/>
          <a:p>
            <a:pPr algn="ctr"/>
            <a:r>
              <a:rPr kumimoji="1" lang="en-US" altLang="ja-JP" sz="1200" dirty="0">
                <a:latin typeface="游ゴシック" panose="020B0400000000000000" pitchFamily="50" charset="-128"/>
                <a:ea typeface="游ゴシック" panose="020B0400000000000000" pitchFamily="50" charset="-128"/>
                <a:cs typeface="Arial" panose="020B0604020202020204" pitchFamily="34" charset="0"/>
              </a:rPr>
              <a:t>14:54</a:t>
            </a:r>
            <a:endParaRPr kumimoji="1" lang="ja-JP" altLang="en-US" sz="1200" dirty="0">
              <a:latin typeface="游ゴシック" panose="020B0400000000000000" pitchFamily="50" charset="-128"/>
              <a:ea typeface="游ゴシック" panose="020B0400000000000000" pitchFamily="50" charset="-128"/>
              <a:cs typeface="Arial" panose="020B0604020202020204" pitchFamily="34" charset="0"/>
            </a:endParaRPr>
          </a:p>
        </p:txBody>
      </p:sp>
      <p:pic>
        <p:nvPicPr>
          <p:cNvPr id="43" name="図 42"/>
          <p:cNvPicPr>
            <a:picLocks noChangeAspect="1"/>
          </p:cNvPicPr>
          <p:nvPr/>
        </p:nvPicPr>
        <p:blipFill rotWithShape="1">
          <a:blip r:embed="rId3">
            <a:extLst>
              <a:ext uri="{28A0092B-C50C-407E-A947-70E740481C1C}">
                <a14:useLocalDpi xmlns:a14="http://schemas.microsoft.com/office/drawing/2010/main" val="0"/>
              </a:ext>
            </a:extLst>
          </a:blip>
          <a:srcRect l="1971" b="67771"/>
          <a:stretch/>
        </p:blipFill>
        <p:spPr>
          <a:xfrm>
            <a:off x="1147567" y="3811066"/>
            <a:ext cx="4154284" cy="1353390"/>
          </a:xfrm>
          <a:prstGeom prst="rect">
            <a:avLst/>
          </a:prstGeom>
        </p:spPr>
      </p:pic>
      <p:sp>
        <p:nvSpPr>
          <p:cNvPr id="44" name="コンテンツ プレースホルダー 5"/>
          <p:cNvSpPr txBox="1">
            <a:spLocks/>
          </p:cNvSpPr>
          <p:nvPr/>
        </p:nvSpPr>
        <p:spPr>
          <a:xfrm>
            <a:off x="4212684" y="4498392"/>
            <a:ext cx="908146" cy="544233"/>
          </a:xfrm>
          <a:prstGeom prst="rect">
            <a:avLst/>
          </a:prstGeom>
          <a:solidFill>
            <a:schemeClr val="bg1"/>
          </a:solidFill>
          <a:ln>
            <a:noFill/>
          </a:ln>
          <a:effectLst/>
        </p:spPr>
        <p:txBody>
          <a:bodyPr vert="horz" lIns="91440" tIns="45720" rIns="91440" bIns="45720" rtlCol="0">
            <a:noAutofit/>
          </a:bodyPr>
          <a:lstStyle>
            <a:lvl1pPr marL="270272" indent="-263129" algn="l" defTabSz="685800" rtl="0" eaLnBrk="1" latinLnBrk="0" hangingPunct="1">
              <a:lnSpc>
                <a:spcPct val="120000"/>
              </a:lnSpc>
              <a:spcBef>
                <a:spcPts val="1050"/>
              </a:spcBef>
              <a:spcAft>
                <a:spcPts val="0"/>
              </a:spcAft>
              <a:buClr>
                <a:schemeClr val="accent1"/>
              </a:buClr>
              <a:buSzPct val="95000"/>
              <a:buFont typeface="Wingdings" charset="2"/>
              <a:buChar char="n"/>
              <a:tabLst/>
              <a:defRPr kumimoji="1" sz="1950" kern="1200" spc="0" baseline="0">
                <a:solidFill>
                  <a:schemeClr val="accent1"/>
                </a:solidFill>
                <a:latin typeface="Arial" panose="020B0604020202020204" pitchFamily="34" charset="0"/>
                <a:ea typeface="メイリオ" charset="-128"/>
                <a:cs typeface="Arial" panose="020B0604020202020204" pitchFamily="34" charset="0"/>
              </a:defRPr>
            </a:lvl1pPr>
            <a:lvl2pPr marL="0" indent="0" algn="l" defTabSz="685800" rtl="0" eaLnBrk="1" latinLnBrk="0" hangingPunct="1">
              <a:lnSpc>
                <a:spcPct val="100000"/>
              </a:lnSpc>
              <a:spcBef>
                <a:spcPts val="375"/>
              </a:spcBef>
              <a:buClr>
                <a:schemeClr val="accent1"/>
              </a:buClr>
              <a:buSzPct val="95000"/>
              <a:buFont typeface="Wingdings" charset="2"/>
              <a:buChar char="n"/>
              <a:defRPr kumimoji="1" sz="1500" kern="1200" spc="113" baseline="0">
                <a:solidFill>
                  <a:schemeClr val="tx1"/>
                </a:solidFill>
                <a:latin typeface="メイリオ" charset="-128"/>
                <a:ea typeface="メイリオ" charset="-128"/>
                <a:cs typeface="メイリオ" charset="-128"/>
              </a:defRPr>
            </a:lvl2pPr>
            <a:lvl3pPr marL="766763" indent="-230981" algn="l" defTabSz="685800" rtl="0" eaLnBrk="1" latinLnBrk="0" hangingPunct="1">
              <a:lnSpc>
                <a:spcPct val="120000"/>
              </a:lnSpc>
              <a:spcBef>
                <a:spcPts val="0"/>
              </a:spcBef>
              <a:buClr>
                <a:schemeClr val="accent3"/>
              </a:buClr>
              <a:buSzPct val="95000"/>
              <a:buFont typeface="Wingdings" charset="2"/>
              <a:buChar char="n"/>
              <a:tabLst/>
              <a:defRPr kumimoji="1" sz="1500" kern="1200" spc="0" baseline="0">
                <a:solidFill>
                  <a:schemeClr val="tx1"/>
                </a:solidFill>
                <a:latin typeface="Arial" panose="020B0604020202020204" pitchFamily="34" charset="0"/>
                <a:ea typeface="メイリオ" charset="-128"/>
                <a:cs typeface="Arial" panose="020B0604020202020204" pitchFamily="34" charset="0"/>
              </a:defRPr>
            </a:lvl3pPr>
            <a:lvl4pPr marL="135000" indent="0" algn="l" defTabSz="685800" rtl="0" eaLnBrk="1" latinLnBrk="0" hangingPunct="1">
              <a:lnSpc>
                <a:spcPct val="100000"/>
              </a:lnSpc>
              <a:spcBef>
                <a:spcPts val="0"/>
              </a:spcBef>
              <a:buClr>
                <a:schemeClr val="accent1"/>
              </a:buClr>
              <a:buSzPct val="95000"/>
              <a:buFont typeface="Wingdings" charset="2"/>
              <a:buNone/>
              <a:defRPr kumimoji="1" sz="1500" kern="1200" spc="113" baseline="0">
                <a:solidFill>
                  <a:schemeClr val="tx1"/>
                </a:solidFill>
                <a:latin typeface="メイリオ" charset="-128"/>
                <a:ea typeface="メイリオ" charset="-128"/>
                <a:cs typeface="メイリオ" charset="-128"/>
              </a:defRPr>
            </a:lvl4pPr>
            <a:lvl5pPr marL="535781" indent="-265510" algn="l" defTabSz="685800" rtl="0" eaLnBrk="1" latinLnBrk="0" hangingPunct="1">
              <a:lnSpc>
                <a:spcPct val="120000"/>
              </a:lnSpc>
              <a:spcBef>
                <a:spcPts val="0"/>
              </a:spcBef>
              <a:buClr>
                <a:schemeClr val="accent3"/>
              </a:buClr>
              <a:buSzPct val="95000"/>
              <a:buFont typeface="Wingdings" charset="2"/>
              <a:buChar char="n"/>
              <a:tabLst/>
              <a:defRPr kumimoji="1" sz="1800" kern="1200" spc="0" baseline="0">
                <a:solidFill>
                  <a:schemeClr val="tx1"/>
                </a:solidFill>
                <a:latin typeface="Arial" panose="020B0604020202020204" pitchFamily="34" charset="0"/>
                <a:ea typeface="メイリオ" charset="-128"/>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7143" indent="0">
              <a:lnSpc>
                <a:spcPct val="110000"/>
              </a:lnSpc>
              <a:spcBef>
                <a:spcPts val="0"/>
              </a:spcBef>
              <a:buNone/>
            </a:pPr>
            <a:r>
              <a:rPr lang="ja-JP" altLang="en-US" sz="1600" b="1" dirty="0">
                <a:solidFill>
                  <a:srgbClr val="FF6600"/>
                </a:solidFill>
                <a:latin typeface="游ゴシック" panose="020B0400000000000000" pitchFamily="50" charset="-128"/>
                <a:ea typeface="游ゴシック" panose="020B0400000000000000" pitchFamily="50" charset="-128"/>
              </a:rPr>
              <a:t>－ </a:t>
            </a:r>
            <a:r>
              <a:rPr lang="en-US" altLang="ja-JP" sz="1600" b="1" dirty="0">
                <a:solidFill>
                  <a:srgbClr val="FF6600"/>
                </a:solidFill>
                <a:latin typeface="游ゴシック" panose="020B0400000000000000" pitchFamily="50" charset="-128"/>
                <a:ea typeface="游ゴシック" panose="020B0400000000000000" pitchFamily="50" charset="-128"/>
              </a:rPr>
              <a:t>PPP</a:t>
            </a:r>
            <a:br>
              <a:rPr lang="en-US" altLang="ja-JP" sz="1600" b="1" dirty="0">
                <a:solidFill>
                  <a:srgbClr val="FF6600"/>
                </a:solidFill>
                <a:latin typeface="游ゴシック" panose="020B0400000000000000" pitchFamily="50" charset="-128"/>
                <a:ea typeface="游ゴシック" panose="020B0400000000000000" pitchFamily="50" charset="-128"/>
              </a:rPr>
            </a:br>
            <a:r>
              <a:rPr lang="ja-JP" altLang="en-US" sz="1600" b="1" dirty="0">
                <a:solidFill>
                  <a:srgbClr val="0070C0"/>
                </a:solidFill>
                <a:latin typeface="游ゴシック" panose="020B0400000000000000" pitchFamily="50" charset="-128"/>
                <a:ea typeface="游ゴシック" panose="020B0400000000000000" pitchFamily="50" charset="-128"/>
              </a:rPr>
              <a:t>－ </a:t>
            </a:r>
            <a:r>
              <a:rPr lang="en-US" altLang="ja-JP" sz="1600" b="1" dirty="0">
                <a:solidFill>
                  <a:srgbClr val="0070C0"/>
                </a:solidFill>
                <a:latin typeface="游ゴシック" panose="020B0400000000000000" pitchFamily="50" charset="-128"/>
                <a:ea typeface="游ゴシック" panose="020B0400000000000000" pitchFamily="50" charset="-128"/>
              </a:rPr>
              <a:t>RTK</a:t>
            </a:r>
            <a:endParaRPr lang="en-US" altLang="ja-JP" sz="1100" dirty="0">
              <a:solidFill>
                <a:srgbClr val="0070C0"/>
              </a:solidFill>
              <a:latin typeface="游ゴシック" panose="020B0400000000000000" pitchFamily="50" charset="-128"/>
              <a:ea typeface="游ゴシック" panose="020B0400000000000000" pitchFamily="50" charset="-128"/>
            </a:endParaRPr>
          </a:p>
        </p:txBody>
      </p:sp>
      <p:cxnSp>
        <p:nvCxnSpPr>
          <p:cNvPr id="45" name="直線コネクタ 44"/>
          <p:cNvCxnSpPr/>
          <p:nvPr/>
        </p:nvCxnSpPr>
        <p:spPr>
          <a:xfrm>
            <a:off x="1369167" y="5163724"/>
            <a:ext cx="3855121" cy="0"/>
          </a:xfrm>
          <a:prstGeom prst="line">
            <a:avLst/>
          </a:prstGeom>
          <a:ln w="95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6" name="テキスト ボックス 45"/>
          <p:cNvSpPr txBox="1"/>
          <p:nvPr/>
        </p:nvSpPr>
        <p:spPr>
          <a:xfrm>
            <a:off x="1397927" y="3900030"/>
            <a:ext cx="934815" cy="338554"/>
          </a:xfrm>
          <a:prstGeom prst="rect">
            <a:avLst/>
          </a:prstGeom>
          <a:solidFill>
            <a:schemeClr val="bg1"/>
          </a:solidFill>
          <a:ln>
            <a:solidFill>
              <a:schemeClr val="tx1"/>
            </a:solidFill>
          </a:ln>
        </p:spPr>
        <p:txBody>
          <a:bodyPr wrap="square" rtlCol="0">
            <a:spAutoFit/>
          </a:bodyPr>
          <a:lstStyle/>
          <a:p>
            <a:pPr algn="ctr"/>
            <a:r>
              <a:rPr lang="en-US" altLang="ja-JP" sz="1600" dirty="0">
                <a:latin typeface="+mn-lt"/>
                <a:ea typeface="游ゴシック" panose="020B0400000000000000" pitchFamily="50" charset="-128"/>
                <a:cs typeface="Arial" panose="020B0604020202020204" pitchFamily="34" charset="0"/>
              </a:rPr>
              <a:t>EW</a:t>
            </a:r>
            <a:r>
              <a:rPr kumimoji="1" lang="en-US" altLang="ja-JP" sz="1600" dirty="0">
                <a:latin typeface="+mn-lt"/>
                <a:ea typeface="游ゴシック" panose="020B0400000000000000" pitchFamily="50" charset="-128"/>
                <a:cs typeface="Arial" panose="020B0604020202020204" pitchFamily="34" charset="0"/>
              </a:rPr>
              <a:t>[m]</a:t>
            </a:r>
            <a:endParaRPr kumimoji="1" lang="ja-JP" altLang="en-US" sz="1600" dirty="0">
              <a:latin typeface="+mn-lt"/>
              <a:ea typeface="游ゴシック" panose="020B0400000000000000" pitchFamily="50" charset="-128"/>
              <a:cs typeface="Arial" panose="020B0604020202020204" pitchFamily="34" charset="0"/>
            </a:endParaRPr>
          </a:p>
        </p:txBody>
      </p:sp>
      <p:sp>
        <p:nvSpPr>
          <p:cNvPr id="47" name="テキスト ボックス 46"/>
          <p:cNvSpPr txBox="1"/>
          <p:nvPr/>
        </p:nvSpPr>
        <p:spPr>
          <a:xfrm>
            <a:off x="1369173" y="3491716"/>
            <a:ext cx="9551363" cy="369332"/>
          </a:xfrm>
          <a:prstGeom prst="rect">
            <a:avLst/>
          </a:prstGeom>
          <a:noFill/>
          <a:ln>
            <a:solidFill>
              <a:schemeClr val="bg1"/>
            </a:solidFill>
          </a:ln>
        </p:spPr>
        <p:txBody>
          <a:bodyPr wrap="square" rtlCol="0">
            <a:spAutoFit/>
          </a:bodyPr>
          <a:lstStyle/>
          <a:p>
            <a:pPr algn="ctr"/>
            <a:r>
              <a:rPr kumimoji="1" lang="en-US" altLang="ja-JP" b="1" dirty="0">
                <a:latin typeface="游ゴシック" panose="020B0400000000000000" pitchFamily="50" charset="-128"/>
                <a:ea typeface="游ゴシック" panose="020B0400000000000000" pitchFamily="50" charset="-128"/>
                <a:cs typeface="Arial" panose="020B0604020202020204" pitchFamily="34" charset="0"/>
              </a:rPr>
              <a:t>0050 (</a:t>
            </a:r>
            <a:r>
              <a:rPr kumimoji="1" lang="en-US" altLang="ja-JP" b="1" dirty="0" err="1">
                <a:latin typeface="游ゴシック" panose="020B0400000000000000" pitchFamily="50" charset="-128"/>
                <a:ea typeface="游ゴシック" panose="020B0400000000000000" pitchFamily="50" charset="-128"/>
                <a:cs typeface="Arial" panose="020B0604020202020204" pitchFamily="34" charset="0"/>
              </a:rPr>
              <a:t>Ojika</a:t>
            </a:r>
            <a:r>
              <a:rPr kumimoji="1" lang="en-US" altLang="ja-JP" b="1" dirty="0">
                <a:latin typeface="游ゴシック" panose="020B0400000000000000" pitchFamily="50" charset="-128"/>
                <a:ea typeface="游ゴシック" panose="020B0400000000000000" pitchFamily="50" charset="-128"/>
                <a:cs typeface="Arial" panose="020B0604020202020204" pitchFamily="34" charset="0"/>
              </a:rPr>
              <a:t>, 130km away from the Tohoku-Oki’s epicenter)</a:t>
            </a:r>
            <a:endParaRPr kumimoji="1" lang="ja-JP" altLang="en-US" b="1"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48" name="テキスト ボックス 47"/>
          <p:cNvSpPr txBox="1"/>
          <p:nvPr/>
        </p:nvSpPr>
        <p:spPr>
          <a:xfrm>
            <a:off x="3001531" y="5168225"/>
            <a:ext cx="579760" cy="276999"/>
          </a:xfrm>
          <a:prstGeom prst="rect">
            <a:avLst/>
          </a:prstGeom>
          <a:noFill/>
          <a:ln>
            <a:noFill/>
          </a:ln>
        </p:spPr>
        <p:txBody>
          <a:bodyPr wrap="square" rtlCol="0">
            <a:spAutoFit/>
          </a:bodyPr>
          <a:lstStyle/>
          <a:p>
            <a:pPr algn="ctr"/>
            <a:r>
              <a:rPr kumimoji="1" lang="en-US" altLang="ja-JP" sz="1200" dirty="0">
                <a:latin typeface="游ゴシック" panose="020B0400000000000000" pitchFamily="50" charset="-128"/>
                <a:ea typeface="游ゴシック" panose="020B0400000000000000" pitchFamily="50" charset="-128"/>
                <a:cs typeface="Arial" panose="020B0604020202020204" pitchFamily="34" charset="0"/>
              </a:rPr>
              <a:t>14:50</a:t>
            </a:r>
            <a:endParaRPr kumimoji="1" lang="ja-JP" altLang="en-US" sz="1200"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49" name="テキスト ボックス 48"/>
          <p:cNvSpPr txBox="1"/>
          <p:nvPr/>
        </p:nvSpPr>
        <p:spPr>
          <a:xfrm>
            <a:off x="1089711" y="5167716"/>
            <a:ext cx="579760" cy="276999"/>
          </a:xfrm>
          <a:prstGeom prst="rect">
            <a:avLst/>
          </a:prstGeom>
          <a:noFill/>
          <a:ln>
            <a:noFill/>
          </a:ln>
        </p:spPr>
        <p:txBody>
          <a:bodyPr wrap="square" rtlCol="0">
            <a:spAutoFit/>
          </a:bodyPr>
          <a:lstStyle/>
          <a:p>
            <a:pPr algn="ctr"/>
            <a:r>
              <a:rPr kumimoji="1" lang="en-US" altLang="ja-JP" sz="1200" dirty="0">
                <a:latin typeface="游ゴシック" panose="020B0400000000000000" pitchFamily="50" charset="-128"/>
                <a:ea typeface="游ゴシック" panose="020B0400000000000000" pitchFamily="50" charset="-128"/>
                <a:cs typeface="Arial" panose="020B0604020202020204" pitchFamily="34" charset="0"/>
              </a:rPr>
              <a:t>14:46</a:t>
            </a:r>
            <a:endParaRPr kumimoji="1" lang="ja-JP" altLang="en-US" sz="1200"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50" name="正方形/長方形 49"/>
          <p:cNvSpPr/>
          <p:nvPr/>
        </p:nvSpPr>
        <p:spPr>
          <a:xfrm>
            <a:off x="3280889" y="4260576"/>
            <a:ext cx="1952313" cy="156249"/>
          </a:xfrm>
          <a:prstGeom prst="rect">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52" name="図 51"/>
          <p:cNvPicPr>
            <a:picLocks noChangeAspect="1"/>
          </p:cNvPicPr>
          <p:nvPr/>
        </p:nvPicPr>
        <p:blipFill rotWithShape="1">
          <a:blip r:embed="rId4">
            <a:extLst>
              <a:ext uri="{28A0092B-C50C-407E-A947-70E740481C1C}">
                <a14:useLocalDpi xmlns:a14="http://schemas.microsoft.com/office/drawing/2010/main" val="0"/>
              </a:ext>
            </a:extLst>
          </a:blip>
          <a:srcRect b="67469"/>
          <a:stretch/>
        </p:blipFill>
        <p:spPr>
          <a:xfrm>
            <a:off x="6695814" y="3902614"/>
            <a:ext cx="4224717" cy="1222374"/>
          </a:xfrm>
          <a:prstGeom prst="rect">
            <a:avLst/>
          </a:prstGeom>
        </p:spPr>
      </p:pic>
      <p:sp>
        <p:nvSpPr>
          <p:cNvPr id="53" name="正方形/長方形 52"/>
          <p:cNvSpPr/>
          <p:nvPr/>
        </p:nvSpPr>
        <p:spPr>
          <a:xfrm>
            <a:off x="6954541" y="3927992"/>
            <a:ext cx="3899351" cy="1197738"/>
          </a:xfrm>
          <a:prstGeom prst="rect">
            <a:avLst/>
          </a:prstGeom>
          <a:noFill/>
          <a:ln w="19050">
            <a:solidFill>
              <a:schemeClr val="tx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9" name="直線コネクタ 58"/>
          <p:cNvCxnSpPr>
            <a:cxnSpLocks/>
          </p:cNvCxnSpPr>
          <p:nvPr/>
        </p:nvCxnSpPr>
        <p:spPr>
          <a:xfrm flipH="1">
            <a:off x="5252891" y="3923258"/>
            <a:ext cx="1709927" cy="315326"/>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0" name="直線コネクタ 59"/>
          <p:cNvCxnSpPr>
            <a:cxnSpLocks/>
          </p:cNvCxnSpPr>
          <p:nvPr/>
        </p:nvCxnSpPr>
        <p:spPr>
          <a:xfrm>
            <a:off x="5233202" y="4416806"/>
            <a:ext cx="1721339" cy="712417"/>
          </a:xfrm>
          <a:prstGeom prst="line">
            <a:avLst/>
          </a:prstGeom>
          <a:ln w="19050">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sp>
        <p:nvSpPr>
          <p:cNvPr id="61" name="テキスト ボックス 60"/>
          <p:cNvSpPr txBox="1"/>
          <p:nvPr/>
        </p:nvSpPr>
        <p:spPr>
          <a:xfrm>
            <a:off x="5374134" y="5166717"/>
            <a:ext cx="912068" cy="276999"/>
          </a:xfrm>
          <a:prstGeom prst="rect">
            <a:avLst/>
          </a:prstGeom>
          <a:noFill/>
        </p:spPr>
        <p:txBody>
          <a:bodyPr wrap="square" rtlCol="0">
            <a:spAutoFit/>
          </a:bodyPr>
          <a:lstStyle/>
          <a:p>
            <a:r>
              <a:rPr lang="en-US" altLang="ja-JP" sz="1200" dirty="0">
                <a:latin typeface="游ゴシック" panose="020B0400000000000000" pitchFamily="50" charset="-128"/>
                <a:ea typeface="游ゴシック" panose="020B0400000000000000" pitchFamily="50" charset="-128"/>
                <a:cs typeface="Arial" panose="020B0604020202020204" pitchFamily="34" charset="0"/>
              </a:rPr>
              <a:t>LT</a:t>
            </a:r>
            <a:endParaRPr kumimoji="1" lang="en-US" altLang="ja-JP" sz="1200" dirty="0">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62" name="テキスト ボックス 61"/>
          <p:cNvSpPr txBox="1"/>
          <p:nvPr/>
        </p:nvSpPr>
        <p:spPr>
          <a:xfrm>
            <a:off x="7319764" y="5535893"/>
            <a:ext cx="4752900" cy="338554"/>
          </a:xfrm>
          <a:prstGeom prst="rect">
            <a:avLst/>
          </a:prstGeom>
          <a:noFill/>
        </p:spPr>
        <p:txBody>
          <a:bodyPr wrap="square" rtlCol="0">
            <a:spAutoFit/>
          </a:bodyPr>
          <a:lstStyle/>
          <a:p>
            <a:r>
              <a:rPr lang="en-US" altLang="ja-JP" sz="1600" dirty="0">
                <a:latin typeface="+mn-lt"/>
                <a:ea typeface="游ゴシック" panose="020B0400000000000000" pitchFamily="50" charset="-128"/>
                <a:cs typeface="Arial" panose="020B0604020202020204" pitchFamily="34" charset="0"/>
              </a:rPr>
              <a:t>disturbed by surface wave at the reference station</a:t>
            </a:r>
            <a:endParaRPr kumimoji="1" lang="en-US" altLang="ja-JP" sz="1600" dirty="0">
              <a:latin typeface="+mn-lt"/>
              <a:ea typeface="游ゴシック" panose="020B0400000000000000" pitchFamily="50" charset="-128"/>
              <a:cs typeface="Arial" panose="020B0604020202020204" pitchFamily="34" charset="0"/>
            </a:endParaRPr>
          </a:p>
        </p:txBody>
      </p:sp>
      <p:cxnSp>
        <p:nvCxnSpPr>
          <p:cNvPr id="63" name="直線コネクタ 62"/>
          <p:cNvCxnSpPr>
            <a:cxnSpLocks/>
            <a:stCxn id="62" idx="0"/>
            <a:endCxn id="30" idx="1"/>
          </p:cNvCxnSpPr>
          <p:nvPr/>
        </p:nvCxnSpPr>
        <p:spPr>
          <a:xfrm flipH="1" flipV="1">
            <a:off x="9323625" y="5188560"/>
            <a:ext cx="372589" cy="347333"/>
          </a:xfrm>
          <a:prstGeom prst="line">
            <a:avLst/>
          </a:prstGeom>
          <a:ln w="19050">
            <a:solidFill>
              <a:srgbClr val="0070C0"/>
            </a:solidFill>
            <a:prstDash val="solid"/>
          </a:ln>
          <a:effectLst/>
        </p:spPr>
        <p:style>
          <a:lnRef idx="2">
            <a:schemeClr val="accent1"/>
          </a:lnRef>
          <a:fillRef idx="0">
            <a:schemeClr val="accent1"/>
          </a:fillRef>
          <a:effectRef idx="1">
            <a:schemeClr val="accent1"/>
          </a:effectRef>
          <a:fontRef idx="minor">
            <a:schemeClr val="tx1"/>
          </a:fontRef>
        </p:style>
      </p:cxnSp>
      <p:sp>
        <p:nvSpPr>
          <p:cNvPr id="67" name="テキスト ボックス 66"/>
          <p:cNvSpPr txBox="1"/>
          <p:nvPr/>
        </p:nvSpPr>
        <p:spPr>
          <a:xfrm>
            <a:off x="4748248" y="745039"/>
            <a:ext cx="5731806" cy="830997"/>
          </a:xfrm>
          <a:prstGeom prst="rect">
            <a:avLst/>
          </a:prstGeom>
          <a:noFill/>
        </p:spPr>
        <p:txBody>
          <a:bodyPr wrap="square" rtlCol="0">
            <a:spAutoFit/>
          </a:bodyPr>
          <a:lstStyle/>
          <a:p>
            <a:pPr>
              <a:spcAft>
                <a:spcPts val="300"/>
              </a:spcAft>
            </a:pPr>
            <a:r>
              <a:rPr lang="en-US" altLang="ja-JP" sz="2400" dirty="0"/>
              <a:t>RTK : </a:t>
            </a:r>
            <a:r>
              <a:rPr lang="en-US" altLang="ja-JP" sz="2400" b="1" dirty="0">
                <a:solidFill>
                  <a:srgbClr val="C00000"/>
                </a:solidFill>
              </a:rPr>
              <a:t>network shift </a:t>
            </a:r>
            <a:r>
              <a:rPr lang="en-US" altLang="ja-JP" sz="2400" dirty="0"/>
              <a:t>due to the fixing of </a:t>
            </a:r>
            <a:br>
              <a:rPr lang="en-US" altLang="ja-JP" sz="2400" dirty="0"/>
            </a:br>
            <a:r>
              <a:rPr lang="en-US" altLang="ja-JP" sz="2400" dirty="0"/>
              <a:t>          the single reference station.</a:t>
            </a:r>
          </a:p>
        </p:txBody>
      </p:sp>
      <p:grpSp>
        <p:nvGrpSpPr>
          <p:cNvPr id="74" name="グループ化 73"/>
          <p:cNvGrpSpPr/>
          <p:nvPr/>
        </p:nvGrpSpPr>
        <p:grpSpPr>
          <a:xfrm>
            <a:off x="1424602" y="698622"/>
            <a:ext cx="3124059" cy="2425003"/>
            <a:chOff x="652483" y="645866"/>
            <a:chExt cx="4220249" cy="3275903"/>
          </a:xfrm>
        </p:grpSpPr>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l="4386" t="13368" r="22924" b="6792"/>
            <a:stretch/>
          </p:blipFill>
          <p:spPr>
            <a:xfrm>
              <a:off x="652483" y="645866"/>
              <a:ext cx="4220249" cy="3275903"/>
            </a:xfrm>
            <a:prstGeom prst="rect">
              <a:avLst/>
            </a:prstGeom>
          </p:spPr>
        </p:pic>
        <p:sp>
          <p:nvSpPr>
            <p:cNvPr id="69" name="コンテンツ プレースホルダー 5"/>
            <p:cNvSpPr txBox="1">
              <a:spLocks/>
            </p:cNvSpPr>
            <p:nvPr/>
          </p:nvSpPr>
          <p:spPr>
            <a:xfrm>
              <a:off x="1009007" y="812129"/>
              <a:ext cx="1017867" cy="451147"/>
            </a:xfrm>
            <a:prstGeom prst="rect">
              <a:avLst/>
            </a:prstGeom>
            <a:solidFill>
              <a:schemeClr val="bg1"/>
            </a:solidFill>
            <a:ln w="12700">
              <a:solidFill>
                <a:schemeClr val="tx1"/>
              </a:solidFill>
            </a:ln>
            <a:effectLst/>
          </p:spPr>
          <p:txBody>
            <a:bodyPr vert="horz" lIns="91440" tIns="45720" rIns="91440" bIns="45720" rtlCol="0">
              <a:noAutofit/>
            </a:bodyPr>
            <a:lstStyle>
              <a:lvl1pPr marL="270272" indent="-263129" algn="l" defTabSz="685800" rtl="0" eaLnBrk="1" latinLnBrk="0" hangingPunct="1">
                <a:lnSpc>
                  <a:spcPct val="120000"/>
                </a:lnSpc>
                <a:spcBef>
                  <a:spcPts val="1050"/>
                </a:spcBef>
                <a:spcAft>
                  <a:spcPts val="0"/>
                </a:spcAft>
                <a:buClr>
                  <a:schemeClr val="accent1"/>
                </a:buClr>
                <a:buSzPct val="95000"/>
                <a:buFont typeface="Wingdings" charset="2"/>
                <a:buChar char="n"/>
                <a:tabLst/>
                <a:defRPr kumimoji="1" sz="1950" kern="1200" spc="0" baseline="0">
                  <a:solidFill>
                    <a:schemeClr val="accent1"/>
                  </a:solidFill>
                  <a:latin typeface="Arial" panose="020B0604020202020204" pitchFamily="34" charset="0"/>
                  <a:ea typeface="メイリオ" charset="-128"/>
                  <a:cs typeface="Arial" panose="020B0604020202020204" pitchFamily="34" charset="0"/>
                </a:defRPr>
              </a:lvl1pPr>
              <a:lvl2pPr marL="0" indent="0" algn="l" defTabSz="685800" rtl="0" eaLnBrk="1" latinLnBrk="0" hangingPunct="1">
                <a:lnSpc>
                  <a:spcPct val="100000"/>
                </a:lnSpc>
                <a:spcBef>
                  <a:spcPts val="375"/>
                </a:spcBef>
                <a:buClr>
                  <a:schemeClr val="accent1"/>
                </a:buClr>
                <a:buSzPct val="95000"/>
                <a:buFont typeface="Wingdings" charset="2"/>
                <a:buChar char="n"/>
                <a:defRPr kumimoji="1" sz="1500" kern="1200" spc="113" baseline="0">
                  <a:solidFill>
                    <a:schemeClr val="tx1"/>
                  </a:solidFill>
                  <a:latin typeface="メイリオ" charset="-128"/>
                  <a:ea typeface="メイリオ" charset="-128"/>
                  <a:cs typeface="メイリオ" charset="-128"/>
                </a:defRPr>
              </a:lvl2pPr>
              <a:lvl3pPr marL="766763" indent="-230981" algn="l" defTabSz="685800" rtl="0" eaLnBrk="1" latinLnBrk="0" hangingPunct="1">
                <a:lnSpc>
                  <a:spcPct val="120000"/>
                </a:lnSpc>
                <a:spcBef>
                  <a:spcPts val="0"/>
                </a:spcBef>
                <a:buClr>
                  <a:schemeClr val="accent3"/>
                </a:buClr>
                <a:buSzPct val="95000"/>
                <a:buFont typeface="Wingdings" charset="2"/>
                <a:buChar char="n"/>
                <a:tabLst/>
                <a:defRPr kumimoji="1" sz="1500" kern="1200" spc="0" baseline="0">
                  <a:solidFill>
                    <a:schemeClr val="tx1"/>
                  </a:solidFill>
                  <a:latin typeface="Arial" panose="020B0604020202020204" pitchFamily="34" charset="0"/>
                  <a:ea typeface="メイリオ" charset="-128"/>
                  <a:cs typeface="Arial" panose="020B0604020202020204" pitchFamily="34" charset="0"/>
                </a:defRPr>
              </a:lvl3pPr>
              <a:lvl4pPr marL="135000" indent="0" algn="l" defTabSz="685800" rtl="0" eaLnBrk="1" latinLnBrk="0" hangingPunct="1">
                <a:lnSpc>
                  <a:spcPct val="100000"/>
                </a:lnSpc>
                <a:spcBef>
                  <a:spcPts val="0"/>
                </a:spcBef>
                <a:buClr>
                  <a:schemeClr val="accent1"/>
                </a:buClr>
                <a:buSzPct val="95000"/>
                <a:buFont typeface="Wingdings" charset="2"/>
                <a:buNone/>
                <a:defRPr kumimoji="1" sz="1500" kern="1200" spc="113" baseline="0">
                  <a:solidFill>
                    <a:schemeClr val="tx1"/>
                  </a:solidFill>
                  <a:latin typeface="メイリオ" charset="-128"/>
                  <a:ea typeface="メイリオ" charset="-128"/>
                  <a:cs typeface="メイリオ" charset="-128"/>
                </a:defRPr>
              </a:lvl4pPr>
              <a:lvl5pPr marL="535781" indent="-265510" algn="l" defTabSz="685800" rtl="0" eaLnBrk="1" latinLnBrk="0" hangingPunct="1">
                <a:lnSpc>
                  <a:spcPct val="120000"/>
                </a:lnSpc>
                <a:spcBef>
                  <a:spcPts val="0"/>
                </a:spcBef>
                <a:buClr>
                  <a:schemeClr val="accent3"/>
                </a:buClr>
                <a:buSzPct val="95000"/>
                <a:buFont typeface="Wingdings" charset="2"/>
                <a:buChar char="n"/>
                <a:tabLst/>
                <a:defRPr kumimoji="1" sz="1800" kern="1200" spc="0" baseline="0">
                  <a:solidFill>
                    <a:schemeClr val="tx1"/>
                  </a:solidFill>
                  <a:latin typeface="Arial" panose="020B0604020202020204" pitchFamily="34" charset="0"/>
                  <a:ea typeface="メイリオ" charset="-128"/>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7143" indent="0" algn="ctr">
                <a:lnSpc>
                  <a:spcPct val="100000"/>
                </a:lnSpc>
                <a:spcBef>
                  <a:spcPts val="600"/>
                </a:spcBef>
                <a:buFont typeface="Wingdings" charset="2"/>
                <a:buNone/>
              </a:pPr>
              <a:r>
                <a:rPr lang="en-US" altLang="ja-JP" sz="2000" b="1" dirty="0">
                  <a:solidFill>
                    <a:schemeClr val="tx1"/>
                  </a:solidFill>
                  <a:latin typeface="+mn-lt"/>
                  <a:ea typeface="游ゴシック" panose="020B0400000000000000" pitchFamily="50" charset="-128"/>
                </a:rPr>
                <a:t>RTK</a:t>
              </a:r>
            </a:p>
          </p:txBody>
        </p:sp>
        <p:grpSp>
          <p:nvGrpSpPr>
            <p:cNvPr id="73" name="グループ化 72"/>
            <p:cNvGrpSpPr/>
            <p:nvPr/>
          </p:nvGrpSpPr>
          <p:grpSpPr>
            <a:xfrm>
              <a:off x="3412414" y="2936881"/>
              <a:ext cx="1153008" cy="657606"/>
              <a:chOff x="3412414" y="2936881"/>
              <a:chExt cx="1153008" cy="657606"/>
            </a:xfrm>
          </p:grpSpPr>
          <p:sp>
            <p:nvSpPr>
              <p:cNvPr id="70" name="正方形/長方形 69"/>
              <p:cNvSpPr/>
              <p:nvPr/>
            </p:nvSpPr>
            <p:spPr>
              <a:xfrm>
                <a:off x="3412414" y="2936881"/>
                <a:ext cx="1153008" cy="6576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矢印コネクタ 70"/>
              <p:cNvCxnSpPr/>
              <p:nvPr/>
            </p:nvCxnSpPr>
            <p:spPr>
              <a:xfrm>
                <a:off x="3641204" y="3428467"/>
                <a:ext cx="565772" cy="0"/>
              </a:xfrm>
              <a:prstGeom prst="straightConnector1">
                <a:avLst/>
              </a:prstGeom>
              <a:ln w="28575">
                <a:solidFill>
                  <a:schemeClr val="tx1"/>
                </a:solidFill>
                <a:headEnd w="med" len="sm"/>
                <a:tailEnd type="triangle" w="sm" len="sm"/>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3515315" y="2956113"/>
                <a:ext cx="1050107" cy="427242"/>
              </a:xfrm>
              <a:prstGeom prst="rect">
                <a:avLst/>
              </a:prstGeom>
              <a:noFill/>
            </p:spPr>
            <p:txBody>
              <a:bodyPr wrap="square" rtlCol="0">
                <a:spAutoFit/>
              </a:bodyPr>
              <a:lstStyle/>
              <a:p>
                <a:pPr algn="l"/>
                <a:r>
                  <a:rPr lang="en-US" altLang="ja-JP" sz="1600" dirty="0">
                    <a:latin typeface="Arial" panose="020B0604020202020204" pitchFamily="34" charset="0"/>
                    <a:cs typeface="Arial" panose="020B0604020202020204" pitchFamily="34" charset="0"/>
                  </a:rPr>
                  <a:t>70</a:t>
                </a:r>
                <a:r>
                  <a:rPr kumimoji="1" lang="en-US" altLang="ja-JP" sz="1600" dirty="0">
                    <a:latin typeface="Arial" panose="020B0604020202020204" pitchFamily="34" charset="0"/>
                    <a:cs typeface="Arial" panose="020B0604020202020204" pitchFamily="34" charset="0"/>
                  </a:rPr>
                  <a:t> cm</a:t>
                </a:r>
                <a:endParaRPr kumimoji="1" lang="ja-JP" altLang="en-US" sz="1600" dirty="0">
                  <a:latin typeface="Arial" panose="020B0604020202020204" pitchFamily="34" charset="0"/>
                  <a:cs typeface="Arial" panose="020B0604020202020204" pitchFamily="34" charset="0"/>
                </a:endParaRPr>
              </a:p>
            </p:txBody>
          </p:sp>
        </p:grpSp>
      </p:grpSp>
      <p:sp>
        <p:nvSpPr>
          <p:cNvPr id="75" name="二等辺三角形 74"/>
          <p:cNvSpPr/>
          <p:nvPr/>
        </p:nvSpPr>
        <p:spPr>
          <a:xfrm flipV="1">
            <a:off x="7248128" y="1703737"/>
            <a:ext cx="1046499" cy="317804"/>
          </a:xfrm>
          <a:prstGeom prst="triangl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6" name="テキスト ボックス 75"/>
          <p:cNvSpPr txBox="1"/>
          <p:nvPr/>
        </p:nvSpPr>
        <p:spPr>
          <a:xfrm>
            <a:off x="4726862" y="2029712"/>
            <a:ext cx="6913753" cy="830997"/>
          </a:xfrm>
          <a:prstGeom prst="rect">
            <a:avLst/>
          </a:prstGeom>
          <a:noFill/>
        </p:spPr>
        <p:txBody>
          <a:bodyPr wrap="square" rtlCol="0">
            <a:spAutoFit/>
          </a:bodyPr>
          <a:lstStyle/>
          <a:p>
            <a:pPr>
              <a:spcAft>
                <a:spcPts val="300"/>
              </a:spcAft>
            </a:pPr>
            <a:r>
              <a:rPr lang="en-US" altLang="ja-JP" sz="2400" dirty="0"/>
              <a:t>PPP : </a:t>
            </a:r>
            <a:r>
              <a:rPr lang="en-US" altLang="ja-JP" sz="2400" b="1" dirty="0">
                <a:solidFill>
                  <a:srgbClr val="C00000"/>
                </a:solidFill>
              </a:rPr>
              <a:t>directly calculate absolute coordinates</a:t>
            </a:r>
            <a:br>
              <a:rPr lang="en-US" altLang="ja-JP" sz="2400" dirty="0"/>
            </a:br>
            <a:r>
              <a:rPr lang="en-US" altLang="ja-JP" sz="2400" dirty="0"/>
              <a:t>          to avoid the network shift</a:t>
            </a:r>
          </a:p>
        </p:txBody>
      </p:sp>
      <p:cxnSp>
        <p:nvCxnSpPr>
          <p:cNvPr id="85" name="直線矢印コネクタ 84"/>
          <p:cNvCxnSpPr>
            <a:cxnSpLocks/>
          </p:cNvCxnSpPr>
          <p:nvPr/>
        </p:nvCxnSpPr>
        <p:spPr>
          <a:xfrm>
            <a:off x="6742014" y="4021192"/>
            <a:ext cx="0" cy="997064"/>
          </a:xfrm>
          <a:prstGeom prst="straightConnector1">
            <a:avLst/>
          </a:prstGeom>
          <a:ln w="6350">
            <a:solidFill>
              <a:srgbClr val="0070C0"/>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cxnSpLocks/>
          </p:cNvCxnSpPr>
          <p:nvPr/>
        </p:nvCxnSpPr>
        <p:spPr>
          <a:xfrm>
            <a:off x="6976220" y="5227320"/>
            <a:ext cx="3877672" cy="0"/>
          </a:xfrm>
          <a:prstGeom prst="straightConnector1">
            <a:avLst/>
          </a:prstGeom>
          <a:ln w="6350">
            <a:solidFill>
              <a:schemeClr val="tx1"/>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sp>
        <p:nvSpPr>
          <p:cNvPr id="89" name="テキスト ボックス 88"/>
          <p:cNvSpPr txBox="1"/>
          <p:nvPr/>
        </p:nvSpPr>
        <p:spPr>
          <a:xfrm>
            <a:off x="6007016" y="4318484"/>
            <a:ext cx="818161" cy="338554"/>
          </a:xfrm>
          <a:prstGeom prst="rect">
            <a:avLst/>
          </a:prstGeom>
          <a:noFill/>
          <a:ln>
            <a:noFill/>
          </a:ln>
        </p:spPr>
        <p:txBody>
          <a:bodyPr wrap="square" rtlCol="0">
            <a:spAutoFit/>
          </a:bodyPr>
          <a:lstStyle/>
          <a:p>
            <a:pPr algn="ctr"/>
            <a:r>
              <a:rPr kumimoji="1" lang="en-US" altLang="ja-JP" sz="1600" dirty="0">
                <a:latin typeface="+mn-lt"/>
                <a:ea typeface="游ゴシック" panose="020B0400000000000000" pitchFamily="50" charset="-128"/>
                <a:cs typeface="Arial" panose="020B0604020202020204" pitchFamily="34" charset="0"/>
              </a:rPr>
              <a:t>40cm</a:t>
            </a:r>
            <a:endParaRPr kumimoji="1" lang="ja-JP" altLang="en-US" sz="1600" dirty="0">
              <a:latin typeface="+mn-lt"/>
              <a:ea typeface="游ゴシック" panose="020B0400000000000000" pitchFamily="50" charset="-128"/>
              <a:cs typeface="Arial" panose="020B0604020202020204" pitchFamily="34" charset="0"/>
            </a:endParaRPr>
          </a:p>
        </p:txBody>
      </p:sp>
      <p:sp>
        <p:nvSpPr>
          <p:cNvPr id="90" name="テキスト ボックス 89"/>
          <p:cNvSpPr txBox="1"/>
          <p:nvPr/>
        </p:nvSpPr>
        <p:spPr>
          <a:xfrm>
            <a:off x="8224819" y="5226578"/>
            <a:ext cx="1380474" cy="338554"/>
          </a:xfrm>
          <a:prstGeom prst="rect">
            <a:avLst/>
          </a:prstGeom>
          <a:noFill/>
          <a:ln>
            <a:noFill/>
          </a:ln>
        </p:spPr>
        <p:txBody>
          <a:bodyPr wrap="square" rtlCol="0">
            <a:spAutoFit/>
          </a:bodyPr>
          <a:lstStyle/>
          <a:p>
            <a:pPr algn="ctr"/>
            <a:r>
              <a:rPr kumimoji="1" lang="en-US" altLang="ja-JP" sz="1600" dirty="0">
                <a:latin typeface="+mn-lt"/>
                <a:ea typeface="游ゴシック" panose="020B0400000000000000" pitchFamily="50" charset="-128"/>
                <a:cs typeface="Arial" panose="020B0604020202020204" pitchFamily="34" charset="0"/>
              </a:rPr>
              <a:t>4 minutes</a:t>
            </a:r>
            <a:endParaRPr kumimoji="1" lang="ja-JP" altLang="en-US" sz="1600" dirty="0">
              <a:latin typeface="+mn-lt"/>
              <a:ea typeface="游ゴシック" panose="020B0400000000000000" pitchFamily="50" charset="-128"/>
              <a:cs typeface="Arial" panose="020B0604020202020204" pitchFamily="34" charset="0"/>
            </a:endParaRPr>
          </a:p>
        </p:txBody>
      </p:sp>
      <p:sp>
        <p:nvSpPr>
          <p:cNvPr id="98" name="テキスト ボックス 97"/>
          <p:cNvSpPr txBox="1"/>
          <p:nvPr/>
        </p:nvSpPr>
        <p:spPr>
          <a:xfrm>
            <a:off x="2832099" y="5991671"/>
            <a:ext cx="6527802" cy="461665"/>
          </a:xfrm>
          <a:prstGeom prst="rect">
            <a:avLst/>
          </a:prstGeom>
          <a:noFill/>
        </p:spPr>
        <p:txBody>
          <a:bodyPr wrap="square" rtlCol="0">
            <a:spAutoFit/>
          </a:bodyPr>
          <a:lstStyle/>
          <a:p>
            <a:pPr>
              <a:spcAft>
                <a:spcPts val="300"/>
              </a:spcAft>
            </a:pPr>
            <a:r>
              <a:rPr lang="en-US" altLang="ja-JP" sz="2400" b="1" dirty="0">
                <a:solidFill>
                  <a:srgbClr val="C00000"/>
                </a:solidFill>
              </a:rPr>
              <a:t>Static offsets </a:t>
            </a:r>
            <a:r>
              <a:rPr lang="en-US" altLang="ja-JP" sz="2400" dirty="0"/>
              <a:t>can be more </a:t>
            </a:r>
            <a:r>
              <a:rPr lang="en-US" altLang="ja-JP" sz="2400" b="1" dirty="0">
                <a:solidFill>
                  <a:srgbClr val="C00000"/>
                </a:solidFill>
              </a:rPr>
              <a:t>readily retrieved</a:t>
            </a:r>
            <a:r>
              <a:rPr lang="en-US" altLang="ja-JP" sz="2400" dirty="0"/>
              <a:t>.</a:t>
            </a:r>
          </a:p>
        </p:txBody>
      </p:sp>
      <p:sp>
        <p:nvSpPr>
          <p:cNvPr id="99" name="二等辺三角形 98"/>
          <p:cNvSpPr/>
          <p:nvPr/>
        </p:nvSpPr>
        <p:spPr>
          <a:xfrm flipV="1">
            <a:off x="1448604" y="4751882"/>
            <a:ext cx="159744" cy="73413"/>
          </a:xfrm>
          <a:prstGeom prst="triangl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0" name="テキスト ボックス 99"/>
          <p:cNvSpPr txBox="1"/>
          <p:nvPr/>
        </p:nvSpPr>
        <p:spPr>
          <a:xfrm>
            <a:off x="688886" y="4221088"/>
            <a:ext cx="1692590" cy="523220"/>
          </a:xfrm>
          <a:prstGeom prst="rect">
            <a:avLst/>
          </a:prstGeom>
          <a:noFill/>
          <a:ln>
            <a:solidFill>
              <a:schemeClr val="bg1"/>
            </a:solidFill>
          </a:ln>
        </p:spPr>
        <p:txBody>
          <a:bodyPr wrap="square" rtlCol="0">
            <a:spAutoFit/>
          </a:bodyPr>
          <a:lstStyle/>
          <a:p>
            <a:pPr algn="ctr"/>
            <a:r>
              <a:rPr lang="en-US" altLang="ja-JP" sz="1400" b="1"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Earthquake </a:t>
            </a:r>
            <a:r>
              <a:rPr lang="en-US" altLang="ja-JP" sz="1400" b="1" dirty="0" err="1">
                <a:solidFill>
                  <a:srgbClr val="C00000"/>
                </a:solidFill>
                <a:latin typeface="游ゴシック" panose="020B0400000000000000" pitchFamily="50" charset="-128"/>
                <a:ea typeface="游ゴシック" panose="020B0400000000000000" pitchFamily="50" charset="-128"/>
                <a:cs typeface="Arial" panose="020B0604020202020204" pitchFamily="34" charset="0"/>
              </a:rPr>
              <a:t>occurance</a:t>
            </a:r>
            <a:endParaRPr kumimoji="1" lang="ja-JP" altLang="en-US" sz="1400" b="1" dirty="0">
              <a:solidFill>
                <a:srgbClr val="C00000"/>
              </a:solidFill>
              <a:latin typeface="游ゴシック" panose="020B0400000000000000" pitchFamily="50" charset="-128"/>
              <a:ea typeface="游ゴシック" panose="020B0400000000000000" pitchFamily="50" charset="-128"/>
              <a:cs typeface="Arial" panose="020B0604020202020204" pitchFamily="34" charset="0"/>
            </a:endParaRPr>
          </a:p>
        </p:txBody>
      </p:sp>
      <p:sp>
        <p:nvSpPr>
          <p:cNvPr id="5" name="スライド番号プレースホルダー 4"/>
          <p:cNvSpPr>
            <a:spLocks noGrp="1"/>
          </p:cNvSpPr>
          <p:nvPr>
            <p:ph type="sldNum" sz="quarter" idx="12"/>
          </p:nvPr>
        </p:nvSpPr>
        <p:spPr/>
        <p:txBody>
          <a:bodyPr/>
          <a:lstStyle/>
          <a:p>
            <a:fld id="{814638E7-59ED-4D93-9065-AE1602A5B44F}" type="slidenum">
              <a:rPr lang="en-US" altLang="ja-JP" smtClean="0"/>
              <a:pPr/>
              <a:t>18</a:t>
            </a:fld>
            <a:endParaRPr lang="en-US" altLang="ja-JP"/>
          </a:p>
        </p:txBody>
      </p:sp>
      <p:sp>
        <p:nvSpPr>
          <p:cNvPr id="30" name="左中かっこ 29">
            <a:extLst>
              <a:ext uri="{FF2B5EF4-FFF2-40B4-BE49-F238E27FC236}">
                <a16:creationId xmlns:a16="http://schemas.microsoft.com/office/drawing/2014/main" id="{4FF94AC4-959A-6F69-4B36-19DAB1BBEE6F}"/>
              </a:ext>
            </a:extLst>
          </p:cNvPr>
          <p:cNvSpPr/>
          <p:nvPr/>
        </p:nvSpPr>
        <p:spPr>
          <a:xfrm rot="16200000">
            <a:off x="9199917" y="3534585"/>
            <a:ext cx="247416" cy="3060534"/>
          </a:xfrm>
          <a:prstGeom prst="leftBrace">
            <a:avLst/>
          </a:prstGeom>
          <a:ln w="19050">
            <a:solidFill>
              <a:srgbClr val="0070C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75558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309349C-DAD8-DF97-0FC9-F68092EC17C1}"/>
              </a:ext>
            </a:extLst>
          </p:cNvPr>
          <p:cNvSpPr>
            <a:spLocks noGrp="1"/>
          </p:cNvSpPr>
          <p:nvPr>
            <p:ph type="title"/>
          </p:nvPr>
        </p:nvSpPr>
        <p:spPr/>
        <p:txBody>
          <a:bodyPr/>
          <a:lstStyle/>
          <a:p>
            <a:r>
              <a:rPr lang="en-US" altLang="ja-JP" b="1" dirty="0"/>
              <a:t>The 2024 Noto earthquake (0053: </a:t>
            </a:r>
            <a:r>
              <a:rPr lang="en-US" altLang="ja-JP" b="1" dirty="0" err="1"/>
              <a:t>Wajima</a:t>
            </a:r>
            <a:r>
              <a:rPr lang="en-US" altLang="ja-JP" b="1" dirty="0"/>
              <a:t>)</a:t>
            </a:r>
            <a:endParaRPr kumimoji="1" lang="ja-JP" altLang="en-US" b="1" dirty="0"/>
          </a:p>
        </p:txBody>
      </p:sp>
      <p:sp>
        <p:nvSpPr>
          <p:cNvPr id="3" name="スライド番号プレースホルダー 2">
            <a:extLst>
              <a:ext uri="{FF2B5EF4-FFF2-40B4-BE49-F238E27FC236}">
                <a16:creationId xmlns:a16="http://schemas.microsoft.com/office/drawing/2014/main" id="{DA9E33C1-51E4-9F85-8669-264033FF4666}"/>
              </a:ext>
            </a:extLst>
          </p:cNvPr>
          <p:cNvSpPr>
            <a:spLocks noGrp="1"/>
          </p:cNvSpPr>
          <p:nvPr>
            <p:ph type="sldNum" sz="quarter" idx="12"/>
          </p:nvPr>
        </p:nvSpPr>
        <p:spPr/>
        <p:txBody>
          <a:bodyPr/>
          <a:lstStyle/>
          <a:p>
            <a:fld id="{814638E7-59ED-4D93-9065-AE1602A5B44F}" type="slidenum">
              <a:rPr lang="en-US" altLang="ja-JP" smtClean="0"/>
              <a:pPr/>
              <a:t>19</a:t>
            </a:fld>
            <a:endParaRPr lang="en-US" altLang="ja-JP"/>
          </a:p>
        </p:txBody>
      </p:sp>
      <p:pic>
        <p:nvPicPr>
          <p:cNvPr id="5" name="図 4" descr="テーブル&#10;&#10;自動的に生成された説明">
            <a:extLst>
              <a:ext uri="{FF2B5EF4-FFF2-40B4-BE49-F238E27FC236}">
                <a16:creationId xmlns:a16="http://schemas.microsoft.com/office/drawing/2014/main" id="{3A191172-9065-C7A0-6F5D-9C2C4A2F314B}"/>
              </a:ext>
            </a:extLst>
          </p:cNvPr>
          <p:cNvPicPr>
            <a:picLocks noChangeAspect="1"/>
          </p:cNvPicPr>
          <p:nvPr/>
        </p:nvPicPr>
        <p:blipFill rotWithShape="1">
          <a:blip r:embed="rId3"/>
          <a:srcRect l="7158"/>
          <a:stretch/>
        </p:blipFill>
        <p:spPr>
          <a:xfrm>
            <a:off x="1092792" y="666331"/>
            <a:ext cx="5764952" cy="4657025"/>
          </a:xfrm>
          <a:prstGeom prst="rect">
            <a:avLst/>
          </a:prstGeom>
        </p:spPr>
      </p:pic>
      <p:sp>
        <p:nvSpPr>
          <p:cNvPr id="6" name="正方形/長方形 5">
            <a:extLst>
              <a:ext uri="{FF2B5EF4-FFF2-40B4-BE49-F238E27FC236}">
                <a16:creationId xmlns:a16="http://schemas.microsoft.com/office/drawing/2014/main" id="{A050AE21-47D7-D0E2-5668-06A85755C094}"/>
              </a:ext>
            </a:extLst>
          </p:cNvPr>
          <p:cNvSpPr/>
          <p:nvPr/>
        </p:nvSpPr>
        <p:spPr>
          <a:xfrm>
            <a:off x="4952217" y="1137290"/>
            <a:ext cx="476704" cy="3703618"/>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テキスト ボックス 18">
            <a:extLst>
              <a:ext uri="{FF2B5EF4-FFF2-40B4-BE49-F238E27FC236}">
                <a16:creationId xmlns:a16="http://schemas.microsoft.com/office/drawing/2014/main" id="{34E3C719-3AA0-A648-317D-C136178800BE}"/>
              </a:ext>
            </a:extLst>
          </p:cNvPr>
          <p:cNvSpPr txBox="1"/>
          <p:nvPr/>
        </p:nvSpPr>
        <p:spPr>
          <a:xfrm>
            <a:off x="983441" y="664848"/>
            <a:ext cx="5256575"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endParaRPr lang="en-US" altLang="ja-JP" sz="2400" b="1" dirty="0">
              <a:latin typeface="+mn-ea"/>
              <a:ea typeface="+mn-ea"/>
            </a:endParaRPr>
          </a:p>
        </p:txBody>
      </p:sp>
      <p:sp>
        <p:nvSpPr>
          <p:cNvPr id="17" name="テキスト ボックス 16">
            <a:extLst>
              <a:ext uri="{FF2B5EF4-FFF2-40B4-BE49-F238E27FC236}">
                <a16:creationId xmlns:a16="http://schemas.microsoft.com/office/drawing/2014/main" id="{B04431D9-29E6-07D4-B3D0-E3CDB35FF070}"/>
              </a:ext>
            </a:extLst>
          </p:cNvPr>
          <p:cNvSpPr txBox="1"/>
          <p:nvPr/>
        </p:nvSpPr>
        <p:spPr>
          <a:xfrm>
            <a:off x="4882255" y="4073191"/>
            <a:ext cx="1411406" cy="646331"/>
          </a:xfrm>
          <a:prstGeom prst="rect">
            <a:avLst/>
          </a:prstGeom>
          <a:noFill/>
        </p:spPr>
        <p:txBody>
          <a:bodyPr wrap="square" rtlCol="0">
            <a:spAutoFit/>
          </a:bodyPr>
          <a:lstStyle/>
          <a:p>
            <a:r>
              <a:rPr kumimoji="1" lang="en-US" altLang="ja-JP" b="1" dirty="0"/>
              <a:t>data</a:t>
            </a:r>
            <a:br>
              <a:rPr kumimoji="1" lang="en-US" altLang="ja-JP" b="1" dirty="0"/>
            </a:br>
            <a:r>
              <a:rPr kumimoji="1" lang="en-US" altLang="ja-JP" b="1" dirty="0"/>
              <a:t>lack</a:t>
            </a:r>
            <a:endParaRPr kumimoji="1" lang="ja-JP" altLang="en-US" b="1" dirty="0"/>
          </a:p>
        </p:txBody>
      </p:sp>
      <p:sp>
        <p:nvSpPr>
          <p:cNvPr id="18" name="テキスト ボックス 17">
            <a:extLst>
              <a:ext uri="{FF2B5EF4-FFF2-40B4-BE49-F238E27FC236}">
                <a16:creationId xmlns:a16="http://schemas.microsoft.com/office/drawing/2014/main" id="{2133D76E-3872-2BB5-0A15-D5B13439A287}"/>
              </a:ext>
            </a:extLst>
          </p:cNvPr>
          <p:cNvSpPr txBox="1"/>
          <p:nvPr/>
        </p:nvSpPr>
        <p:spPr>
          <a:xfrm>
            <a:off x="2122011" y="4988073"/>
            <a:ext cx="3344677" cy="350553"/>
          </a:xfrm>
          <a:prstGeom prst="rect">
            <a:avLst/>
          </a:prstGeom>
          <a:noFill/>
        </p:spPr>
        <p:txBody>
          <a:bodyPr wrap="square" rtlCol="0">
            <a:spAutoFit/>
          </a:bodyPr>
          <a:lstStyle/>
          <a:p>
            <a:pPr algn="ctr"/>
            <a:r>
              <a:rPr kumimoji="1" lang="en-US" altLang="ja-JP" sz="2000" b="1" dirty="0"/>
              <a:t>Local time</a:t>
            </a:r>
            <a:endParaRPr kumimoji="1" lang="ja-JP" altLang="en-US" sz="2000" b="1" dirty="0"/>
          </a:p>
        </p:txBody>
      </p:sp>
      <p:sp>
        <p:nvSpPr>
          <p:cNvPr id="19" name="テキスト ボックス 18">
            <a:extLst>
              <a:ext uri="{FF2B5EF4-FFF2-40B4-BE49-F238E27FC236}">
                <a16:creationId xmlns:a16="http://schemas.microsoft.com/office/drawing/2014/main" id="{4A2B47E9-219E-2CE7-3722-59DEE10E9564}"/>
              </a:ext>
            </a:extLst>
          </p:cNvPr>
          <p:cNvSpPr txBox="1"/>
          <p:nvPr/>
        </p:nvSpPr>
        <p:spPr>
          <a:xfrm>
            <a:off x="119416" y="1404456"/>
            <a:ext cx="720000" cy="468000"/>
          </a:xfrm>
          <a:prstGeom prst="rect">
            <a:avLst/>
          </a:prstGeom>
          <a:solidFill>
            <a:schemeClr val="bg1"/>
          </a:solidFill>
          <a:ln w="1270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EW</a:t>
            </a:r>
          </a:p>
        </p:txBody>
      </p:sp>
      <p:sp>
        <p:nvSpPr>
          <p:cNvPr id="20" name="テキスト ボックス 18">
            <a:extLst>
              <a:ext uri="{FF2B5EF4-FFF2-40B4-BE49-F238E27FC236}">
                <a16:creationId xmlns:a16="http://schemas.microsoft.com/office/drawing/2014/main" id="{B669985A-8EC0-ED47-FAE5-84BD443870C1}"/>
              </a:ext>
            </a:extLst>
          </p:cNvPr>
          <p:cNvSpPr txBox="1"/>
          <p:nvPr/>
        </p:nvSpPr>
        <p:spPr>
          <a:xfrm>
            <a:off x="1046300" y="794302"/>
            <a:ext cx="530776" cy="380480"/>
          </a:xfrm>
          <a:prstGeom prst="rect">
            <a:avLst/>
          </a:prstGeom>
          <a:no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Bef>
                <a:spcPts val="600"/>
              </a:spcBef>
              <a:spcAft>
                <a:spcPts val="600"/>
              </a:spcAft>
            </a:pPr>
            <a:r>
              <a:rPr lang="en-US" altLang="ja-JP" sz="2000" dirty="0">
                <a:latin typeface="+mn-lt"/>
                <a:ea typeface="+mn-ea"/>
              </a:rPr>
              <a:t>[m]</a:t>
            </a:r>
          </a:p>
        </p:txBody>
      </p:sp>
      <p:sp>
        <p:nvSpPr>
          <p:cNvPr id="25" name="テキスト ボックス 18">
            <a:extLst>
              <a:ext uri="{FF2B5EF4-FFF2-40B4-BE49-F238E27FC236}">
                <a16:creationId xmlns:a16="http://schemas.microsoft.com/office/drawing/2014/main" id="{CC7C1D0D-A35F-441A-743C-B29D7631BD22}"/>
              </a:ext>
            </a:extLst>
          </p:cNvPr>
          <p:cNvSpPr txBox="1"/>
          <p:nvPr/>
        </p:nvSpPr>
        <p:spPr>
          <a:xfrm>
            <a:off x="119416" y="2757353"/>
            <a:ext cx="720000" cy="442035"/>
          </a:xfrm>
          <a:prstGeom prst="rect">
            <a:avLst/>
          </a:prstGeom>
          <a:solidFill>
            <a:schemeClr val="bg1"/>
          </a:solidFill>
          <a:ln w="1270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NS</a:t>
            </a:r>
          </a:p>
        </p:txBody>
      </p:sp>
      <p:sp>
        <p:nvSpPr>
          <p:cNvPr id="26" name="テキスト ボックス 18">
            <a:extLst>
              <a:ext uri="{FF2B5EF4-FFF2-40B4-BE49-F238E27FC236}">
                <a16:creationId xmlns:a16="http://schemas.microsoft.com/office/drawing/2014/main" id="{A0DE0152-9E58-D7A3-8A9D-9BDD2D05F8A0}"/>
              </a:ext>
            </a:extLst>
          </p:cNvPr>
          <p:cNvSpPr txBox="1"/>
          <p:nvPr/>
        </p:nvSpPr>
        <p:spPr>
          <a:xfrm>
            <a:off x="119416" y="4056925"/>
            <a:ext cx="720000" cy="442035"/>
          </a:xfrm>
          <a:prstGeom prst="rect">
            <a:avLst/>
          </a:prstGeom>
          <a:solidFill>
            <a:schemeClr val="bg1"/>
          </a:solidFill>
          <a:ln w="12700">
            <a:solidFill>
              <a:schemeClr val="tx1"/>
            </a:solid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dirty="0">
                <a:latin typeface="+mn-ea"/>
                <a:ea typeface="+mn-ea"/>
              </a:rPr>
              <a:t>UD</a:t>
            </a:r>
          </a:p>
        </p:txBody>
      </p:sp>
      <p:pic>
        <p:nvPicPr>
          <p:cNvPr id="4" name="図 3" descr="テーブル&#10;&#10;自動的に生成された説明">
            <a:extLst>
              <a:ext uri="{FF2B5EF4-FFF2-40B4-BE49-F238E27FC236}">
                <a16:creationId xmlns:a16="http://schemas.microsoft.com/office/drawing/2014/main" id="{253028D4-DAE4-41A5-DF1A-C1400D3C41A1}"/>
              </a:ext>
            </a:extLst>
          </p:cNvPr>
          <p:cNvPicPr>
            <a:picLocks noChangeAspect="1"/>
          </p:cNvPicPr>
          <p:nvPr/>
        </p:nvPicPr>
        <p:blipFill rotWithShape="1">
          <a:blip r:embed="rId4">
            <a:extLst>
              <a:ext uri="{28A0092B-C50C-407E-A947-70E740481C1C}">
                <a14:useLocalDpi xmlns:a14="http://schemas.microsoft.com/office/drawing/2010/main" val="0"/>
              </a:ext>
            </a:extLst>
          </a:blip>
          <a:srcRect l="6836" t="9584" r="8607"/>
          <a:stretch/>
        </p:blipFill>
        <p:spPr>
          <a:xfrm>
            <a:off x="6585833" y="1106883"/>
            <a:ext cx="5250530" cy="4210728"/>
          </a:xfrm>
          <a:prstGeom prst="rect">
            <a:avLst/>
          </a:prstGeom>
        </p:spPr>
      </p:pic>
      <p:sp>
        <p:nvSpPr>
          <p:cNvPr id="29" name="正方形/長方形 28">
            <a:extLst>
              <a:ext uri="{FF2B5EF4-FFF2-40B4-BE49-F238E27FC236}">
                <a16:creationId xmlns:a16="http://schemas.microsoft.com/office/drawing/2014/main" id="{05696606-8FB7-C957-86B2-487E6571EA4D}"/>
              </a:ext>
            </a:extLst>
          </p:cNvPr>
          <p:cNvSpPr/>
          <p:nvPr/>
        </p:nvSpPr>
        <p:spPr>
          <a:xfrm>
            <a:off x="959543" y="836713"/>
            <a:ext cx="5469215" cy="453959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30" name="テキスト ボックス 18">
            <a:extLst>
              <a:ext uri="{FF2B5EF4-FFF2-40B4-BE49-F238E27FC236}">
                <a16:creationId xmlns:a16="http://schemas.microsoft.com/office/drawing/2014/main" id="{0E969629-60FD-5248-0876-885D99DD6F64}"/>
              </a:ext>
            </a:extLst>
          </p:cNvPr>
          <p:cNvSpPr txBox="1"/>
          <p:nvPr/>
        </p:nvSpPr>
        <p:spPr>
          <a:xfrm>
            <a:off x="3170780" y="616797"/>
            <a:ext cx="926612"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00B050"/>
                </a:solidFill>
                <a:latin typeface="+mn-lt"/>
                <a:ea typeface="+mn-ea"/>
              </a:rPr>
              <a:t>RTK</a:t>
            </a:r>
          </a:p>
        </p:txBody>
      </p:sp>
      <p:sp>
        <p:nvSpPr>
          <p:cNvPr id="31" name="テキスト ボックス 18">
            <a:extLst>
              <a:ext uri="{FF2B5EF4-FFF2-40B4-BE49-F238E27FC236}">
                <a16:creationId xmlns:a16="http://schemas.microsoft.com/office/drawing/2014/main" id="{57E01EA8-ECC5-2EF2-B2E1-C5C23BBE80DC}"/>
              </a:ext>
            </a:extLst>
          </p:cNvPr>
          <p:cNvSpPr txBox="1"/>
          <p:nvPr/>
        </p:nvSpPr>
        <p:spPr>
          <a:xfrm>
            <a:off x="6558528" y="794302"/>
            <a:ext cx="530776" cy="380480"/>
          </a:xfrm>
          <a:prstGeom prst="rect">
            <a:avLst/>
          </a:prstGeom>
          <a:no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Bef>
                <a:spcPts val="600"/>
              </a:spcBef>
              <a:spcAft>
                <a:spcPts val="600"/>
              </a:spcAft>
            </a:pPr>
            <a:r>
              <a:rPr lang="en-US" altLang="ja-JP" sz="2000" dirty="0">
                <a:latin typeface="+mn-lt"/>
                <a:ea typeface="+mn-ea"/>
              </a:rPr>
              <a:t>[m]</a:t>
            </a:r>
          </a:p>
        </p:txBody>
      </p:sp>
      <p:sp>
        <p:nvSpPr>
          <p:cNvPr id="32" name="正方形/長方形 31">
            <a:extLst>
              <a:ext uri="{FF2B5EF4-FFF2-40B4-BE49-F238E27FC236}">
                <a16:creationId xmlns:a16="http://schemas.microsoft.com/office/drawing/2014/main" id="{E3ED7D79-19FC-E7ED-98D2-B6EA3002ECD7}"/>
              </a:ext>
            </a:extLst>
          </p:cNvPr>
          <p:cNvSpPr/>
          <p:nvPr/>
        </p:nvSpPr>
        <p:spPr>
          <a:xfrm>
            <a:off x="6531441" y="837483"/>
            <a:ext cx="5469215" cy="4539596"/>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18">
            <a:extLst>
              <a:ext uri="{FF2B5EF4-FFF2-40B4-BE49-F238E27FC236}">
                <a16:creationId xmlns:a16="http://schemas.microsoft.com/office/drawing/2014/main" id="{AB422C4E-64E2-DDAA-8ABA-E828CBC35CEB}"/>
              </a:ext>
            </a:extLst>
          </p:cNvPr>
          <p:cNvSpPr txBox="1"/>
          <p:nvPr/>
        </p:nvSpPr>
        <p:spPr>
          <a:xfrm>
            <a:off x="8835006" y="616797"/>
            <a:ext cx="926612"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00B0F0"/>
                </a:solidFill>
                <a:latin typeface="+mn-lt"/>
                <a:ea typeface="+mn-ea"/>
              </a:rPr>
              <a:t>PPP</a:t>
            </a:r>
          </a:p>
        </p:txBody>
      </p:sp>
      <p:sp>
        <p:nvSpPr>
          <p:cNvPr id="34" name="正方形/長方形 33">
            <a:extLst>
              <a:ext uri="{FF2B5EF4-FFF2-40B4-BE49-F238E27FC236}">
                <a16:creationId xmlns:a16="http://schemas.microsoft.com/office/drawing/2014/main" id="{0796DE38-B61C-A325-4985-27898142F9A4}"/>
              </a:ext>
            </a:extLst>
          </p:cNvPr>
          <p:cNvSpPr/>
          <p:nvPr/>
        </p:nvSpPr>
        <p:spPr>
          <a:xfrm>
            <a:off x="10413584" y="1131184"/>
            <a:ext cx="476704" cy="3703618"/>
          </a:xfrm>
          <a:prstGeom prst="rect">
            <a:avLst/>
          </a:prstGeom>
          <a:solidFill>
            <a:schemeClr val="tx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DE812B80-C725-8D2E-7357-6894E73007DA}"/>
              </a:ext>
            </a:extLst>
          </p:cNvPr>
          <p:cNvSpPr txBox="1"/>
          <p:nvPr/>
        </p:nvSpPr>
        <p:spPr>
          <a:xfrm>
            <a:off x="10343622" y="4067085"/>
            <a:ext cx="1411406" cy="646331"/>
          </a:xfrm>
          <a:prstGeom prst="rect">
            <a:avLst/>
          </a:prstGeom>
          <a:noFill/>
        </p:spPr>
        <p:txBody>
          <a:bodyPr wrap="square" rtlCol="0">
            <a:spAutoFit/>
          </a:bodyPr>
          <a:lstStyle/>
          <a:p>
            <a:r>
              <a:rPr kumimoji="1" lang="en-US" altLang="ja-JP" b="1" dirty="0"/>
              <a:t>data</a:t>
            </a:r>
            <a:br>
              <a:rPr kumimoji="1" lang="en-US" altLang="ja-JP" b="1" dirty="0"/>
            </a:br>
            <a:r>
              <a:rPr kumimoji="1" lang="en-US" altLang="ja-JP" b="1" dirty="0"/>
              <a:t>lack</a:t>
            </a:r>
            <a:endParaRPr kumimoji="1" lang="ja-JP" altLang="en-US" b="1" dirty="0"/>
          </a:p>
        </p:txBody>
      </p:sp>
      <p:sp>
        <p:nvSpPr>
          <p:cNvPr id="36" name="テキスト ボックス 35">
            <a:extLst>
              <a:ext uri="{FF2B5EF4-FFF2-40B4-BE49-F238E27FC236}">
                <a16:creationId xmlns:a16="http://schemas.microsoft.com/office/drawing/2014/main" id="{57B2A7F8-58B0-9558-F469-63BBD3E05017}"/>
              </a:ext>
            </a:extLst>
          </p:cNvPr>
          <p:cNvSpPr txBox="1"/>
          <p:nvPr/>
        </p:nvSpPr>
        <p:spPr>
          <a:xfrm>
            <a:off x="7607227" y="4992183"/>
            <a:ext cx="3344677" cy="350553"/>
          </a:xfrm>
          <a:prstGeom prst="rect">
            <a:avLst/>
          </a:prstGeom>
          <a:noFill/>
        </p:spPr>
        <p:txBody>
          <a:bodyPr wrap="square" rtlCol="0">
            <a:spAutoFit/>
          </a:bodyPr>
          <a:lstStyle/>
          <a:p>
            <a:pPr algn="ctr"/>
            <a:r>
              <a:rPr kumimoji="1" lang="en-US" altLang="ja-JP" sz="2000" b="1" dirty="0"/>
              <a:t>Local time</a:t>
            </a:r>
            <a:endParaRPr kumimoji="1" lang="ja-JP" altLang="en-US" sz="2000" b="1" dirty="0"/>
          </a:p>
        </p:txBody>
      </p:sp>
    </p:spTree>
    <p:extLst>
      <p:ext uri="{BB962C8B-B14F-4D97-AF65-F5344CB8AC3E}">
        <p14:creationId xmlns:p14="http://schemas.microsoft.com/office/powerpoint/2010/main" val="2410019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Outline</a:t>
            </a:r>
            <a:endParaRPr kumimoji="1" lang="ja-JP" altLang="en-US" b="1" dirty="0"/>
          </a:p>
        </p:txBody>
      </p:sp>
      <p:sp>
        <p:nvSpPr>
          <p:cNvPr id="4" name="テキスト ボックス 3"/>
          <p:cNvSpPr txBox="1"/>
          <p:nvPr/>
        </p:nvSpPr>
        <p:spPr>
          <a:xfrm>
            <a:off x="1703512" y="1301273"/>
            <a:ext cx="8784976" cy="443198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altLang="ja-JP" sz="3600" b="1" dirty="0">
                <a:solidFill>
                  <a:srgbClr val="0070C0"/>
                </a:solidFill>
              </a:rPr>
              <a:t>Overview</a:t>
            </a:r>
          </a:p>
          <a:p>
            <a:pPr marL="342900" indent="-342900">
              <a:spcAft>
                <a:spcPts val="600"/>
              </a:spcAft>
              <a:buFont typeface="Arial" panose="020B0604020202020204" pitchFamily="34" charset="0"/>
              <a:buChar char="•"/>
            </a:pPr>
            <a:endParaRPr lang="en-US" altLang="ja-JP" sz="3600" b="1" dirty="0">
              <a:solidFill>
                <a:srgbClr val="0070C0"/>
              </a:solidFill>
            </a:endParaRPr>
          </a:p>
          <a:p>
            <a:pPr marL="342900" indent="-342900">
              <a:spcAft>
                <a:spcPts val="600"/>
              </a:spcAft>
              <a:buFont typeface="Arial" panose="020B0604020202020204" pitchFamily="34" charset="0"/>
              <a:buChar char="•"/>
            </a:pPr>
            <a:r>
              <a:rPr lang="en-US" altLang="ja-JP" sz="3600" b="1" dirty="0">
                <a:solidFill>
                  <a:srgbClr val="0070C0"/>
                </a:solidFill>
              </a:rPr>
              <a:t>The 2024 Noto Peninsula Earthquake</a:t>
            </a:r>
          </a:p>
          <a:p>
            <a:pPr marL="342900" indent="-342900">
              <a:spcAft>
                <a:spcPts val="600"/>
              </a:spcAft>
              <a:buFont typeface="Arial" panose="020B0604020202020204" pitchFamily="34" charset="0"/>
              <a:buChar char="•"/>
            </a:pPr>
            <a:endParaRPr lang="en-US" altLang="ja-JP" sz="3600" b="1" dirty="0">
              <a:solidFill>
                <a:srgbClr val="0070C0"/>
              </a:solidFill>
            </a:endParaRPr>
          </a:p>
          <a:p>
            <a:pPr marL="342900" indent="-342900">
              <a:spcAft>
                <a:spcPts val="600"/>
              </a:spcAft>
              <a:buFont typeface="Arial" panose="020B0604020202020204" pitchFamily="34" charset="0"/>
              <a:buChar char="•"/>
            </a:pPr>
            <a:r>
              <a:rPr lang="en-US" altLang="ja-JP" sz="3600" b="1" dirty="0">
                <a:solidFill>
                  <a:srgbClr val="0070C0"/>
                </a:solidFill>
              </a:rPr>
              <a:t>Future development</a:t>
            </a:r>
          </a:p>
          <a:p>
            <a:pPr marL="342900" indent="-342900">
              <a:spcAft>
                <a:spcPts val="600"/>
              </a:spcAft>
              <a:buFont typeface="Arial" panose="020B0604020202020204" pitchFamily="34" charset="0"/>
              <a:buChar char="•"/>
            </a:pPr>
            <a:endParaRPr lang="en-US" altLang="ja-JP" sz="3600" b="1" dirty="0">
              <a:solidFill>
                <a:srgbClr val="0070C0"/>
              </a:solidFill>
            </a:endParaRPr>
          </a:p>
          <a:p>
            <a:pPr marL="342900" indent="-342900">
              <a:spcAft>
                <a:spcPts val="600"/>
              </a:spcAft>
              <a:buFont typeface="Arial" panose="020B0604020202020204" pitchFamily="34" charset="0"/>
              <a:buChar char="•"/>
            </a:pPr>
            <a:r>
              <a:rPr lang="en-US" altLang="ja-JP" sz="3600" b="1" dirty="0">
                <a:solidFill>
                  <a:srgbClr val="0070C0"/>
                </a:solidFill>
              </a:rPr>
              <a:t>Summary </a:t>
            </a:r>
          </a:p>
        </p:txBody>
      </p:sp>
      <p:sp>
        <p:nvSpPr>
          <p:cNvPr id="8" name="スライド番号プレースホルダー 7"/>
          <p:cNvSpPr>
            <a:spLocks noGrp="1"/>
          </p:cNvSpPr>
          <p:nvPr>
            <p:ph type="sldNum" sz="quarter" idx="12"/>
          </p:nvPr>
        </p:nvSpPr>
        <p:spPr/>
        <p:txBody>
          <a:bodyPr/>
          <a:lstStyle/>
          <a:p>
            <a:fld id="{814638E7-59ED-4D93-9065-AE1602A5B44F}" type="slidenum">
              <a:rPr lang="en-US" altLang="ja-JP" smtClean="0"/>
              <a:pPr/>
              <a:t>2</a:t>
            </a:fld>
            <a:endParaRPr lang="en-US" altLang="ja-JP"/>
          </a:p>
        </p:txBody>
      </p:sp>
    </p:spTree>
    <p:extLst>
      <p:ext uri="{BB962C8B-B14F-4D97-AF65-F5344CB8AC3E}">
        <p14:creationId xmlns:p14="http://schemas.microsoft.com/office/powerpoint/2010/main" val="14658615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57408E9-B671-175F-6142-8E3C3F6F2556}"/>
              </a:ext>
            </a:extLst>
          </p:cNvPr>
          <p:cNvSpPr>
            <a:spLocks noGrp="1"/>
          </p:cNvSpPr>
          <p:nvPr>
            <p:ph type="sldNum" sz="quarter" idx="12"/>
          </p:nvPr>
        </p:nvSpPr>
        <p:spPr/>
        <p:txBody>
          <a:bodyPr/>
          <a:lstStyle/>
          <a:p>
            <a:fld id="{FBCECBC5-8481-4100-916E-490213FF3A64}" type="slidenum">
              <a:rPr lang="en-US" altLang="ja-JP" smtClean="0"/>
              <a:pPr/>
              <a:t>20</a:t>
            </a:fld>
            <a:endParaRPr lang="en-US" altLang="ja-JP"/>
          </a:p>
        </p:txBody>
      </p:sp>
      <p:sp>
        <p:nvSpPr>
          <p:cNvPr id="6" name="タイトル 1">
            <a:extLst>
              <a:ext uri="{FF2B5EF4-FFF2-40B4-BE49-F238E27FC236}">
                <a16:creationId xmlns:a16="http://schemas.microsoft.com/office/drawing/2014/main" id="{691F6650-526C-35D3-83E1-8812DE83AF69}"/>
              </a:ext>
            </a:extLst>
          </p:cNvPr>
          <p:cNvSpPr txBox="1">
            <a:spLocks/>
          </p:cNvSpPr>
          <p:nvPr/>
        </p:nvSpPr>
        <p:spPr>
          <a:xfrm>
            <a:off x="1" y="0"/>
            <a:ext cx="9359900" cy="476250"/>
          </a:xfrm>
          <a:prstGeom prst="rect">
            <a:avLst/>
          </a:prstGeom>
        </p:spPr>
        <p:txBody>
          <a:bodyPr/>
          <a:lstStyle>
            <a:lvl1pPr algn="l" rtl="0" fontAlgn="base">
              <a:spcBef>
                <a:spcPct val="0"/>
              </a:spcBef>
              <a:spcAft>
                <a:spcPct val="0"/>
              </a:spcAft>
              <a:defRPr kumimoji="1" sz="2800" baseline="0">
                <a:solidFill>
                  <a:srgbClr val="4087C8"/>
                </a:solidFill>
                <a:latin typeface="Arial" panose="020B0604020202020204" pitchFamily="34" charset="0"/>
                <a:ea typeface="+mj-ea"/>
                <a:cs typeface="+mj-cs"/>
              </a:defRPr>
            </a:lvl1pPr>
            <a:lvl2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2pPr>
            <a:lvl3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3pPr>
            <a:lvl4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4pPr>
            <a:lvl5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9pPr>
          </a:lstStyle>
          <a:p>
            <a:r>
              <a:rPr lang="en-US" altLang="ja-JP" b="1" kern="0" dirty="0"/>
              <a:t>The 2024 Noto earthquake (deformation field)</a:t>
            </a:r>
            <a:endParaRPr lang="ja-JP" altLang="en-US" b="1" kern="0" dirty="0"/>
          </a:p>
        </p:txBody>
      </p:sp>
      <p:sp>
        <p:nvSpPr>
          <p:cNvPr id="19" name="正方形/長方形 18">
            <a:extLst>
              <a:ext uri="{FF2B5EF4-FFF2-40B4-BE49-F238E27FC236}">
                <a16:creationId xmlns:a16="http://schemas.microsoft.com/office/drawing/2014/main" id="{E25E3D99-C84E-7751-6FAF-9EEFC0FAB49E}"/>
              </a:ext>
            </a:extLst>
          </p:cNvPr>
          <p:cNvSpPr/>
          <p:nvPr/>
        </p:nvSpPr>
        <p:spPr>
          <a:xfrm>
            <a:off x="771998" y="836713"/>
            <a:ext cx="4971506" cy="302433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070C0"/>
              </a:solidFill>
            </a:endParaRPr>
          </a:p>
        </p:txBody>
      </p:sp>
      <p:sp>
        <p:nvSpPr>
          <p:cNvPr id="20" name="テキスト ボックス 18">
            <a:extLst>
              <a:ext uri="{FF2B5EF4-FFF2-40B4-BE49-F238E27FC236}">
                <a16:creationId xmlns:a16="http://schemas.microsoft.com/office/drawing/2014/main" id="{04C97507-48E7-65E6-99A9-913F7BF1363F}"/>
              </a:ext>
            </a:extLst>
          </p:cNvPr>
          <p:cNvSpPr txBox="1"/>
          <p:nvPr/>
        </p:nvSpPr>
        <p:spPr>
          <a:xfrm>
            <a:off x="1359110" y="616797"/>
            <a:ext cx="3797282"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00B050"/>
                </a:solidFill>
                <a:latin typeface="+mn-lt"/>
                <a:ea typeface="+mn-ea"/>
              </a:rPr>
              <a:t>RTK </a:t>
            </a:r>
            <a:r>
              <a:rPr lang="en-US" altLang="ja-JP" sz="2000" b="1" dirty="0">
                <a:solidFill>
                  <a:srgbClr val="00B050"/>
                </a:solidFill>
                <a:latin typeface="+mn-lt"/>
                <a:ea typeface="+mn-ea"/>
              </a:rPr>
              <a:t>– Post-processed</a:t>
            </a:r>
            <a:endParaRPr lang="en-US" altLang="ja-JP" sz="2400" b="1" dirty="0">
              <a:solidFill>
                <a:srgbClr val="00B050"/>
              </a:solidFill>
              <a:latin typeface="+mn-lt"/>
              <a:ea typeface="+mn-ea"/>
            </a:endParaRPr>
          </a:p>
        </p:txBody>
      </p:sp>
      <p:sp>
        <p:nvSpPr>
          <p:cNvPr id="21" name="正方形/長方形 20">
            <a:extLst>
              <a:ext uri="{FF2B5EF4-FFF2-40B4-BE49-F238E27FC236}">
                <a16:creationId xmlns:a16="http://schemas.microsoft.com/office/drawing/2014/main" id="{A714693A-65A8-0382-0479-2A4C1D6DAA11}"/>
              </a:ext>
            </a:extLst>
          </p:cNvPr>
          <p:cNvSpPr/>
          <p:nvPr/>
        </p:nvSpPr>
        <p:spPr>
          <a:xfrm>
            <a:off x="6584981" y="837483"/>
            <a:ext cx="4852040" cy="3023565"/>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18">
            <a:extLst>
              <a:ext uri="{FF2B5EF4-FFF2-40B4-BE49-F238E27FC236}">
                <a16:creationId xmlns:a16="http://schemas.microsoft.com/office/drawing/2014/main" id="{725CA63D-9EE7-5BCA-A1D5-FD117EC9030B}"/>
              </a:ext>
            </a:extLst>
          </p:cNvPr>
          <p:cNvSpPr txBox="1"/>
          <p:nvPr/>
        </p:nvSpPr>
        <p:spPr>
          <a:xfrm>
            <a:off x="7116538" y="616797"/>
            <a:ext cx="3788924" cy="442035"/>
          </a:xfrm>
          <a:prstGeom prst="rect">
            <a:avLst/>
          </a:prstGeom>
          <a:solidFill>
            <a:schemeClr val="bg1"/>
          </a:solid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spcBef>
                <a:spcPts val="600"/>
              </a:spcBef>
              <a:spcAft>
                <a:spcPts val="600"/>
              </a:spcAft>
            </a:pPr>
            <a:r>
              <a:rPr lang="en-US" altLang="ja-JP" sz="2400" b="1" dirty="0">
                <a:solidFill>
                  <a:srgbClr val="00B0F0"/>
                </a:solidFill>
                <a:latin typeface="+mn-lt"/>
                <a:ea typeface="+mn-ea"/>
              </a:rPr>
              <a:t>PPP </a:t>
            </a:r>
            <a:r>
              <a:rPr lang="en-US" altLang="ja-JP" sz="2000" b="1" dirty="0">
                <a:solidFill>
                  <a:srgbClr val="00B0F0"/>
                </a:solidFill>
                <a:latin typeface="+mn-lt"/>
                <a:ea typeface="+mn-ea"/>
              </a:rPr>
              <a:t>– Post-processed</a:t>
            </a:r>
            <a:endParaRPr lang="en-US" altLang="ja-JP" sz="2400" b="1" dirty="0">
              <a:solidFill>
                <a:srgbClr val="00B0F0"/>
              </a:solidFill>
              <a:latin typeface="+mn-lt"/>
              <a:ea typeface="+mn-ea"/>
            </a:endParaRPr>
          </a:p>
        </p:txBody>
      </p:sp>
      <p:pic>
        <p:nvPicPr>
          <p:cNvPr id="11" name="図 10" descr="グラフ, 散布図&#10;&#10;自動的に生成された説明">
            <a:extLst>
              <a:ext uri="{FF2B5EF4-FFF2-40B4-BE49-F238E27FC236}">
                <a16:creationId xmlns:a16="http://schemas.microsoft.com/office/drawing/2014/main" id="{77AEF945-77CF-68BE-FD53-57D62DA7C09B}"/>
              </a:ext>
            </a:extLst>
          </p:cNvPr>
          <p:cNvPicPr>
            <a:picLocks noChangeAspect="1"/>
          </p:cNvPicPr>
          <p:nvPr/>
        </p:nvPicPr>
        <p:blipFill rotWithShape="1">
          <a:blip r:embed="rId3"/>
          <a:srcRect l="14822" t="28204" r="32463" b="24665"/>
          <a:stretch/>
        </p:blipFill>
        <p:spPr>
          <a:xfrm>
            <a:off x="1261226" y="1120384"/>
            <a:ext cx="3993050" cy="2523031"/>
          </a:xfrm>
          <a:prstGeom prst="rect">
            <a:avLst/>
          </a:prstGeom>
          <a:ln w="9525">
            <a:solidFill>
              <a:schemeClr val="tx1">
                <a:lumMod val="75000"/>
                <a:lumOff val="25000"/>
              </a:schemeClr>
            </a:solidFill>
          </a:ln>
        </p:spPr>
      </p:pic>
      <p:pic>
        <p:nvPicPr>
          <p:cNvPr id="17" name="図 16" descr="グラフ, 散布図&#10;&#10;自動的に生成された説明">
            <a:extLst>
              <a:ext uri="{FF2B5EF4-FFF2-40B4-BE49-F238E27FC236}">
                <a16:creationId xmlns:a16="http://schemas.microsoft.com/office/drawing/2014/main" id="{2C84D788-7AB9-29C0-148F-BE72DBA5EB72}"/>
              </a:ext>
            </a:extLst>
          </p:cNvPr>
          <p:cNvPicPr>
            <a:picLocks noChangeAspect="1"/>
          </p:cNvPicPr>
          <p:nvPr/>
        </p:nvPicPr>
        <p:blipFill rotWithShape="1">
          <a:blip r:embed="rId4"/>
          <a:srcRect l="14864" t="28203" r="34323" b="24666"/>
          <a:stretch/>
        </p:blipFill>
        <p:spPr>
          <a:xfrm>
            <a:off x="6974992" y="1120384"/>
            <a:ext cx="3849032" cy="2523031"/>
          </a:xfrm>
          <a:prstGeom prst="rect">
            <a:avLst/>
          </a:prstGeom>
          <a:ln w="9525">
            <a:solidFill>
              <a:schemeClr val="tx1">
                <a:lumMod val="75000"/>
                <a:lumOff val="25000"/>
              </a:schemeClr>
            </a:solidFill>
          </a:ln>
        </p:spPr>
      </p:pic>
      <p:pic>
        <p:nvPicPr>
          <p:cNvPr id="25" name="図 24" descr="グラフ, 散布図&#10;&#10;自動的に生成された説明">
            <a:extLst>
              <a:ext uri="{FF2B5EF4-FFF2-40B4-BE49-F238E27FC236}">
                <a16:creationId xmlns:a16="http://schemas.microsoft.com/office/drawing/2014/main" id="{EA8E88EB-C9FB-042B-15C5-2404A5C97FCD}"/>
              </a:ext>
            </a:extLst>
          </p:cNvPr>
          <p:cNvPicPr>
            <a:picLocks noChangeAspect="1"/>
          </p:cNvPicPr>
          <p:nvPr/>
        </p:nvPicPr>
        <p:blipFill rotWithShape="1">
          <a:blip r:embed="rId5"/>
          <a:srcRect t="10151" b="50650"/>
          <a:stretch/>
        </p:blipFill>
        <p:spPr>
          <a:xfrm>
            <a:off x="753675" y="4080964"/>
            <a:ext cx="4848587" cy="2688210"/>
          </a:xfrm>
          <a:prstGeom prst="rect">
            <a:avLst/>
          </a:prstGeom>
        </p:spPr>
      </p:pic>
      <p:grpSp>
        <p:nvGrpSpPr>
          <p:cNvPr id="32" name="グループ化 31">
            <a:extLst>
              <a:ext uri="{FF2B5EF4-FFF2-40B4-BE49-F238E27FC236}">
                <a16:creationId xmlns:a16="http://schemas.microsoft.com/office/drawing/2014/main" id="{7BA74877-5F6A-2CD8-8A79-641AE0566666}"/>
              </a:ext>
            </a:extLst>
          </p:cNvPr>
          <p:cNvGrpSpPr/>
          <p:nvPr/>
        </p:nvGrpSpPr>
        <p:grpSpPr>
          <a:xfrm>
            <a:off x="1382332" y="1248013"/>
            <a:ext cx="1295816" cy="1008112"/>
            <a:chOff x="1201433" y="1254818"/>
            <a:chExt cx="1295816" cy="1008112"/>
          </a:xfrm>
        </p:grpSpPr>
        <p:pic>
          <p:nvPicPr>
            <p:cNvPr id="28" name="図 27" descr="ダイアグラム&#10;&#10;自動的に生成された説明">
              <a:extLst>
                <a:ext uri="{FF2B5EF4-FFF2-40B4-BE49-F238E27FC236}">
                  <a16:creationId xmlns:a16="http://schemas.microsoft.com/office/drawing/2014/main" id="{5F48674B-9330-1DD6-26C8-19FCA65E3789}"/>
                </a:ext>
              </a:extLst>
            </p:cNvPr>
            <p:cNvPicPr>
              <a:picLocks noChangeAspect="1"/>
            </p:cNvPicPr>
            <p:nvPr/>
          </p:nvPicPr>
          <p:blipFill rotWithShape="1">
            <a:blip r:embed="rId6"/>
            <a:srcRect l="79051" t="72302" r="10791" b="9404"/>
            <a:stretch/>
          </p:blipFill>
          <p:spPr>
            <a:xfrm>
              <a:off x="1236825" y="1254818"/>
              <a:ext cx="792088" cy="1008112"/>
            </a:xfrm>
            <a:prstGeom prst="rect">
              <a:avLst/>
            </a:prstGeom>
            <a:ln>
              <a:solidFill>
                <a:schemeClr val="tx1">
                  <a:lumMod val="85000"/>
                  <a:lumOff val="15000"/>
                </a:schemeClr>
              </a:solidFill>
            </a:ln>
          </p:spPr>
        </p:pic>
        <p:sp>
          <p:nvSpPr>
            <p:cNvPr id="29" name="正方形/長方形 28">
              <a:extLst>
                <a:ext uri="{FF2B5EF4-FFF2-40B4-BE49-F238E27FC236}">
                  <a16:creationId xmlns:a16="http://schemas.microsoft.com/office/drawing/2014/main" id="{3FB451A7-6620-0E01-2BA8-06C4348D0128}"/>
                </a:ext>
              </a:extLst>
            </p:cNvPr>
            <p:cNvSpPr/>
            <p:nvPr/>
          </p:nvSpPr>
          <p:spPr>
            <a:xfrm>
              <a:off x="1248657" y="1270058"/>
              <a:ext cx="723849" cy="34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4FD5D72D-19AA-1120-CF55-8FE555D73008}"/>
                </a:ext>
              </a:extLst>
            </p:cNvPr>
            <p:cNvSpPr txBox="1"/>
            <p:nvPr/>
          </p:nvSpPr>
          <p:spPr>
            <a:xfrm>
              <a:off x="1201433" y="1358351"/>
              <a:ext cx="863948" cy="276999"/>
            </a:xfrm>
            <a:prstGeom prst="rect">
              <a:avLst/>
            </a:prstGeom>
            <a:noFill/>
          </p:spPr>
          <p:txBody>
            <a:bodyPr wrap="square" rtlCol="0">
              <a:spAutoFit/>
            </a:bodyPr>
            <a:lstStyle/>
            <a:p>
              <a:r>
                <a:rPr kumimoji="1" lang="en-US" altLang="ja-JP" sz="1200" dirty="0">
                  <a:latin typeface="+mn-lt"/>
                  <a:ea typeface="+mn-ea"/>
                </a:rPr>
                <a:t>Epicenter</a:t>
              </a:r>
              <a:endParaRPr kumimoji="1" lang="ja-JP" altLang="en-US" sz="1200" dirty="0">
                <a:latin typeface="+mn-lt"/>
                <a:ea typeface="+mn-ea"/>
              </a:endParaRPr>
            </a:p>
          </p:txBody>
        </p:sp>
        <p:sp>
          <p:nvSpPr>
            <p:cNvPr id="31" name="テキスト ボックス 30">
              <a:extLst>
                <a:ext uri="{FF2B5EF4-FFF2-40B4-BE49-F238E27FC236}">
                  <a16:creationId xmlns:a16="http://schemas.microsoft.com/office/drawing/2014/main" id="{B12AC312-5FE6-2B32-85EC-B30DAF55C922}"/>
                </a:ext>
              </a:extLst>
            </p:cNvPr>
            <p:cNvSpPr txBox="1"/>
            <p:nvPr/>
          </p:nvSpPr>
          <p:spPr>
            <a:xfrm>
              <a:off x="1633301" y="1614858"/>
              <a:ext cx="863948" cy="307777"/>
            </a:xfrm>
            <a:prstGeom prst="rect">
              <a:avLst/>
            </a:prstGeom>
            <a:noFill/>
          </p:spPr>
          <p:txBody>
            <a:bodyPr wrap="square" rtlCol="0">
              <a:spAutoFit/>
            </a:bodyPr>
            <a:lstStyle/>
            <a:p>
              <a:r>
                <a:rPr kumimoji="1" lang="en-US" altLang="ja-JP" sz="1400" b="1" dirty="0">
                  <a:latin typeface="ＤＦ特太ゴシック体" panose="020B0509000000000000" pitchFamily="49" charset="-128"/>
                  <a:ea typeface="ＤＦ特太ゴシック体" panose="020B0509000000000000" pitchFamily="49" charset="-128"/>
                </a:rPr>
                <a:t>×</a:t>
              </a:r>
              <a:endParaRPr kumimoji="1" lang="ja-JP" altLang="en-US" sz="1400" b="1" dirty="0">
                <a:latin typeface="ＤＦ特太ゴシック体" panose="020B0509000000000000" pitchFamily="49" charset="-128"/>
                <a:ea typeface="ＤＦ特太ゴシック体" panose="020B0509000000000000" pitchFamily="49" charset="-128"/>
              </a:endParaRPr>
            </a:p>
          </p:txBody>
        </p:sp>
        <p:pic>
          <p:nvPicPr>
            <p:cNvPr id="26" name="図 25" descr="グラフ, 散布図&#10;&#10;自動的に生成された説明">
              <a:extLst>
                <a:ext uri="{FF2B5EF4-FFF2-40B4-BE49-F238E27FC236}">
                  <a16:creationId xmlns:a16="http://schemas.microsoft.com/office/drawing/2014/main" id="{02F38DCD-A8B5-9335-C8F9-17E09ED46F71}"/>
                </a:ext>
              </a:extLst>
            </p:cNvPr>
            <p:cNvPicPr>
              <a:picLocks noChangeAspect="1"/>
            </p:cNvPicPr>
            <p:nvPr/>
          </p:nvPicPr>
          <p:blipFill rotWithShape="1">
            <a:blip r:embed="rId3"/>
            <a:srcRect l="80134" t="82911" r="12513" b="11996"/>
            <a:stretch/>
          </p:blipFill>
          <p:spPr>
            <a:xfrm>
              <a:off x="1332068" y="1857149"/>
              <a:ext cx="557026" cy="272675"/>
            </a:xfrm>
            <a:prstGeom prst="rect">
              <a:avLst/>
            </a:prstGeom>
            <a:ln w="9525">
              <a:noFill/>
            </a:ln>
          </p:spPr>
        </p:pic>
      </p:grpSp>
      <p:grpSp>
        <p:nvGrpSpPr>
          <p:cNvPr id="33" name="グループ化 32">
            <a:extLst>
              <a:ext uri="{FF2B5EF4-FFF2-40B4-BE49-F238E27FC236}">
                <a16:creationId xmlns:a16="http://schemas.microsoft.com/office/drawing/2014/main" id="{9A1D5163-9E5B-F042-F478-8491347A0FEF}"/>
              </a:ext>
            </a:extLst>
          </p:cNvPr>
          <p:cNvGrpSpPr/>
          <p:nvPr/>
        </p:nvGrpSpPr>
        <p:grpSpPr>
          <a:xfrm>
            <a:off x="7100794" y="1248013"/>
            <a:ext cx="1295816" cy="1008112"/>
            <a:chOff x="1201433" y="1254818"/>
            <a:chExt cx="1295816" cy="1008112"/>
          </a:xfrm>
        </p:grpSpPr>
        <p:pic>
          <p:nvPicPr>
            <p:cNvPr id="34" name="図 33" descr="ダイアグラム&#10;&#10;自動的に生成された説明">
              <a:extLst>
                <a:ext uri="{FF2B5EF4-FFF2-40B4-BE49-F238E27FC236}">
                  <a16:creationId xmlns:a16="http://schemas.microsoft.com/office/drawing/2014/main" id="{C062EABB-FB7F-1668-3D63-C86BD6EA4F12}"/>
                </a:ext>
              </a:extLst>
            </p:cNvPr>
            <p:cNvPicPr>
              <a:picLocks noChangeAspect="1"/>
            </p:cNvPicPr>
            <p:nvPr/>
          </p:nvPicPr>
          <p:blipFill rotWithShape="1">
            <a:blip r:embed="rId6"/>
            <a:srcRect l="79051" t="72302" r="10791" b="9404"/>
            <a:stretch/>
          </p:blipFill>
          <p:spPr>
            <a:xfrm>
              <a:off x="1236825" y="1254818"/>
              <a:ext cx="792088" cy="1008112"/>
            </a:xfrm>
            <a:prstGeom prst="rect">
              <a:avLst/>
            </a:prstGeom>
            <a:ln>
              <a:solidFill>
                <a:schemeClr val="tx1">
                  <a:lumMod val="85000"/>
                  <a:lumOff val="15000"/>
                </a:schemeClr>
              </a:solidFill>
            </a:ln>
          </p:spPr>
        </p:pic>
        <p:sp>
          <p:nvSpPr>
            <p:cNvPr id="35" name="正方形/長方形 34">
              <a:extLst>
                <a:ext uri="{FF2B5EF4-FFF2-40B4-BE49-F238E27FC236}">
                  <a16:creationId xmlns:a16="http://schemas.microsoft.com/office/drawing/2014/main" id="{104DFF3C-2D8D-A8FB-D043-9797176EACE9}"/>
                </a:ext>
              </a:extLst>
            </p:cNvPr>
            <p:cNvSpPr/>
            <p:nvPr/>
          </p:nvSpPr>
          <p:spPr>
            <a:xfrm>
              <a:off x="1248657" y="1270058"/>
              <a:ext cx="723849" cy="34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9DB7C5D-A0C2-E703-2271-E17FD19339B6}"/>
                </a:ext>
              </a:extLst>
            </p:cNvPr>
            <p:cNvSpPr txBox="1"/>
            <p:nvPr/>
          </p:nvSpPr>
          <p:spPr>
            <a:xfrm>
              <a:off x="1201433" y="1358351"/>
              <a:ext cx="863948" cy="276999"/>
            </a:xfrm>
            <a:prstGeom prst="rect">
              <a:avLst/>
            </a:prstGeom>
            <a:noFill/>
          </p:spPr>
          <p:txBody>
            <a:bodyPr wrap="square" rtlCol="0">
              <a:spAutoFit/>
            </a:bodyPr>
            <a:lstStyle/>
            <a:p>
              <a:r>
                <a:rPr kumimoji="1" lang="en-US" altLang="ja-JP" sz="1200" dirty="0">
                  <a:latin typeface="+mn-lt"/>
                  <a:ea typeface="+mn-ea"/>
                </a:rPr>
                <a:t>Epicenter</a:t>
              </a:r>
              <a:endParaRPr kumimoji="1" lang="ja-JP" altLang="en-US" sz="1200" dirty="0">
                <a:latin typeface="+mn-lt"/>
                <a:ea typeface="+mn-ea"/>
              </a:endParaRPr>
            </a:p>
          </p:txBody>
        </p:sp>
        <p:sp>
          <p:nvSpPr>
            <p:cNvPr id="37" name="テキスト ボックス 36">
              <a:extLst>
                <a:ext uri="{FF2B5EF4-FFF2-40B4-BE49-F238E27FC236}">
                  <a16:creationId xmlns:a16="http://schemas.microsoft.com/office/drawing/2014/main" id="{BC92EE6E-0087-5540-A2E6-0E396E8B8494}"/>
                </a:ext>
              </a:extLst>
            </p:cNvPr>
            <p:cNvSpPr txBox="1"/>
            <p:nvPr/>
          </p:nvSpPr>
          <p:spPr>
            <a:xfrm>
              <a:off x="1633301" y="1614858"/>
              <a:ext cx="863948" cy="307777"/>
            </a:xfrm>
            <a:prstGeom prst="rect">
              <a:avLst/>
            </a:prstGeom>
            <a:noFill/>
          </p:spPr>
          <p:txBody>
            <a:bodyPr wrap="square" rtlCol="0">
              <a:spAutoFit/>
            </a:bodyPr>
            <a:lstStyle/>
            <a:p>
              <a:r>
                <a:rPr kumimoji="1" lang="en-US" altLang="ja-JP" sz="1400" b="1" dirty="0">
                  <a:latin typeface="ＤＦ特太ゴシック体" panose="020B0509000000000000" pitchFamily="49" charset="-128"/>
                  <a:ea typeface="ＤＦ特太ゴシック体" panose="020B0509000000000000" pitchFamily="49" charset="-128"/>
                </a:rPr>
                <a:t>×</a:t>
              </a:r>
              <a:endParaRPr kumimoji="1" lang="ja-JP" altLang="en-US" sz="1400" b="1" dirty="0">
                <a:latin typeface="ＤＦ特太ゴシック体" panose="020B0509000000000000" pitchFamily="49" charset="-128"/>
                <a:ea typeface="ＤＦ特太ゴシック体" panose="020B0509000000000000" pitchFamily="49" charset="-128"/>
              </a:endParaRPr>
            </a:p>
          </p:txBody>
        </p:sp>
        <p:pic>
          <p:nvPicPr>
            <p:cNvPr id="38" name="図 37" descr="グラフ, 散布図&#10;&#10;自動的に生成された説明">
              <a:extLst>
                <a:ext uri="{FF2B5EF4-FFF2-40B4-BE49-F238E27FC236}">
                  <a16:creationId xmlns:a16="http://schemas.microsoft.com/office/drawing/2014/main" id="{BEFBB913-DD00-0F8D-1593-7B11AC3D1A07}"/>
                </a:ext>
              </a:extLst>
            </p:cNvPr>
            <p:cNvPicPr>
              <a:picLocks noChangeAspect="1"/>
            </p:cNvPicPr>
            <p:nvPr/>
          </p:nvPicPr>
          <p:blipFill rotWithShape="1">
            <a:blip r:embed="rId3"/>
            <a:srcRect l="80134" t="82911" r="12513" b="11996"/>
            <a:stretch/>
          </p:blipFill>
          <p:spPr>
            <a:xfrm>
              <a:off x="1332068" y="1857149"/>
              <a:ext cx="557026" cy="272675"/>
            </a:xfrm>
            <a:prstGeom prst="rect">
              <a:avLst/>
            </a:prstGeom>
            <a:ln w="9525">
              <a:noFill/>
            </a:ln>
          </p:spPr>
        </p:pic>
      </p:grpSp>
      <p:sp>
        <p:nvSpPr>
          <p:cNvPr id="39" name="テキスト ボックス 18">
            <a:extLst>
              <a:ext uri="{FF2B5EF4-FFF2-40B4-BE49-F238E27FC236}">
                <a16:creationId xmlns:a16="http://schemas.microsoft.com/office/drawing/2014/main" id="{6864B453-9EC6-E492-5264-821E1368B8F2}"/>
              </a:ext>
            </a:extLst>
          </p:cNvPr>
          <p:cNvSpPr txBox="1"/>
          <p:nvPr/>
        </p:nvSpPr>
        <p:spPr>
          <a:xfrm>
            <a:off x="1190132" y="4219364"/>
            <a:ext cx="3797282" cy="380480"/>
          </a:xfrm>
          <a:prstGeom prst="rect">
            <a:avLst/>
          </a:prstGeom>
          <a:noFill/>
          <a:ln w="6350">
            <a:noFill/>
          </a:ln>
        </p:spPr>
        <p:txBody>
          <a:bodyPr wrap="square" lIns="36000" tIns="36000" rIns="36000" bIns="36000" rtlCol="0" anchor="ctr">
            <a:spAutoFit/>
          </a:bodyPr>
          <a:ls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spcBef>
                <a:spcPts val="600"/>
              </a:spcBef>
              <a:spcAft>
                <a:spcPts val="600"/>
              </a:spcAft>
            </a:pPr>
            <a:r>
              <a:rPr lang="en-US" altLang="ja-JP" sz="2000" b="1" dirty="0">
                <a:solidFill>
                  <a:srgbClr val="FF6600"/>
                </a:solidFill>
                <a:latin typeface="+mn-lt"/>
                <a:ea typeface="+mn-ea"/>
              </a:rPr>
              <a:t>Post-processed</a:t>
            </a:r>
            <a:endParaRPr lang="en-US" altLang="ja-JP" sz="2400" b="1" dirty="0">
              <a:solidFill>
                <a:srgbClr val="FF6600"/>
              </a:solidFill>
              <a:latin typeface="+mn-lt"/>
              <a:ea typeface="+mn-ea"/>
            </a:endParaRPr>
          </a:p>
        </p:txBody>
      </p:sp>
      <p:grpSp>
        <p:nvGrpSpPr>
          <p:cNvPr id="40" name="グループ化 39">
            <a:extLst>
              <a:ext uri="{FF2B5EF4-FFF2-40B4-BE49-F238E27FC236}">
                <a16:creationId xmlns:a16="http://schemas.microsoft.com/office/drawing/2014/main" id="{3B7AE3FA-86C3-9E2A-1F22-752549101C97}"/>
              </a:ext>
            </a:extLst>
          </p:cNvPr>
          <p:cNvGrpSpPr/>
          <p:nvPr/>
        </p:nvGrpSpPr>
        <p:grpSpPr>
          <a:xfrm>
            <a:off x="1127079" y="5650834"/>
            <a:ext cx="1046646" cy="884670"/>
            <a:chOff x="6552357" y="3284984"/>
            <a:chExt cx="1046646" cy="884670"/>
          </a:xfrm>
        </p:grpSpPr>
        <p:sp>
          <p:nvSpPr>
            <p:cNvPr id="41" name="正方形/長方形 40">
              <a:extLst>
                <a:ext uri="{FF2B5EF4-FFF2-40B4-BE49-F238E27FC236}">
                  <a16:creationId xmlns:a16="http://schemas.microsoft.com/office/drawing/2014/main" id="{2C7558C6-9D96-38AF-F9C1-17A6534F5127}"/>
                </a:ext>
              </a:extLst>
            </p:cNvPr>
            <p:cNvSpPr/>
            <p:nvPr/>
          </p:nvSpPr>
          <p:spPr>
            <a:xfrm>
              <a:off x="6552357" y="3284984"/>
              <a:ext cx="551755" cy="884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87CA40C5-AEBB-C37F-10A9-D1E55D4B5A20}"/>
                </a:ext>
              </a:extLst>
            </p:cNvPr>
            <p:cNvCxnSpPr>
              <a:cxnSpLocks/>
            </p:cNvCxnSpPr>
            <p:nvPr/>
          </p:nvCxnSpPr>
          <p:spPr>
            <a:xfrm>
              <a:off x="6624557" y="3675554"/>
              <a:ext cx="360000" cy="0"/>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テキスト ボックス 42">
              <a:extLst>
                <a:ext uri="{FF2B5EF4-FFF2-40B4-BE49-F238E27FC236}">
                  <a16:creationId xmlns:a16="http://schemas.microsoft.com/office/drawing/2014/main" id="{3581ADDD-23B6-D9AD-CBDD-61B4225DEA33}"/>
                </a:ext>
              </a:extLst>
            </p:cNvPr>
            <p:cNvSpPr txBox="1"/>
            <p:nvPr/>
          </p:nvSpPr>
          <p:spPr>
            <a:xfrm>
              <a:off x="6600056" y="3358455"/>
              <a:ext cx="686406" cy="338554"/>
            </a:xfrm>
            <a:prstGeom prst="rect">
              <a:avLst/>
            </a:prstGeom>
            <a:noFill/>
          </p:spPr>
          <p:txBody>
            <a:bodyPr wrap="none" rtlCol="0">
              <a:spAutoFit/>
            </a:bodyPr>
            <a:lstStyle/>
            <a:p>
              <a:r>
                <a:rPr kumimoji="1" lang="en-US" altLang="ja-JP" sz="1600" dirty="0"/>
                <a:t>50cm</a:t>
              </a:r>
              <a:endParaRPr kumimoji="1" lang="ja-JP" altLang="en-US" sz="1600" dirty="0"/>
            </a:p>
          </p:txBody>
        </p:sp>
        <p:sp>
          <p:nvSpPr>
            <p:cNvPr id="44" name="テキスト ボックス 43">
              <a:extLst>
                <a:ext uri="{FF2B5EF4-FFF2-40B4-BE49-F238E27FC236}">
                  <a16:creationId xmlns:a16="http://schemas.microsoft.com/office/drawing/2014/main" id="{EC3D1BCE-C6C0-B47A-1EAD-B08BF61D1C6D}"/>
                </a:ext>
              </a:extLst>
            </p:cNvPr>
            <p:cNvSpPr txBox="1"/>
            <p:nvPr/>
          </p:nvSpPr>
          <p:spPr>
            <a:xfrm>
              <a:off x="6587188" y="3835815"/>
              <a:ext cx="1011815" cy="276999"/>
            </a:xfrm>
            <a:prstGeom prst="rect">
              <a:avLst/>
            </a:prstGeom>
            <a:noFill/>
          </p:spPr>
          <p:txBody>
            <a:bodyPr wrap="none" rtlCol="0">
              <a:spAutoFit/>
            </a:bodyPr>
            <a:lstStyle/>
            <a:p>
              <a:r>
                <a:rPr lang="ja-JP" altLang="en-US" sz="1100" dirty="0">
                  <a:solidFill>
                    <a:srgbClr val="FF0000"/>
                  </a:solidFill>
                </a:rPr>
                <a:t>★ </a:t>
              </a:r>
              <a:r>
                <a:rPr lang="en-US" altLang="ja-JP" sz="1200" dirty="0"/>
                <a:t>Epicenter</a:t>
              </a:r>
              <a:endParaRPr kumimoji="1" lang="ja-JP" altLang="en-US" sz="1100" dirty="0"/>
            </a:p>
          </p:txBody>
        </p:sp>
      </p:grpSp>
      <p:sp>
        <p:nvSpPr>
          <p:cNvPr id="51" name="テキスト ボックス 50">
            <a:extLst>
              <a:ext uri="{FF2B5EF4-FFF2-40B4-BE49-F238E27FC236}">
                <a16:creationId xmlns:a16="http://schemas.microsoft.com/office/drawing/2014/main" id="{05DAFC4F-19B9-40D6-5236-20022C7BB40C}"/>
              </a:ext>
            </a:extLst>
          </p:cNvPr>
          <p:cNvSpPr txBox="1"/>
          <p:nvPr/>
        </p:nvSpPr>
        <p:spPr>
          <a:xfrm>
            <a:off x="6096000" y="4893308"/>
            <a:ext cx="5269012" cy="830997"/>
          </a:xfrm>
          <a:prstGeom prst="rect">
            <a:avLst/>
          </a:prstGeom>
          <a:noFill/>
        </p:spPr>
        <p:txBody>
          <a:bodyPr wrap="square" rtlCol="0">
            <a:spAutoFit/>
          </a:bodyPr>
          <a:lstStyle/>
          <a:p>
            <a:pPr>
              <a:spcAft>
                <a:spcPts val="600"/>
              </a:spcAft>
            </a:pPr>
            <a:r>
              <a:rPr lang="en-US" altLang="ja-JP" sz="2400" dirty="0">
                <a:latin typeface="+mn-lt"/>
                <a:cs typeface="Segoe UI" panose="020B0502040204020203" pitchFamily="34" charset="0"/>
              </a:rPr>
              <a:t>PPP has </a:t>
            </a:r>
            <a:r>
              <a:rPr lang="en-US" altLang="ja-JP" sz="2400" b="1" dirty="0">
                <a:solidFill>
                  <a:srgbClr val="C00000"/>
                </a:solidFill>
                <a:latin typeface="+mn-lt"/>
                <a:cs typeface="Segoe UI" panose="020B0502040204020203" pitchFamily="34" charset="0"/>
              </a:rPr>
              <a:t>comparable capability </a:t>
            </a:r>
            <a:r>
              <a:rPr lang="en-US" altLang="ja-JP" sz="2400" dirty="0">
                <a:latin typeface="+mn-lt"/>
                <a:cs typeface="Segoe UI" panose="020B0502040204020203" pitchFamily="34" charset="0"/>
              </a:rPr>
              <a:t>in detecting crustal deformation</a:t>
            </a:r>
          </a:p>
        </p:txBody>
      </p:sp>
    </p:spTree>
    <p:extLst>
      <p:ext uri="{BB962C8B-B14F-4D97-AF65-F5344CB8AC3E}">
        <p14:creationId xmlns:p14="http://schemas.microsoft.com/office/powerpoint/2010/main" val="3176162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98A18-F2E5-0118-AEBF-C8F24289F9B0}"/>
              </a:ext>
            </a:extLst>
          </p:cNvPr>
          <p:cNvSpPr>
            <a:spLocks noGrp="1"/>
          </p:cNvSpPr>
          <p:nvPr>
            <p:ph type="title"/>
          </p:nvPr>
        </p:nvSpPr>
        <p:spPr/>
        <p:txBody>
          <a:bodyPr/>
          <a:lstStyle/>
          <a:p>
            <a:r>
              <a:rPr lang="en-US" altLang="ja-JP" cap="none" dirty="0">
                <a:latin typeface="+mn-lt"/>
              </a:rPr>
              <a:t>Summary</a:t>
            </a:r>
            <a:endParaRPr kumimoji="1" lang="ja-JP" altLang="en-US" cap="none" dirty="0">
              <a:latin typeface="+mn-lt"/>
            </a:endParaRPr>
          </a:p>
        </p:txBody>
      </p:sp>
      <p:sp>
        <p:nvSpPr>
          <p:cNvPr id="3" name="テキスト プレースホルダー 2">
            <a:extLst>
              <a:ext uri="{FF2B5EF4-FFF2-40B4-BE49-F238E27FC236}">
                <a16:creationId xmlns:a16="http://schemas.microsoft.com/office/drawing/2014/main" id="{96309438-9538-EE26-985A-7FB3823750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37F5A8A-4F25-010F-BC28-A8C6C10817A9}"/>
              </a:ext>
            </a:extLst>
          </p:cNvPr>
          <p:cNvSpPr>
            <a:spLocks noGrp="1"/>
          </p:cNvSpPr>
          <p:nvPr>
            <p:ph type="sldNum" sz="quarter" idx="12"/>
          </p:nvPr>
        </p:nvSpPr>
        <p:spPr/>
        <p:txBody>
          <a:bodyPr/>
          <a:lstStyle/>
          <a:p>
            <a:fld id="{AC366BCF-4CAD-46B6-A028-D8F947FA1F3F}" type="slidenum">
              <a:rPr lang="en-US" altLang="ja-JP" smtClean="0"/>
              <a:pPr/>
              <a:t>21</a:t>
            </a:fld>
            <a:endParaRPr lang="en-US" altLang="ja-JP"/>
          </a:p>
        </p:txBody>
      </p:sp>
    </p:spTree>
    <p:extLst>
      <p:ext uri="{BB962C8B-B14F-4D97-AF65-F5344CB8AC3E}">
        <p14:creationId xmlns:p14="http://schemas.microsoft.com/office/powerpoint/2010/main" val="499719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391516-D647-99C3-816D-D8FF27A148A8}"/>
              </a:ext>
            </a:extLst>
          </p:cNvPr>
          <p:cNvSpPr>
            <a:spLocks noGrp="1"/>
          </p:cNvSpPr>
          <p:nvPr>
            <p:ph type="title"/>
          </p:nvPr>
        </p:nvSpPr>
        <p:spPr/>
        <p:txBody>
          <a:bodyPr/>
          <a:lstStyle/>
          <a:p>
            <a:r>
              <a:rPr kumimoji="1" lang="en-US" altLang="ja-JP" b="1" dirty="0"/>
              <a:t>Summary</a:t>
            </a:r>
            <a:endParaRPr kumimoji="1" lang="ja-JP" altLang="en-US" b="1" dirty="0"/>
          </a:p>
        </p:txBody>
      </p:sp>
      <p:sp>
        <p:nvSpPr>
          <p:cNvPr id="3" name="コンテンツ プレースホルダー 2">
            <a:extLst>
              <a:ext uri="{FF2B5EF4-FFF2-40B4-BE49-F238E27FC236}">
                <a16:creationId xmlns:a16="http://schemas.microsoft.com/office/drawing/2014/main" id="{ACEA0B8C-C287-60CA-95D5-736E1DC6EBDB}"/>
              </a:ext>
            </a:extLst>
          </p:cNvPr>
          <p:cNvSpPr>
            <a:spLocks noGrp="1"/>
          </p:cNvSpPr>
          <p:nvPr>
            <p:ph idx="1"/>
          </p:nvPr>
        </p:nvSpPr>
        <p:spPr/>
        <p:txBody>
          <a:bodyPr/>
          <a:lstStyle/>
          <a:p>
            <a:r>
              <a:rPr kumimoji="1" lang="en-US" altLang="ja-JP" dirty="0"/>
              <a:t>A GNSS-based real-time fault estimation system, REGARD, has been in operation since 2016 and has contributed to earthquake and tsunami risk reduction in Japan.</a:t>
            </a:r>
          </a:p>
          <a:p>
            <a:endParaRPr lang="en-US" altLang="ja-JP" dirty="0"/>
          </a:p>
          <a:p>
            <a:r>
              <a:rPr lang="en-US" altLang="ja-JP" dirty="0"/>
              <a:t>In 2024 Noto peninsula earthquake, REGARD successfully captured crustal deformation of several meters to decimeters, even centimeters and well constructed the fault model except for dip angle, which was underestimated due to the lack of near-field vertical displacement data.</a:t>
            </a:r>
          </a:p>
          <a:p>
            <a:pPr marL="0" indent="0">
              <a:buNone/>
            </a:pPr>
            <a:endParaRPr lang="en-US" altLang="ja-JP" dirty="0"/>
          </a:p>
          <a:p>
            <a:r>
              <a:rPr lang="en-US" altLang="ja-JP" dirty="0"/>
              <a:t>For more robustness, an effort to implement PPP is ongoing. The result of  Noto earthquake shows PPP has comparable capability in detecting co-seismic crustal deformation.</a:t>
            </a:r>
            <a:endParaRPr kumimoji="1" lang="ja-JP" altLang="en-US" dirty="0"/>
          </a:p>
        </p:txBody>
      </p:sp>
      <p:sp>
        <p:nvSpPr>
          <p:cNvPr id="4" name="スライド番号プレースホルダー 3">
            <a:extLst>
              <a:ext uri="{FF2B5EF4-FFF2-40B4-BE49-F238E27FC236}">
                <a16:creationId xmlns:a16="http://schemas.microsoft.com/office/drawing/2014/main" id="{F82399F7-960B-F4D6-5F0D-0A657C361BBF}"/>
              </a:ext>
            </a:extLst>
          </p:cNvPr>
          <p:cNvSpPr>
            <a:spLocks noGrp="1"/>
          </p:cNvSpPr>
          <p:nvPr>
            <p:ph type="sldNum" sz="quarter" idx="12"/>
          </p:nvPr>
        </p:nvSpPr>
        <p:spPr/>
        <p:txBody>
          <a:bodyPr/>
          <a:lstStyle/>
          <a:p>
            <a:fld id="{90213041-9E90-45BD-88E6-CDC0ADC91DE0}" type="slidenum">
              <a:rPr lang="en-US" altLang="ja-JP" smtClean="0"/>
              <a:pPr/>
              <a:t>22</a:t>
            </a:fld>
            <a:endParaRPr lang="en-US" altLang="ja-JP"/>
          </a:p>
        </p:txBody>
      </p:sp>
    </p:spTree>
    <p:extLst>
      <p:ext uri="{BB962C8B-B14F-4D97-AF65-F5344CB8AC3E}">
        <p14:creationId xmlns:p14="http://schemas.microsoft.com/office/powerpoint/2010/main" val="3705104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E98A18-F2E5-0118-AEBF-C8F24289F9B0}"/>
              </a:ext>
            </a:extLst>
          </p:cNvPr>
          <p:cNvSpPr>
            <a:spLocks noGrp="1"/>
          </p:cNvSpPr>
          <p:nvPr>
            <p:ph type="title"/>
          </p:nvPr>
        </p:nvSpPr>
        <p:spPr/>
        <p:txBody>
          <a:bodyPr/>
          <a:lstStyle/>
          <a:p>
            <a:r>
              <a:rPr lang="en-US" altLang="ja-JP" cap="none" dirty="0">
                <a:latin typeface="+mn-lt"/>
              </a:rPr>
              <a:t>Overview</a:t>
            </a:r>
            <a:endParaRPr kumimoji="1" lang="ja-JP" altLang="en-US" cap="none" dirty="0">
              <a:latin typeface="+mn-lt"/>
            </a:endParaRPr>
          </a:p>
        </p:txBody>
      </p:sp>
      <p:sp>
        <p:nvSpPr>
          <p:cNvPr id="3" name="テキスト プレースホルダー 2">
            <a:extLst>
              <a:ext uri="{FF2B5EF4-FFF2-40B4-BE49-F238E27FC236}">
                <a16:creationId xmlns:a16="http://schemas.microsoft.com/office/drawing/2014/main" id="{96309438-9538-EE26-985A-7FB38237501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37F5A8A-4F25-010F-BC28-A8C6C10817A9}"/>
              </a:ext>
            </a:extLst>
          </p:cNvPr>
          <p:cNvSpPr>
            <a:spLocks noGrp="1"/>
          </p:cNvSpPr>
          <p:nvPr>
            <p:ph type="sldNum" sz="quarter" idx="12"/>
          </p:nvPr>
        </p:nvSpPr>
        <p:spPr/>
        <p:txBody>
          <a:bodyPr/>
          <a:lstStyle/>
          <a:p>
            <a:fld id="{AC366BCF-4CAD-46B6-A028-D8F947FA1F3F}" type="slidenum">
              <a:rPr lang="en-US" altLang="ja-JP" smtClean="0"/>
              <a:pPr/>
              <a:t>3</a:t>
            </a:fld>
            <a:endParaRPr lang="en-US" altLang="ja-JP"/>
          </a:p>
        </p:txBody>
      </p:sp>
    </p:spTree>
    <p:extLst>
      <p:ext uri="{BB962C8B-B14F-4D97-AF65-F5344CB8AC3E}">
        <p14:creationId xmlns:p14="http://schemas.microsoft.com/office/powerpoint/2010/main" val="798504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Advantage of a </a:t>
            </a:r>
            <a:r>
              <a:rPr kumimoji="1" lang="en-US" altLang="ja-JP" b="1" dirty="0"/>
              <a:t>GNSS-based early warning</a:t>
            </a:r>
            <a:endParaRPr kumimoji="1" lang="ja-JP" altLang="en-US" b="1" dirty="0"/>
          </a:p>
        </p:txBody>
      </p:sp>
      <p:pic>
        <p:nvPicPr>
          <p:cNvPr id="3" name="図 2"/>
          <p:cNvPicPr>
            <a:picLocks noChangeAspect="1"/>
          </p:cNvPicPr>
          <p:nvPr/>
        </p:nvPicPr>
        <p:blipFill>
          <a:blip r:embed="rId3"/>
          <a:stretch>
            <a:fillRect/>
          </a:stretch>
        </p:blipFill>
        <p:spPr>
          <a:xfrm>
            <a:off x="1991544" y="564000"/>
            <a:ext cx="8208912" cy="4017128"/>
          </a:xfrm>
          <a:prstGeom prst="rect">
            <a:avLst/>
          </a:prstGeom>
        </p:spPr>
      </p:pic>
      <p:sp>
        <p:nvSpPr>
          <p:cNvPr id="4" name="テキスト ボックス 3"/>
          <p:cNvSpPr txBox="1"/>
          <p:nvPr/>
        </p:nvSpPr>
        <p:spPr>
          <a:xfrm>
            <a:off x="1703512" y="4653136"/>
            <a:ext cx="8784976" cy="2092881"/>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altLang="ja-JP" sz="2400" dirty="0"/>
              <a:t>The larger an earthquake is, the more dominant the lowest frequency band becomes.</a:t>
            </a:r>
          </a:p>
          <a:p>
            <a:pPr marL="342900" indent="-342900">
              <a:spcAft>
                <a:spcPts val="600"/>
              </a:spcAft>
              <a:buFont typeface="Arial" panose="020B0604020202020204" pitchFamily="34" charset="0"/>
              <a:buChar char="•"/>
            </a:pPr>
            <a:r>
              <a:rPr lang="en-US" altLang="ja-JP" sz="2400" dirty="0"/>
              <a:t>GNSS can sample static offsets and so can directly estimate moment magnitude (Mw).</a:t>
            </a:r>
          </a:p>
          <a:p>
            <a:pPr marL="342900" indent="-342900">
              <a:spcAft>
                <a:spcPts val="600"/>
              </a:spcAft>
              <a:buFont typeface="Arial" panose="020B0604020202020204" pitchFamily="34" charset="0"/>
              <a:buChar char="•"/>
            </a:pPr>
            <a:endParaRPr lang="en-US" altLang="ja-JP" sz="2400" dirty="0"/>
          </a:p>
        </p:txBody>
      </p:sp>
      <p:sp>
        <p:nvSpPr>
          <p:cNvPr id="5" name="テキスト ボックス 4"/>
          <p:cNvSpPr txBox="1"/>
          <p:nvPr/>
        </p:nvSpPr>
        <p:spPr>
          <a:xfrm>
            <a:off x="8473932" y="4293096"/>
            <a:ext cx="2888704" cy="335156"/>
          </a:xfrm>
          <a:prstGeom prst="rect">
            <a:avLst/>
          </a:prstGeom>
          <a:noFill/>
        </p:spPr>
        <p:txBody>
          <a:bodyPr wrap="square" rtlCol="0">
            <a:spAutoFit/>
          </a:bodyPr>
          <a:lstStyle/>
          <a:p>
            <a:pPr algn="r">
              <a:lnSpc>
                <a:spcPct val="125000"/>
              </a:lnSpc>
            </a:pPr>
            <a:r>
              <a:rPr lang="en-US" altLang="ja-JP" sz="1400" dirty="0" err="1"/>
              <a:t>Blewitt</a:t>
            </a:r>
            <a:r>
              <a:rPr lang="en-US" altLang="ja-JP" sz="1400" dirty="0"/>
              <a:t> et al. (2009)</a:t>
            </a:r>
          </a:p>
        </p:txBody>
      </p:sp>
      <p:sp>
        <p:nvSpPr>
          <p:cNvPr id="6" name="正方形/長方形 5"/>
          <p:cNvSpPr/>
          <p:nvPr/>
        </p:nvSpPr>
        <p:spPr>
          <a:xfrm>
            <a:off x="1991544" y="765123"/>
            <a:ext cx="936104" cy="935685"/>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7" name="テキスト ボックス 6"/>
          <p:cNvSpPr txBox="1"/>
          <p:nvPr/>
        </p:nvSpPr>
        <p:spPr>
          <a:xfrm>
            <a:off x="875420" y="6279703"/>
            <a:ext cx="10441160" cy="523220"/>
          </a:xfrm>
          <a:prstGeom prst="rect">
            <a:avLst/>
          </a:prstGeom>
          <a:noFill/>
        </p:spPr>
        <p:txBody>
          <a:bodyPr wrap="square" rtlCol="0">
            <a:spAutoFit/>
          </a:bodyPr>
          <a:lstStyle/>
          <a:p>
            <a:pPr algn="ctr">
              <a:spcAft>
                <a:spcPts val="600"/>
              </a:spcAft>
            </a:pPr>
            <a:r>
              <a:rPr lang="en-US" altLang="ja-JP" sz="2800" b="1" dirty="0">
                <a:solidFill>
                  <a:srgbClr val="C00000"/>
                </a:solidFill>
              </a:rPr>
              <a:t>Free from saturation </a:t>
            </a:r>
            <a:r>
              <a:rPr lang="en-US" altLang="ja-JP" sz="2800" dirty="0"/>
              <a:t>even for huge earthquakes</a:t>
            </a:r>
          </a:p>
        </p:txBody>
      </p:sp>
      <p:sp>
        <p:nvSpPr>
          <p:cNvPr id="8" name="スライド番号プレースホルダー 7"/>
          <p:cNvSpPr>
            <a:spLocks noGrp="1"/>
          </p:cNvSpPr>
          <p:nvPr>
            <p:ph type="sldNum" sz="quarter" idx="12"/>
          </p:nvPr>
        </p:nvSpPr>
        <p:spPr/>
        <p:txBody>
          <a:bodyPr/>
          <a:lstStyle/>
          <a:p>
            <a:fld id="{814638E7-59ED-4D93-9065-AE1602A5B44F}" type="slidenum">
              <a:rPr lang="en-US" altLang="ja-JP" smtClean="0"/>
              <a:pPr/>
              <a:t>4</a:t>
            </a:fld>
            <a:endParaRPr lang="en-US" altLang="ja-JP"/>
          </a:p>
        </p:txBody>
      </p:sp>
    </p:spTree>
    <p:extLst>
      <p:ext uri="{BB962C8B-B14F-4D97-AF65-F5344CB8AC3E}">
        <p14:creationId xmlns:p14="http://schemas.microsoft.com/office/powerpoint/2010/main" val="644514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271464" y="1560550"/>
            <a:ext cx="10369152" cy="461665"/>
          </a:xfrm>
          <a:prstGeom prst="rect">
            <a:avLst/>
          </a:prstGeom>
          <a:noFill/>
        </p:spPr>
        <p:txBody>
          <a:bodyPr wrap="square" rtlCol="0">
            <a:spAutoFit/>
          </a:bodyPr>
          <a:lstStyle/>
          <a:p>
            <a:r>
              <a:rPr lang="ja-JP" altLang="en-US" sz="2400" dirty="0"/>
              <a:t>　</a:t>
            </a:r>
            <a:r>
              <a:rPr lang="en-US" altLang="ja-JP" sz="2400" dirty="0"/>
              <a:t>offers finite fault model based on high-rate GNSS data in Japan.</a:t>
            </a:r>
          </a:p>
        </p:txBody>
      </p:sp>
      <p:sp>
        <p:nvSpPr>
          <p:cNvPr id="4" name="Rectangle 2"/>
          <p:cNvSpPr txBox="1">
            <a:spLocks noChangeArrowheads="1"/>
          </p:cNvSpPr>
          <p:nvPr/>
        </p:nvSpPr>
        <p:spPr>
          <a:xfrm>
            <a:off x="1" y="0"/>
            <a:ext cx="9359900" cy="476250"/>
          </a:xfrm>
          <a:prstGeom prst="rect">
            <a:avLst/>
          </a:prstGeom>
        </p:spPr>
        <p:txBody>
          <a:bodyPr/>
          <a:lstStyle>
            <a:lvl1pPr algn="l" rtl="0" fontAlgn="base">
              <a:spcBef>
                <a:spcPct val="0"/>
              </a:spcBef>
              <a:spcAft>
                <a:spcPct val="0"/>
              </a:spcAft>
              <a:defRPr kumimoji="1" sz="2800" baseline="0">
                <a:solidFill>
                  <a:srgbClr val="4087C8"/>
                </a:solidFill>
                <a:latin typeface="Arial" panose="020B0604020202020204" pitchFamily="34" charset="0"/>
                <a:ea typeface="+mj-ea"/>
                <a:cs typeface="+mj-cs"/>
              </a:defRPr>
            </a:lvl1pPr>
            <a:lvl2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2pPr>
            <a:lvl3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3pPr>
            <a:lvl4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4pPr>
            <a:lvl5pPr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cs typeface="HGP創英角ｺﾞｼｯｸUB" pitchFamily="50" charset="-128"/>
              </a:defRPr>
            </a:lvl9pPr>
          </a:lstStyle>
          <a:p>
            <a:r>
              <a:rPr lang="en-US" altLang="ja-JP" b="1" kern="0" dirty="0">
                <a:latin typeface="+mn-lt"/>
              </a:rPr>
              <a:t>What’s REGARD?</a:t>
            </a:r>
            <a:endParaRPr lang="ja-JP" altLang="en-US" b="1" kern="0" dirty="0">
              <a:latin typeface="+mn-lt"/>
            </a:endParaRPr>
          </a:p>
        </p:txBody>
      </p:sp>
      <p:sp>
        <p:nvSpPr>
          <p:cNvPr id="7" name="正方形/長方形 6"/>
          <p:cNvSpPr/>
          <p:nvPr/>
        </p:nvSpPr>
        <p:spPr>
          <a:xfrm>
            <a:off x="983432" y="620688"/>
            <a:ext cx="10225136" cy="936104"/>
          </a:xfrm>
          <a:prstGeom prst="rect">
            <a:avLst/>
          </a:prstGeom>
          <a:no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r>
              <a:rPr kumimoji="1" lang="en-US" altLang="ja-JP" sz="2800" dirty="0">
                <a:solidFill>
                  <a:srgbClr val="C00000"/>
                </a:solidFill>
                <a:effectLst>
                  <a:outerShdw blurRad="38100" dist="38100" dir="2700000" algn="tl">
                    <a:srgbClr val="000000">
                      <a:alpha val="43137"/>
                    </a:srgbClr>
                  </a:outerShdw>
                </a:effectLst>
              </a:rPr>
              <a:t>REGARD</a:t>
            </a:r>
            <a:r>
              <a:rPr kumimoji="1" lang="en-US" altLang="ja-JP" sz="2800" dirty="0">
                <a:solidFill>
                  <a:schemeClr val="tx1"/>
                </a:solidFill>
              </a:rPr>
              <a:t>: 	</a:t>
            </a:r>
            <a:r>
              <a:rPr kumimoji="1" lang="en-US" altLang="ja-JP" sz="2800" dirty="0" err="1">
                <a:solidFill>
                  <a:srgbClr val="C00000"/>
                </a:solidFill>
                <a:effectLst>
                  <a:outerShdw blurRad="38100" dist="38100" dir="2700000" algn="tl">
                    <a:srgbClr val="000000">
                      <a:alpha val="43137"/>
                    </a:srgbClr>
                  </a:outerShdw>
                </a:effectLst>
              </a:rPr>
              <a:t>RE</a:t>
            </a:r>
            <a:r>
              <a:rPr kumimoji="1" lang="en-US" altLang="ja-JP" sz="2800" dirty="0" err="1">
                <a:solidFill>
                  <a:schemeClr val="tx1"/>
                </a:solidFill>
              </a:rPr>
              <a:t>al-time</a:t>
            </a:r>
            <a:r>
              <a:rPr kumimoji="1" lang="en-US" altLang="ja-JP" sz="2800" dirty="0">
                <a:solidFill>
                  <a:schemeClr val="tx1"/>
                </a:solidFill>
              </a:rPr>
              <a:t> </a:t>
            </a:r>
            <a:r>
              <a:rPr kumimoji="1" lang="en-US" altLang="ja-JP" sz="2800" dirty="0">
                <a:solidFill>
                  <a:srgbClr val="C00000"/>
                </a:solidFill>
                <a:effectLst>
                  <a:outerShdw blurRad="38100" dist="38100" dir="2700000" algn="tl">
                    <a:srgbClr val="000000">
                      <a:alpha val="43137"/>
                    </a:srgbClr>
                  </a:outerShdw>
                </a:effectLst>
              </a:rPr>
              <a:t>G</a:t>
            </a:r>
            <a:r>
              <a:rPr kumimoji="1" lang="en-US" altLang="ja-JP" sz="2800" dirty="0">
                <a:solidFill>
                  <a:schemeClr val="tx1"/>
                </a:solidFill>
              </a:rPr>
              <a:t>EONET </a:t>
            </a:r>
            <a:r>
              <a:rPr kumimoji="1" lang="en-US" altLang="ja-JP" sz="2800" dirty="0">
                <a:solidFill>
                  <a:srgbClr val="C00000"/>
                </a:solidFill>
                <a:effectLst>
                  <a:outerShdw blurRad="38100" dist="38100" dir="2700000" algn="tl">
                    <a:srgbClr val="000000">
                      <a:alpha val="43137"/>
                    </a:srgbClr>
                  </a:outerShdw>
                </a:effectLst>
              </a:rPr>
              <a:t>A</a:t>
            </a:r>
            <a:r>
              <a:rPr kumimoji="1" lang="en-US" altLang="ja-JP" sz="2800" dirty="0">
                <a:solidFill>
                  <a:schemeClr val="tx1"/>
                </a:solidFill>
              </a:rPr>
              <a:t>nalysis system for</a:t>
            </a:r>
          </a:p>
          <a:p>
            <a:pPr algn="r"/>
            <a:r>
              <a:rPr kumimoji="1" lang="en-US" altLang="ja-JP" sz="2800" dirty="0">
                <a:solidFill>
                  <a:schemeClr val="tx1"/>
                </a:solidFill>
              </a:rPr>
              <a:t>		</a:t>
            </a:r>
            <a:r>
              <a:rPr kumimoji="1" lang="en-US" altLang="ja-JP" sz="2800" dirty="0">
                <a:solidFill>
                  <a:srgbClr val="C00000"/>
                </a:solidFill>
                <a:effectLst>
                  <a:outerShdw blurRad="38100" dist="38100" dir="2700000" algn="tl">
                    <a:srgbClr val="000000">
                      <a:alpha val="43137"/>
                    </a:srgbClr>
                  </a:outerShdw>
                </a:effectLst>
              </a:rPr>
              <a:t>R</a:t>
            </a:r>
            <a:r>
              <a:rPr kumimoji="1" lang="en-US" altLang="ja-JP" sz="2800" dirty="0">
                <a:solidFill>
                  <a:schemeClr val="tx1"/>
                </a:solidFill>
              </a:rPr>
              <a:t>apid </a:t>
            </a:r>
            <a:r>
              <a:rPr kumimoji="1" lang="en-US" altLang="ja-JP" sz="2800" dirty="0">
                <a:solidFill>
                  <a:srgbClr val="C00000"/>
                </a:solidFill>
                <a:effectLst>
                  <a:outerShdw blurRad="38100" dist="38100" dir="2700000" algn="tl">
                    <a:srgbClr val="000000">
                      <a:alpha val="43137"/>
                    </a:srgbClr>
                  </a:outerShdw>
                </a:effectLst>
              </a:rPr>
              <a:t>D</a:t>
            </a:r>
            <a:r>
              <a:rPr kumimoji="1" lang="en-US" altLang="ja-JP" sz="2800" dirty="0">
                <a:solidFill>
                  <a:schemeClr val="tx1"/>
                </a:solidFill>
              </a:rPr>
              <a:t>eformation monitoring</a:t>
            </a:r>
            <a:endParaRPr kumimoji="1" lang="ja-JP" altLang="en-US" sz="2800" dirty="0">
              <a:solidFill>
                <a:schemeClr val="tx1"/>
              </a:solidFill>
            </a:endParaRPr>
          </a:p>
        </p:txBody>
      </p:sp>
      <p:sp>
        <p:nvSpPr>
          <p:cNvPr id="10" name="テキスト ボックス 9"/>
          <p:cNvSpPr txBox="1"/>
          <p:nvPr/>
        </p:nvSpPr>
        <p:spPr>
          <a:xfrm>
            <a:off x="983432" y="4366772"/>
            <a:ext cx="10729192" cy="2423740"/>
          </a:xfrm>
          <a:prstGeom prst="rect">
            <a:avLst/>
          </a:prstGeom>
          <a:noFill/>
        </p:spPr>
        <p:txBody>
          <a:bodyPr wrap="square" rtlCol="0">
            <a:spAutoFit/>
          </a:bodyPr>
          <a:lstStyle/>
          <a:p>
            <a:pPr>
              <a:spcAft>
                <a:spcPts val="300"/>
              </a:spcAft>
            </a:pPr>
            <a:r>
              <a:rPr lang="en-US" altLang="ja-JP" sz="2400" b="1" u="sng" dirty="0"/>
              <a:t>Progress</a:t>
            </a:r>
          </a:p>
          <a:p>
            <a:pPr>
              <a:spcAft>
                <a:spcPts val="300"/>
              </a:spcAft>
            </a:pPr>
            <a:r>
              <a:rPr lang="en-US" altLang="ja-JP" sz="2400" i="1" dirty="0">
                <a:solidFill>
                  <a:srgbClr val="0070C0"/>
                </a:solidFill>
              </a:rPr>
              <a:t>   Soon after the 2011 Tohoku-Oki earthquake </a:t>
            </a:r>
            <a:r>
              <a:rPr lang="en-US" altLang="ja-JP" sz="2400" dirty="0">
                <a:solidFill>
                  <a:srgbClr val="0070C0"/>
                </a:solidFill>
              </a:rPr>
              <a:t>:</a:t>
            </a:r>
            <a:br>
              <a:rPr lang="en-US" altLang="ja-JP" sz="2400" dirty="0">
                <a:solidFill>
                  <a:srgbClr val="0070C0"/>
                </a:solidFill>
              </a:rPr>
            </a:br>
            <a:r>
              <a:rPr lang="en-US" altLang="ja-JP" sz="2400" dirty="0">
                <a:solidFill>
                  <a:srgbClr val="0070C0"/>
                </a:solidFill>
              </a:rPr>
              <a:t>		</a:t>
            </a:r>
            <a:r>
              <a:rPr lang="en-US" altLang="ja-JP" sz="2400" dirty="0"/>
              <a:t>The joint development with Tohoku university was initiated.</a:t>
            </a:r>
          </a:p>
          <a:p>
            <a:pPr>
              <a:spcAft>
                <a:spcPts val="300"/>
              </a:spcAft>
            </a:pPr>
            <a:r>
              <a:rPr lang="en-US" altLang="ja-JP" sz="2400" i="1" dirty="0">
                <a:solidFill>
                  <a:srgbClr val="0070C0"/>
                </a:solidFill>
              </a:rPr>
              <a:t>   April 2016 </a:t>
            </a:r>
            <a:r>
              <a:rPr lang="en-US" altLang="ja-JP" sz="2400" dirty="0">
                <a:solidFill>
                  <a:srgbClr val="0070C0"/>
                </a:solidFill>
              </a:rPr>
              <a:t>:	</a:t>
            </a:r>
            <a:r>
              <a:rPr lang="en-US" altLang="ja-JP" sz="2400" dirty="0"/>
              <a:t>went into full operation</a:t>
            </a:r>
          </a:p>
          <a:p>
            <a:pPr>
              <a:spcAft>
                <a:spcPts val="300"/>
              </a:spcAft>
            </a:pPr>
            <a:r>
              <a:rPr lang="en-US" altLang="ja-JP" sz="2400" i="1" dirty="0">
                <a:solidFill>
                  <a:srgbClr val="0070C0"/>
                </a:solidFill>
              </a:rPr>
              <a:t>   Current</a:t>
            </a:r>
            <a:r>
              <a:rPr lang="en-US" altLang="ja-JP" sz="2400" dirty="0">
                <a:solidFill>
                  <a:srgbClr val="0070C0"/>
                </a:solidFill>
              </a:rPr>
              <a:t> :	</a:t>
            </a:r>
            <a:r>
              <a:rPr lang="en-US" altLang="ja-JP" sz="2400" dirty="0"/>
              <a:t>utilized for </a:t>
            </a:r>
            <a:r>
              <a:rPr lang="en-US" altLang="ja-JP" sz="2400" b="1" dirty="0">
                <a:solidFill>
                  <a:srgbClr val="C00000"/>
                </a:solidFill>
              </a:rPr>
              <a:t>tsunami warning</a:t>
            </a:r>
            <a:r>
              <a:rPr lang="en-US" altLang="ja-JP" sz="2400" dirty="0"/>
              <a:t> </a:t>
            </a:r>
            <a:r>
              <a:rPr lang="en-US" altLang="ja-JP" dirty="0"/>
              <a:t>(for reference only)</a:t>
            </a:r>
            <a:r>
              <a:rPr lang="en-US" altLang="ja-JP" sz="2400" dirty="0"/>
              <a:t>, </a:t>
            </a:r>
            <a:br>
              <a:rPr lang="en-US" altLang="ja-JP" sz="2400" dirty="0"/>
            </a:br>
            <a:r>
              <a:rPr lang="en-US" altLang="ja-JP" sz="2400" dirty="0"/>
              <a:t>		</a:t>
            </a:r>
            <a:r>
              <a:rPr lang="en-US" altLang="ja-JP" sz="2400" b="1" dirty="0">
                <a:solidFill>
                  <a:srgbClr val="C00000"/>
                </a:solidFill>
              </a:rPr>
              <a:t>initial assessment of the damage</a:t>
            </a:r>
            <a:r>
              <a:rPr lang="en-US" altLang="ja-JP" sz="2400" dirty="0"/>
              <a:t>, and </a:t>
            </a:r>
            <a:r>
              <a:rPr lang="en-US" altLang="ja-JP" sz="2400" b="1" dirty="0">
                <a:solidFill>
                  <a:srgbClr val="C00000"/>
                </a:solidFill>
              </a:rPr>
              <a:t>train operation</a:t>
            </a:r>
            <a:endParaRPr lang="en-US" altLang="ja-JP" sz="2400" dirty="0"/>
          </a:p>
        </p:txBody>
      </p:sp>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15846" t="29000" r="14361" b="26900"/>
          <a:stretch/>
        </p:blipFill>
        <p:spPr>
          <a:xfrm>
            <a:off x="1612250" y="2112939"/>
            <a:ext cx="2520280" cy="2252165"/>
          </a:xfrm>
          <a:prstGeom prst="rect">
            <a:avLst/>
          </a:prstGeom>
        </p:spPr>
      </p:pic>
      <p:pic>
        <p:nvPicPr>
          <p:cNvPr id="16" name="図 15"/>
          <p:cNvPicPr>
            <a:picLocks noChangeAspect="1"/>
          </p:cNvPicPr>
          <p:nvPr/>
        </p:nvPicPr>
        <p:blipFill rotWithShape="1">
          <a:blip r:embed="rId4"/>
          <a:srcRect l="21942" t="24219" r="12318" b="8247"/>
          <a:stretch/>
        </p:blipFill>
        <p:spPr>
          <a:xfrm>
            <a:off x="7927256" y="2259845"/>
            <a:ext cx="3281312" cy="2105259"/>
          </a:xfrm>
          <a:prstGeom prst="rect">
            <a:avLst/>
          </a:prstGeom>
        </p:spPr>
      </p:pic>
      <p:sp>
        <p:nvSpPr>
          <p:cNvPr id="17" name="テキスト ボックス 16"/>
          <p:cNvSpPr txBox="1"/>
          <p:nvPr/>
        </p:nvSpPr>
        <p:spPr>
          <a:xfrm>
            <a:off x="3916506" y="2206195"/>
            <a:ext cx="2880320" cy="1938992"/>
          </a:xfrm>
          <a:prstGeom prst="rect">
            <a:avLst/>
          </a:prstGeom>
          <a:noFill/>
        </p:spPr>
        <p:txBody>
          <a:bodyPr wrap="square" rtlCol="0">
            <a:spAutoFit/>
          </a:bodyPr>
          <a:lstStyle/>
          <a:p>
            <a:pPr>
              <a:spcAft>
                <a:spcPts val="300"/>
              </a:spcAft>
            </a:pPr>
            <a:r>
              <a:rPr lang="en-US" altLang="ja-JP" sz="2000" b="1" dirty="0"/>
              <a:t>GEONET</a:t>
            </a:r>
            <a:endParaRPr lang="en-US" altLang="ja-JP" dirty="0"/>
          </a:p>
          <a:p>
            <a:pPr>
              <a:spcAft>
                <a:spcPts val="300"/>
              </a:spcAft>
            </a:pPr>
            <a:r>
              <a:rPr lang="en-US" altLang="ja-JP" dirty="0"/>
              <a:t> GNSS stations covering</a:t>
            </a:r>
            <a:br>
              <a:rPr lang="en-US" altLang="ja-JP" dirty="0"/>
            </a:br>
            <a:r>
              <a:rPr lang="en-US" altLang="ja-JP" dirty="0"/>
              <a:t> entire domain of Japan</a:t>
            </a:r>
          </a:p>
          <a:p>
            <a:pPr>
              <a:spcAft>
                <a:spcPts val="300"/>
              </a:spcAft>
            </a:pPr>
            <a:r>
              <a:rPr lang="en-US" altLang="ja-JP" dirty="0"/>
              <a:t> - # of station: 1,318</a:t>
            </a:r>
          </a:p>
          <a:p>
            <a:pPr>
              <a:spcAft>
                <a:spcPts val="300"/>
              </a:spcAft>
            </a:pPr>
            <a:r>
              <a:rPr lang="en-US" altLang="ja-JP" dirty="0"/>
              <a:t> - spacing: 20km</a:t>
            </a:r>
          </a:p>
          <a:p>
            <a:pPr>
              <a:spcAft>
                <a:spcPts val="300"/>
              </a:spcAft>
            </a:pPr>
            <a:r>
              <a:rPr lang="en-US" altLang="ja-JP" dirty="0"/>
              <a:t> - sampling </a:t>
            </a:r>
            <a:r>
              <a:rPr lang="en-US" altLang="ja-JP" dirty="0" err="1"/>
              <a:t>intvl</a:t>
            </a:r>
            <a:r>
              <a:rPr lang="en-US" altLang="ja-JP" dirty="0"/>
              <a:t>: 1Hz</a:t>
            </a:r>
          </a:p>
        </p:txBody>
      </p:sp>
      <p:pic>
        <p:nvPicPr>
          <p:cNvPr id="18" name="Picture 6" descr="電子基準点写真外観"/>
          <p:cNvPicPr>
            <a:picLocks noChangeAspect="1" noChangeArrowheads="1"/>
          </p:cNvPicPr>
          <p:nvPr/>
        </p:nvPicPr>
        <p:blipFill rotWithShape="1">
          <a:blip r:embed="rId5" cstate="print"/>
          <a:srcRect l="26864" r="28428"/>
          <a:stretch/>
        </p:blipFill>
        <p:spPr bwMode="auto">
          <a:xfrm>
            <a:off x="3327356" y="2996952"/>
            <a:ext cx="393714" cy="1164825"/>
          </a:xfrm>
          <a:prstGeom prst="rect">
            <a:avLst/>
          </a:prstGeom>
          <a:noFill/>
          <a:ln w="6350">
            <a:solidFill>
              <a:schemeClr val="tx1">
                <a:lumMod val="85000"/>
                <a:lumOff val="15000"/>
              </a:schemeClr>
            </a:solidFill>
            <a:miter lim="800000"/>
            <a:headEnd/>
            <a:tailEnd/>
          </a:ln>
        </p:spPr>
      </p:pic>
      <p:sp>
        <p:nvSpPr>
          <p:cNvPr id="19" name="テキスト ボックス 18"/>
          <p:cNvSpPr txBox="1"/>
          <p:nvPr/>
        </p:nvSpPr>
        <p:spPr>
          <a:xfrm>
            <a:off x="1831603" y="2257810"/>
            <a:ext cx="1076791" cy="138499"/>
          </a:xfrm>
          <a:prstGeom prst="rect">
            <a:avLst/>
          </a:prstGeom>
          <a:solidFill>
            <a:schemeClr val="bg1"/>
          </a:solidFill>
          <a:ln w="6350">
            <a:solidFill>
              <a:schemeClr val="tx1">
                <a:lumMod val="75000"/>
                <a:lumOff val="25000"/>
              </a:schemeClr>
            </a:solidFill>
          </a:ln>
        </p:spPr>
        <p:txBody>
          <a:bodyPr wrap="square" lIns="36000" tIns="0" rIns="36000" bIns="0" rtlCol="0">
            <a:spAutoFit/>
          </a:bodyPr>
          <a:lstStyle/>
          <a:p>
            <a:r>
              <a:rPr lang="ja-JP" altLang="en-US" sz="700" dirty="0">
                <a:solidFill>
                  <a:srgbClr val="FF5050"/>
                </a:solidFill>
              </a:rPr>
              <a:t>●</a:t>
            </a:r>
            <a:r>
              <a:rPr lang="ja-JP" altLang="en-US" sz="900" dirty="0"/>
              <a:t> </a:t>
            </a:r>
            <a:r>
              <a:rPr lang="en-US" altLang="ja-JP" sz="900" dirty="0"/>
              <a:t>GEONET station</a:t>
            </a:r>
          </a:p>
        </p:txBody>
      </p:sp>
      <p:sp>
        <p:nvSpPr>
          <p:cNvPr id="3" name="右矢印 2"/>
          <p:cNvSpPr/>
          <p:nvPr/>
        </p:nvSpPr>
        <p:spPr>
          <a:xfrm>
            <a:off x="6559595" y="2270510"/>
            <a:ext cx="1321544" cy="2032248"/>
          </a:xfrm>
          <a:prstGeom prst="rightArrow">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6483394" y="2929136"/>
            <a:ext cx="1634976" cy="623248"/>
          </a:xfrm>
          <a:prstGeom prst="rect">
            <a:avLst/>
          </a:prstGeom>
          <a:noFill/>
        </p:spPr>
        <p:txBody>
          <a:bodyPr wrap="square" rtlCol="0">
            <a:spAutoFit/>
          </a:bodyPr>
          <a:lstStyle/>
          <a:p>
            <a:pPr>
              <a:spcAft>
                <a:spcPts val="300"/>
              </a:spcAft>
            </a:pPr>
            <a:r>
              <a:rPr lang="en-US" altLang="ja-JP" sz="1600" dirty="0"/>
              <a:t>     source</a:t>
            </a:r>
          </a:p>
          <a:p>
            <a:pPr>
              <a:spcAft>
                <a:spcPts val="300"/>
              </a:spcAft>
            </a:pPr>
            <a:r>
              <a:rPr lang="en-US" altLang="ja-JP" sz="1600" dirty="0"/>
              <a:t>determination</a:t>
            </a:r>
          </a:p>
        </p:txBody>
      </p:sp>
      <p:sp>
        <p:nvSpPr>
          <p:cNvPr id="21" name="テキスト ボックス 20"/>
          <p:cNvSpPr txBox="1"/>
          <p:nvPr/>
        </p:nvSpPr>
        <p:spPr>
          <a:xfrm>
            <a:off x="8981564" y="4297025"/>
            <a:ext cx="2317092" cy="307777"/>
          </a:xfrm>
          <a:prstGeom prst="rect">
            <a:avLst/>
          </a:prstGeom>
          <a:noFill/>
        </p:spPr>
        <p:txBody>
          <a:bodyPr wrap="square" rtlCol="0">
            <a:spAutoFit/>
          </a:bodyPr>
          <a:lstStyle/>
          <a:p>
            <a:pPr algn="r">
              <a:spcAft>
                <a:spcPts val="300"/>
              </a:spcAft>
            </a:pPr>
            <a:r>
              <a:rPr lang="en-US" altLang="ja-JP" sz="1400" dirty="0"/>
              <a:t>Kawamoto et al. (2017)</a:t>
            </a:r>
          </a:p>
        </p:txBody>
      </p:sp>
      <p:sp>
        <p:nvSpPr>
          <p:cNvPr id="5" name="スライド番号プレースホルダー 4"/>
          <p:cNvSpPr>
            <a:spLocks noGrp="1"/>
          </p:cNvSpPr>
          <p:nvPr>
            <p:ph type="sldNum" sz="quarter" idx="12"/>
          </p:nvPr>
        </p:nvSpPr>
        <p:spPr/>
        <p:txBody>
          <a:bodyPr/>
          <a:lstStyle/>
          <a:p>
            <a:fld id="{FBCECBC5-8481-4100-916E-490213FF3A64}" type="slidenum">
              <a:rPr lang="en-US" altLang="ja-JP" smtClean="0"/>
              <a:pPr/>
              <a:t>5</a:t>
            </a:fld>
            <a:endParaRPr lang="en-US" altLang="ja-JP"/>
          </a:p>
        </p:txBody>
      </p:sp>
    </p:spTree>
    <p:extLst>
      <p:ext uri="{BB962C8B-B14F-4D97-AF65-F5344CB8AC3E}">
        <p14:creationId xmlns:p14="http://schemas.microsoft.com/office/powerpoint/2010/main" val="3639640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3"/>
          <a:stretch>
            <a:fillRect/>
          </a:stretch>
        </p:blipFill>
        <p:spPr>
          <a:xfrm>
            <a:off x="4378300" y="2089115"/>
            <a:ext cx="3511600" cy="2298391"/>
          </a:xfrm>
          <a:prstGeom prst="rect">
            <a:avLst/>
          </a:prstGeom>
        </p:spPr>
      </p:pic>
      <p:sp>
        <p:nvSpPr>
          <p:cNvPr id="2" name="タイトル 1"/>
          <p:cNvSpPr>
            <a:spLocks noGrp="1"/>
          </p:cNvSpPr>
          <p:nvPr>
            <p:ph type="title"/>
          </p:nvPr>
        </p:nvSpPr>
        <p:spPr/>
        <p:txBody>
          <a:bodyPr/>
          <a:lstStyle/>
          <a:p>
            <a:r>
              <a:rPr kumimoji="1" lang="en-US" altLang="ja-JP" b="1" dirty="0"/>
              <a:t>Processing flow</a:t>
            </a:r>
            <a:endParaRPr kumimoji="1" lang="ja-JP" altLang="en-US" b="1" dirty="0"/>
          </a:p>
        </p:txBody>
      </p:sp>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t="1092" r="640" b="1"/>
          <a:stretch/>
        </p:blipFill>
        <p:spPr>
          <a:xfrm>
            <a:off x="273051" y="2060848"/>
            <a:ext cx="3749825" cy="2311716"/>
          </a:xfrm>
          <a:prstGeom prst="rect">
            <a:avLst/>
          </a:prstGeom>
        </p:spPr>
      </p:pic>
      <p:pic>
        <p:nvPicPr>
          <p:cNvPr id="4" name="図 3"/>
          <p:cNvPicPr>
            <a:picLocks noChangeAspect="1"/>
          </p:cNvPicPr>
          <p:nvPr/>
        </p:nvPicPr>
        <p:blipFill rotWithShape="1">
          <a:blip r:embed="rId5"/>
          <a:srcRect l="21942" t="24219" r="12318" b="8247"/>
          <a:stretch/>
        </p:blipFill>
        <p:spPr>
          <a:xfrm>
            <a:off x="8981600" y="3089166"/>
            <a:ext cx="2317092" cy="1486625"/>
          </a:xfrm>
          <a:prstGeom prst="rect">
            <a:avLst/>
          </a:prstGeom>
        </p:spPr>
      </p:pic>
      <p:sp>
        <p:nvSpPr>
          <p:cNvPr id="5" name="星 5 4"/>
          <p:cNvSpPr/>
          <p:nvPr/>
        </p:nvSpPr>
        <p:spPr>
          <a:xfrm>
            <a:off x="1437581" y="3407049"/>
            <a:ext cx="315846" cy="315846"/>
          </a:xfrm>
          <a:prstGeom prst="star5">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3055994" y="3935546"/>
            <a:ext cx="638743" cy="0"/>
          </a:xfrm>
          <a:prstGeom prst="line">
            <a:avLst/>
          </a:prstGeom>
          <a:ln w="5715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6717158" y="3598178"/>
            <a:ext cx="531796" cy="313932"/>
          </a:xfrm>
          <a:prstGeom prst="rect">
            <a:avLst/>
          </a:prstGeom>
          <a:noFill/>
        </p:spPr>
        <p:txBody>
          <a:bodyPr wrap="square" rtlCol="0">
            <a:spAutoFit/>
          </a:bodyPr>
          <a:lstStyle/>
          <a:p>
            <a:pPr>
              <a:lnSpc>
                <a:spcPct val="120000"/>
              </a:lnSpc>
            </a:pPr>
            <a:r>
              <a:rPr kumimoji="1" lang="en-US" altLang="ja-JP" sz="1200" dirty="0">
                <a:latin typeface="Arial" panose="020B0604020202020204" pitchFamily="34" charset="0"/>
                <a:ea typeface="メイリオ" panose="020B0604030504040204" pitchFamily="50" charset="-128"/>
                <a:cs typeface="Arial" panose="020B0604020202020204" pitchFamily="34" charset="0"/>
              </a:rPr>
              <a:t>5 m</a:t>
            </a:r>
            <a:endParaRPr kumimoji="1" lang="ja-JP" altLang="en-US" sz="1200" dirty="0">
              <a:latin typeface="Arial" panose="020B0604020202020204" pitchFamily="34" charset="0"/>
              <a:ea typeface="メイリオ" panose="020B0604030504040204" pitchFamily="50" charset="-128"/>
              <a:cs typeface="Arial" panose="020B0604020202020204" pitchFamily="34" charset="0"/>
            </a:endParaRPr>
          </a:p>
        </p:txBody>
      </p:sp>
      <p:sp>
        <p:nvSpPr>
          <p:cNvPr id="10" name="テキスト ボックス 9"/>
          <p:cNvSpPr txBox="1"/>
          <p:nvPr/>
        </p:nvSpPr>
        <p:spPr>
          <a:xfrm>
            <a:off x="695348" y="2949578"/>
            <a:ext cx="1418730" cy="523220"/>
          </a:xfrm>
          <a:prstGeom prst="rect">
            <a:avLst/>
          </a:prstGeom>
          <a:noFill/>
          <a:ln>
            <a:noFill/>
          </a:ln>
        </p:spPr>
        <p:txBody>
          <a:bodyPr wrap="square" rtlCol="0">
            <a:spAutoFit/>
          </a:bodyPr>
          <a:lstStyle/>
          <a:p>
            <a:r>
              <a:rPr lang="en-US" altLang="ja-JP" sz="1400" dirty="0">
                <a:latin typeface="Arial" panose="020B0604020202020204" pitchFamily="34" charset="0"/>
                <a:ea typeface="メイリオ" panose="020B0604030504040204" pitchFamily="50" charset="-128"/>
                <a:cs typeface="Arial" panose="020B0604020202020204" pitchFamily="34" charset="0"/>
              </a:rPr>
              <a:t>Reference</a:t>
            </a:r>
          </a:p>
          <a:p>
            <a:r>
              <a:rPr lang="en-US" altLang="ja-JP" sz="1400" dirty="0">
                <a:latin typeface="Arial" panose="020B0604020202020204" pitchFamily="34" charset="0"/>
                <a:ea typeface="メイリオ" panose="020B0604030504040204" pitchFamily="50" charset="-128"/>
                <a:cs typeface="Arial" panose="020B0604020202020204" pitchFamily="34" charset="0"/>
              </a:rPr>
              <a:t>station</a:t>
            </a:r>
            <a:r>
              <a:rPr lang="ja-JP" altLang="en-US" sz="1400" dirty="0">
                <a:latin typeface="Arial" panose="020B0604020202020204" pitchFamily="34" charset="0"/>
                <a:ea typeface="メイリオ" panose="020B0604030504040204" pitchFamily="50" charset="-128"/>
                <a:cs typeface="Arial" panose="020B0604020202020204" pitchFamily="34" charset="0"/>
              </a:rPr>
              <a:t>　</a:t>
            </a:r>
            <a:endParaRPr kumimoji="1" lang="ja-JP" altLang="en-US" sz="1400" dirty="0">
              <a:latin typeface="Arial" panose="020B0604020202020204" pitchFamily="34" charset="0"/>
              <a:ea typeface="メイリオ" panose="020B0604030504040204" pitchFamily="50" charset="-128"/>
              <a:cs typeface="Arial" panose="020B0604020202020204" pitchFamily="34" charset="0"/>
            </a:endParaRPr>
          </a:p>
        </p:txBody>
      </p:sp>
      <p:sp>
        <p:nvSpPr>
          <p:cNvPr id="13" name="テキスト ボックス 12"/>
          <p:cNvSpPr txBox="1"/>
          <p:nvPr/>
        </p:nvSpPr>
        <p:spPr>
          <a:xfrm>
            <a:off x="282346" y="4657794"/>
            <a:ext cx="4011725" cy="1323439"/>
          </a:xfrm>
          <a:prstGeom prst="rect">
            <a:avLst/>
          </a:prstGeom>
          <a:noFill/>
        </p:spPr>
        <p:txBody>
          <a:bodyPr wrap="square" rtlCol="0">
            <a:spAutoFit/>
          </a:bodyPr>
          <a:lstStyle/>
          <a:p>
            <a:pPr marL="88900">
              <a:spcBef>
                <a:spcPts val="0"/>
              </a:spcBef>
            </a:pPr>
            <a:r>
              <a:rPr lang="en-US" altLang="ja-JP" sz="2000" dirty="0">
                <a:ea typeface="メイリオ" panose="020B0604030504040204" pitchFamily="50" charset="-128"/>
                <a:cs typeface="Arial" panose="020B0604020202020204" pitchFamily="34" charset="0"/>
              </a:rPr>
              <a:t>Station positions w.r.t. the reference station are provided based on </a:t>
            </a:r>
            <a:r>
              <a:rPr lang="en-US" altLang="ja-JP" sz="2000" b="1" dirty="0">
                <a:solidFill>
                  <a:srgbClr val="C00000"/>
                </a:solidFill>
                <a:ea typeface="メイリオ" panose="020B0604030504040204" pitchFamily="50" charset="-128"/>
                <a:cs typeface="Arial" panose="020B0604020202020204" pitchFamily="34" charset="0"/>
              </a:rPr>
              <a:t>r</a:t>
            </a:r>
            <a:r>
              <a:rPr kumimoji="1" lang="en-US" altLang="ja-JP" sz="2000" b="1" dirty="0">
                <a:solidFill>
                  <a:srgbClr val="C00000"/>
                </a:solidFill>
                <a:ea typeface="メイリオ" panose="020B0604030504040204" pitchFamily="50" charset="-128"/>
                <a:cs typeface="Arial" panose="020B0604020202020204" pitchFamily="34" charset="0"/>
              </a:rPr>
              <a:t>eal-time kinematic (RTK)</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positioning technique.</a:t>
            </a:r>
          </a:p>
        </p:txBody>
      </p:sp>
      <p:sp>
        <p:nvSpPr>
          <p:cNvPr id="14" name="テキスト ボックス 13"/>
          <p:cNvSpPr txBox="1"/>
          <p:nvPr/>
        </p:nvSpPr>
        <p:spPr>
          <a:xfrm>
            <a:off x="4110256" y="4653136"/>
            <a:ext cx="4024264" cy="1708160"/>
          </a:xfrm>
          <a:prstGeom prst="rect">
            <a:avLst/>
          </a:prstGeom>
          <a:noFill/>
        </p:spPr>
        <p:txBody>
          <a:bodyPr wrap="square" rtlCol="0">
            <a:spAutoFit/>
          </a:bodyPr>
          <a:lstStyle/>
          <a:p>
            <a:pPr marL="88900">
              <a:spcAft>
                <a:spcPts val="300"/>
              </a:spcAft>
            </a:pPr>
            <a:r>
              <a:rPr lang="en-US" altLang="ja-JP" sz="2000" dirty="0">
                <a:ea typeface="メイリオ" panose="020B0604030504040204" pitchFamily="50" charset="-128"/>
                <a:cs typeface="Arial" panose="020B0604020202020204" pitchFamily="34" charset="0"/>
              </a:rPr>
              <a:t>t</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riggered by either algorithms:</a:t>
            </a:r>
          </a:p>
          <a:p>
            <a:pPr marL="88900">
              <a:spcAft>
                <a:spcPts val="300"/>
              </a:spcAft>
            </a:pPr>
            <a:r>
              <a:rPr lang="en-US" altLang="ja-JP" sz="2000" dirty="0">
                <a:ea typeface="メイリオ" panose="020B0604030504040204" pitchFamily="50" charset="-128"/>
                <a:cs typeface="Arial" panose="020B0604020202020204" pitchFamily="34" charset="0"/>
              </a:rPr>
              <a:t>- </a:t>
            </a:r>
            <a: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t>Earthquake early</a:t>
            </a:r>
            <a:r>
              <a:rPr lang="en-US" altLang="ja-JP" sz="2000" b="1" dirty="0">
                <a:solidFill>
                  <a:srgbClr val="C00000"/>
                </a:solidFill>
                <a:ea typeface="メイリオ" panose="020B0604030504040204" pitchFamily="50" charset="-128"/>
                <a:cs typeface="Arial" panose="020B0604020202020204" pitchFamily="34" charset="0"/>
              </a:rPr>
              <a:t> </a:t>
            </a:r>
            <a: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t>warning </a:t>
            </a:r>
            <a:b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br>
            <a: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t>  </a:t>
            </a:r>
            <a:r>
              <a:rPr kumimoji="1" lang="en-US" altLang="ja-JP" sz="1600" dirty="0">
                <a:latin typeface="Arial" panose="020B0604020202020204" pitchFamily="34" charset="0"/>
                <a:ea typeface="メイリオ" panose="020B0604030504040204" pitchFamily="50" charset="-128"/>
                <a:cs typeface="Arial" panose="020B0604020202020204" pitchFamily="34" charset="0"/>
              </a:rPr>
              <a:t>issued by Japan Meteorological Agency</a:t>
            </a:r>
            <a:br>
              <a:rPr kumimoji="1" lang="en-US" altLang="ja-JP" sz="1600" dirty="0">
                <a:latin typeface="Arial" panose="020B0604020202020204" pitchFamily="34" charset="0"/>
                <a:ea typeface="メイリオ" panose="020B0604030504040204" pitchFamily="50" charset="-128"/>
                <a:cs typeface="Arial" panose="020B0604020202020204" pitchFamily="34" charset="0"/>
              </a:rPr>
            </a:br>
            <a:r>
              <a:rPr kumimoji="1" lang="en-US" altLang="ja-JP"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t>Displacement time series</a:t>
            </a:r>
            <a:b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br>
            <a: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t>   </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t>
            </a:r>
            <a:r>
              <a:rPr kumimoji="1" lang="en-US" altLang="ja-JP" sz="2000" b="1" dirty="0" err="1">
                <a:solidFill>
                  <a:srgbClr val="C00000"/>
                </a:solidFill>
                <a:latin typeface="Arial" panose="020B0604020202020204" pitchFamily="34" charset="0"/>
                <a:ea typeface="メイリオ" panose="020B0604030504040204" pitchFamily="50" charset="-128"/>
                <a:cs typeface="Arial" panose="020B0604020202020204" pitchFamily="34" charset="0"/>
              </a:rPr>
              <a:t>RAPiD</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1600" dirty="0">
                <a:latin typeface="Arial" panose="020B0604020202020204" pitchFamily="34" charset="0"/>
                <a:ea typeface="メイリオ" panose="020B0604030504040204" pitchFamily="50" charset="-128"/>
                <a:cs typeface="Arial" panose="020B0604020202020204" pitchFamily="34" charset="0"/>
              </a:rPr>
              <a:t>Ohta et al., 2012</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a:t>
            </a:r>
            <a:endParaRPr kumimoji="1" lang="en-US" altLang="ja-JP" sz="1400" dirty="0">
              <a:latin typeface="Times New Roman" panose="02020603050405020304" pitchFamily="18" charset="0"/>
              <a:ea typeface="メイリオ" panose="020B0604030504040204" pitchFamily="50" charset="-128"/>
              <a:cs typeface="Times New Roman" panose="02020603050405020304" pitchFamily="18" charset="0"/>
            </a:endParaRPr>
          </a:p>
        </p:txBody>
      </p:sp>
      <p:sp>
        <p:nvSpPr>
          <p:cNvPr id="15" name="テキスト ボックス 14"/>
          <p:cNvSpPr txBox="1"/>
          <p:nvPr/>
        </p:nvSpPr>
        <p:spPr>
          <a:xfrm>
            <a:off x="7897930" y="4672568"/>
            <a:ext cx="4283961" cy="1938992"/>
          </a:xfrm>
          <a:prstGeom prst="rect">
            <a:avLst/>
          </a:prstGeom>
          <a:noFill/>
        </p:spPr>
        <p:txBody>
          <a:bodyPr wrap="square" rtlCol="0">
            <a:spAutoFit/>
          </a:bodyPr>
          <a:lstStyle/>
          <a:p>
            <a:pPr marL="88900"/>
            <a:r>
              <a:rPr kumimoji="1" lang="en-US" altLang="ja-JP"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t>Single rectangle</a:t>
            </a:r>
            <a:b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br>
            <a:r>
              <a:rPr kumimoji="1" lang="en-US" altLang="ja-JP" sz="2000" dirty="0">
                <a:latin typeface="Arial" panose="020B0604020202020204" pitchFamily="34" charset="0"/>
                <a:ea typeface="メイリオ" panose="020B0604030504040204" pitchFamily="50" charset="-128"/>
                <a:cs typeface="Arial" panose="020B0604020202020204" pitchFamily="34" charset="0"/>
              </a:rPr>
              <a:t>  applicable for inter, intra, and </a:t>
            </a:r>
            <a:br>
              <a:rPr kumimoji="1" lang="en-US" altLang="ja-JP" sz="2000" dirty="0">
                <a:latin typeface="Arial" panose="020B0604020202020204" pitchFamily="34" charset="0"/>
                <a:ea typeface="メイリオ" panose="020B0604030504040204" pitchFamily="50" charset="-128"/>
                <a:cs typeface="Arial" panose="020B0604020202020204" pitchFamily="34" charset="0"/>
              </a:rPr>
            </a:br>
            <a:r>
              <a:rPr kumimoji="1" lang="en-US" altLang="ja-JP" sz="2000" dirty="0">
                <a:latin typeface="Arial" panose="020B0604020202020204" pitchFamily="34" charset="0"/>
                <a:ea typeface="メイリオ" panose="020B0604030504040204" pitchFamily="50" charset="-128"/>
                <a:cs typeface="Arial" panose="020B0604020202020204" pitchFamily="34" charset="0"/>
              </a:rPr>
              <a:t>  inland earthquakes</a:t>
            </a:r>
          </a:p>
          <a:p>
            <a:pPr marL="88900"/>
            <a:r>
              <a:rPr kumimoji="1" lang="en-US" altLang="ja-JP" sz="2000" dirty="0">
                <a:latin typeface="Arial" panose="020B0604020202020204" pitchFamily="34" charset="0"/>
                <a:ea typeface="メイリオ" panose="020B0604030504040204" pitchFamily="50" charset="-128"/>
                <a:cs typeface="Arial" panose="020B0604020202020204" pitchFamily="34" charset="0"/>
              </a:rPr>
              <a:t>- </a:t>
            </a:r>
            <a: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t>Slip distribution</a:t>
            </a:r>
            <a:br>
              <a:rPr kumimoji="1" lang="en-US" altLang="ja-JP" sz="2000" b="1" dirty="0">
                <a:solidFill>
                  <a:srgbClr val="C00000"/>
                </a:solidFill>
                <a:latin typeface="Arial" panose="020B0604020202020204" pitchFamily="34" charset="0"/>
                <a:ea typeface="メイリオ" panose="020B0604030504040204" pitchFamily="50" charset="-128"/>
                <a:cs typeface="Arial" panose="020B0604020202020204" pitchFamily="34" charset="0"/>
              </a:rPr>
            </a:br>
            <a:r>
              <a:rPr kumimoji="1" lang="en-US" altLang="ja-JP" sz="2000" dirty="0">
                <a:latin typeface="Arial" panose="020B0604020202020204" pitchFamily="34" charset="0"/>
                <a:ea typeface="メイリオ" panose="020B0604030504040204" pitchFamily="50" charset="-128"/>
                <a:cs typeface="Arial" panose="020B0604020202020204" pitchFamily="34" charset="0"/>
              </a:rPr>
              <a:t>  specialized for </a:t>
            </a:r>
            <a:r>
              <a:rPr kumimoji="1" lang="en-US" altLang="ja-JP" sz="2000" dirty="0" err="1">
                <a:latin typeface="Arial" panose="020B0604020202020204" pitchFamily="34" charset="0"/>
                <a:ea typeface="メイリオ" panose="020B0604030504040204" pitchFamily="50" charset="-128"/>
                <a:cs typeface="Arial" panose="020B0604020202020204" pitchFamily="34" charset="0"/>
              </a:rPr>
              <a:t>interplate</a:t>
            </a:r>
            <a:r>
              <a:rPr kumimoji="1" lang="en-US" altLang="ja-JP" sz="2000" dirty="0">
                <a:latin typeface="Arial" panose="020B0604020202020204" pitchFamily="34" charset="0"/>
                <a:ea typeface="メイリオ" panose="020B0604030504040204" pitchFamily="50" charset="-128"/>
                <a:cs typeface="Arial" panose="020B0604020202020204" pitchFamily="34" charset="0"/>
              </a:rPr>
              <a:t> ones</a:t>
            </a:r>
          </a:p>
          <a:p>
            <a:pPr marL="88900"/>
            <a:r>
              <a:rPr kumimoji="1" lang="en-US" altLang="ja-JP" sz="2000" dirty="0">
                <a:latin typeface="Arial" panose="020B0604020202020204" pitchFamily="34" charset="0"/>
                <a:ea typeface="メイリオ" panose="020B0604030504040204" pitchFamily="50" charset="-128"/>
                <a:cs typeface="Arial" panose="020B0604020202020204" pitchFamily="34" charset="0"/>
              </a:rPr>
              <a:t>- Max. likelihood estimation for both</a:t>
            </a:r>
          </a:p>
        </p:txBody>
      </p:sp>
      <p:sp>
        <p:nvSpPr>
          <p:cNvPr id="17" name="角丸四角形 16"/>
          <p:cNvSpPr/>
          <p:nvPr/>
        </p:nvSpPr>
        <p:spPr>
          <a:xfrm>
            <a:off x="274652" y="1161725"/>
            <a:ext cx="3748224" cy="442101"/>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角丸四角形 17"/>
          <p:cNvSpPr/>
          <p:nvPr/>
        </p:nvSpPr>
        <p:spPr>
          <a:xfrm>
            <a:off x="4185452" y="1156158"/>
            <a:ext cx="7797088" cy="442101"/>
          </a:xfrm>
          <a:prstGeom prst="round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テキスト ボックス 18"/>
          <p:cNvSpPr txBox="1"/>
          <p:nvPr/>
        </p:nvSpPr>
        <p:spPr>
          <a:xfrm>
            <a:off x="543056" y="1152493"/>
            <a:ext cx="3927850" cy="461665"/>
          </a:xfrm>
          <a:prstGeom prst="rect">
            <a:avLst/>
          </a:prstGeom>
          <a:noFill/>
          <a:ln>
            <a:noFill/>
          </a:ln>
        </p:spPr>
        <p:txBody>
          <a:bodyPr wrap="square" rtlCol="0">
            <a:spAutoFit/>
          </a:bodyPr>
          <a:lstStyle/>
          <a:p>
            <a:r>
              <a:rPr lang="ja-JP" altLang="en-US" sz="2400" b="1" dirty="0">
                <a:solidFill>
                  <a:srgbClr val="0070C0"/>
                </a:solidFill>
                <a:latin typeface="Arial" panose="020B0604020202020204" pitchFamily="34" charset="0"/>
                <a:ea typeface="メイリオ" panose="020B0604030504040204" pitchFamily="50" charset="-128"/>
                <a:cs typeface="Arial" panose="020B0604020202020204" pitchFamily="34" charset="0"/>
              </a:rPr>
              <a:t>① </a:t>
            </a:r>
            <a:r>
              <a:rPr lang="en-US" altLang="ja-JP" sz="2400" b="1" dirty="0">
                <a:solidFill>
                  <a:srgbClr val="0070C0"/>
                </a:solidFill>
                <a:latin typeface="Arial" panose="020B0604020202020204" pitchFamily="34" charset="0"/>
                <a:ea typeface="メイリオ" panose="020B0604030504040204" pitchFamily="50" charset="-128"/>
                <a:cs typeface="Arial" panose="020B0604020202020204" pitchFamily="34" charset="0"/>
              </a:rPr>
              <a:t>Positioning </a:t>
            </a:r>
            <a:r>
              <a:rPr lang="en-US" altLang="ja-JP" sz="2400" dirty="0">
                <a:solidFill>
                  <a:srgbClr val="0070C0"/>
                </a:solidFill>
                <a:latin typeface="Arial" panose="020B0604020202020204" pitchFamily="34" charset="0"/>
                <a:ea typeface="メイリオ" panose="020B0604030504040204" pitchFamily="50" charset="-128"/>
                <a:cs typeface="Arial" panose="020B0604020202020204" pitchFamily="34" charset="0"/>
              </a:rPr>
              <a:t>(1 Hz)</a:t>
            </a:r>
            <a:r>
              <a:rPr lang="ja-JP" altLang="en-US" sz="2400" b="1" dirty="0">
                <a:solidFill>
                  <a:srgbClr val="0070C0"/>
                </a:solidFill>
                <a:latin typeface="Arial" panose="020B0604020202020204" pitchFamily="34" charset="0"/>
                <a:ea typeface="メイリオ" panose="020B0604030504040204" pitchFamily="50" charset="-128"/>
                <a:cs typeface="Arial" panose="020B0604020202020204" pitchFamily="34" charset="0"/>
              </a:rPr>
              <a:t>　</a:t>
            </a:r>
            <a:endParaRPr lang="en-US" altLang="ja-JP" sz="2400" b="1" dirty="0">
              <a:solidFill>
                <a:srgbClr val="0070C0"/>
              </a:solidFill>
              <a:latin typeface="Arial" panose="020B0604020202020204" pitchFamily="34" charset="0"/>
              <a:ea typeface="メイリオ" panose="020B0604030504040204" pitchFamily="50" charset="-128"/>
              <a:cs typeface="Arial" panose="020B0604020202020204" pitchFamily="34" charset="0"/>
            </a:endParaRPr>
          </a:p>
        </p:txBody>
      </p:sp>
      <p:sp>
        <p:nvSpPr>
          <p:cNvPr id="20" name="テキスト ボックス 19"/>
          <p:cNvSpPr txBox="1"/>
          <p:nvPr/>
        </p:nvSpPr>
        <p:spPr>
          <a:xfrm>
            <a:off x="270780" y="721081"/>
            <a:ext cx="1428965" cy="400110"/>
          </a:xfrm>
          <a:prstGeom prst="rect">
            <a:avLst/>
          </a:prstGeom>
          <a:noFill/>
        </p:spPr>
        <p:txBody>
          <a:bodyPr wrap="square" rtlCol="0">
            <a:spAutoFit/>
          </a:bodyPr>
          <a:lstStyle/>
          <a:p>
            <a:r>
              <a:rPr lang="en-US" altLang="ja-JP" sz="2000" dirty="0">
                <a:solidFill>
                  <a:srgbClr val="0070C0"/>
                </a:solidFill>
                <a:latin typeface="Arial" panose="020B0604020202020204" pitchFamily="34" charset="0"/>
                <a:ea typeface="メイリオ" panose="020B0604030504040204" pitchFamily="50" charset="-128"/>
                <a:cs typeface="Arial" panose="020B0604020202020204" pitchFamily="34" charset="0"/>
              </a:rPr>
              <a:t>Anytime …</a:t>
            </a:r>
          </a:p>
        </p:txBody>
      </p:sp>
      <p:sp>
        <p:nvSpPr>
          <p:cNvPr id="21" name="テキスト ボックス 20"/>
          <p:cNvSpPr txBox="1"/>
          <p:nvPr/>
        </p:nvSpPr>
        <p:spPr>
          <a:xfrm>
            <a:off x="4402835" y="1160807"/>
            <a:ext cx="3187702" cy="461665"/>
          </a:xfrm>
          <a:prstGeom prst="rect">
            <a:avLst/>
          </a:prstGeom>
          <a:noFill/>
          <a:ln>
            <a:noFill/>
          </a:ln>
        </p:spPr>
        <p:txBody>
          <a:bodyPr wrap="square" rtlCol="0">
            <a:spAutoFit/>
          </a:bodyPr>
          <a:lstStyle/>
          <a:p>
            <a:r>
              <a:rPr lang="ja-JP" altLang="en-US" sz="2400" b="1" dirty="0">
                <a:solidFill>
                  <a:srgbClr val="0070C0"/>
                </a:solidFill>
                <a:latin typeface="Arial" panose="020B0604020202020204" pitchFamily="34" charset="0"/>
                <a:ea typeface="メイリオ" panose="020B0604030504040204" pitchFamily="50" charset="-128"/>
                <a:cs typeface="Arial" panose="020B0604020202020204" pitchFamily="34" charset="0"/>
              </a:rPr>
              <a:t>② </a:t>
            </a:r>
            <a:r>
              <a:rPr lang="en-US" altLang="ja-JP" sz="2400" b="1" dirty="0">
                <a:solidFill>
                  <a:srgbClr val="0070C0"/>
                </a:solidFill>
                <a:latin typeface="Arial" panose="020B0604020202020204" pitchFamily="34" charset="0"/>
                <a:ea typeface="メイリオ" panose="020B0604030504040204" pitchFamily="50" charset="-128"/>
                <a:cs typeface="Arial" panose="020B0604020202020204" pitchFamily="34" charset="0"/>
              </a:rPr>
              <a:t>Event detection</a:t>
            </a:r>
          </a:p>
        </p:txBody>
      </p:sp>
      <p:sp>
        <p:nvSpPr>
          <p:cNvPr id="22" name="テキスト ボックス 21"/>
          <p:cNvSpPr txBox="1"/>
          <p:nvPr/>
        </p:nvSpPr>
        <p:spPr>
          <a:xfrm>
            <a:off x="7997510" y="1150048"/>
            <a:ext cx="4147162" cy="461665"/>
          </a:xfrm>
          <a:prstGeom prst="rect">
            <a:avLst/>
          </a:prstGeom>
          <a:noFill/>
          <a:ln>
            <a:noFill/>
          </a:ln>
        </p:spPr>
        <p:txBody>
          <a:bodyPr wrap="square" rtlCol="0">
            <a:spAutoFit/>
          </a:bodyPr>
          <a:lstStyle/>
          <a:p>
            <a:r>
              <a:rPr lang="ja-JP" altLang="en-US" sz="2400" b="1" dirty="0">
                <a:solidFill>
                  <a:srgbClr val="0070C0"/>
                </a:solidFill>
                <a:latin typeface="Arial" panose="020B0604020202020204" pitchFamily="34" charset="0"/>
                <a:ea typeface="メイリオ" panose="020B0604030504040204" pitchFamily="50" charset="-128"/>
                <a:cs typeface="Arial" panose="020B0604020202020204" pitchFamily="34" charset="0"/>
              </a:rPr>
              <a:t>③ </a:t>
            </a:r>
            <a:r>
              <a:rPr lang="en-US" altLang="ja-JP" sz="2400" b="1" dirty="0">
                <a:solidFill>
                  <a:srgbClr val="0070C0"/>
                </a:solidFill>
                <a:latin typeface="Arial" panose="020B0604020202020204" pitchFamily="34" charset="0"/>
                <a:ea typeface="メイリオ" panose="020B0604030504040204" pitchFamily="50" charset="-128"/>
                <a:cs typeface="Arial" panose="020B0604020202020204" pitchFamily="34" charset="0"/>
              </a:rPr>
              <a:t>Fault model inversion</a:t>
            </a:r>
          </a:p>
        </p:txBody>
      </p:sp>
      <p:sp>
        <p:nvSpPr>
          <p:cNvPr id="23" name="テキスト ボックス 22"/>
          <p:cNvSpPr txBox="1"/>
          <p:nvPr/>
        </p:nvSpPr>
        <p:spPr>
          <a:xfrm>
            <a:off x="4177403" y="721081"/>
            <a:ext cx="4483997" cy="400110"/>
          </a:xfrm>
          <a:prstGeom prst="rect">
            <a:avLst/>
          </a:prstGeom>
          <a:noFill/>
        </p:spPr>
        <p:txBody>
          <a:bodyPr wrap="square" rtlCol="0">
            <a:spAutoFit/>
          </a:bodyPr>
          <a:lstStyle/>
          <a:p>
            <a:r>
              <a:rPr lang="en-US" altLang="ja-JP" sz="2000" dirty="0">
                <a:solidFill>
                  <a:srgbClr val="0070C0"/>
                </a:solidFill>
                <a:latin typeface="Arial" panose="020B0604020202020204" pitchFamily="34" charset="0"/>
                <a:ea typeface="メイリオ" panose="020B0604030504040204" pitchFamily="50" charset="-128"/>
                <a:cs typeface="Arial" panose="020B0604020202020204" pitchFamily="34" charset="0"/>
              </a:rPr>
              <a:t>When an event occurs …</a:t>
            </a:r>
          </a:p>
        </p:txBody>
      </p:sp>
      <p:sp>
        <p:nvSpPr>
          <p:cNvPr id="27" name="テキスト ボックス 26"/>
          <p:cNvSpPr txBox="1"/>
          <p:nvPr/>
        </p:nvSpPr>
        <p:spPr>
          <a:xfrm>
            <a:off x="9692439" y="4428415"/>
            <a:ext cx="2317092" cy="307777"/>
          </a:xfrm>
          <a:prstGeom prst="rect">
            <a:avLst/>
          </a:prstGeom>
          <a:noFill/>
        </p:spPr>
        <p:txBody>
          <a:bodyPr wrap="square" rtlCol="0">
            <a:spAutoFit/>
          </a:bodyPr>
          <a:lstStyle/>
          <a:p>
            <a:pPr algn="r">
              <a:spcAft>
                <a:spcPts val="300"/>
              </a:spcAft>
            </a:pPr>
            <a:r>
              <a:rPr lang="en-US" altLang="ja-JP" sz="1400" dirty="0"/>
              <a:t>Kawamoto et al. (2017)</a:t>
            </a:r>
          </a:p>
        </p:txBody>
      </p:sp>
      <p:sp>
        <p:nvSpPr>
          <p:cNvPr id="6" name="スライド番号プレースホルダー 5"/>
          <p:cNvSpPr>
            <a:spLocks noGrp="1"/>
          </p:cNvSpPr>
          <p:nvPr>
            <p:ph type="sldNum" sz="quarter" idx="12"/>
          </p:nvPr>
        </p:nvSpPr>
        <p:spPr/>
        <p:txBody>
          <a:bodyPr/>
          <a:lstStyle/>
          <a:p>
            <a:fld id="{814638E7-59ED-4D93-9065-AE1602A5B44F}" type="slidenum">
              <a:rPr lang="en-US" altLang="ja-JP" smtClean="0"/>
              <a:pPr/>
              <a:t>6</a:t>
            </a:fld>
            <a:endParaRPr lang="en-US" altLang="ja-JP"/>
          </a:p>
        </p:txBody>
      </p:sp>
      <p:grpSp>
        <p:nvGrpSpPr>
          <p:cNvPr id="16" name="グループ化 15">
            <a:extLst>
              <a:ext uri="{FF2B5EF4-FFF2-40B4-BE49-F238E27FC236}">
                <a16:creationId xmlns:a16="http://schemas.microsoft.com/office/drawing/2014/main" id="{99ECF231-68C3-BB12-3BAB-F560EE62B845}"/>
              </a:ext>
            </a:extLst>
          </p:cNvPr>
          <p:cNvGrpSpPr/>
          <p:nvPr/>
        </p:nvGrpSpPr>
        <p:grpSpPr>
          <a:xfrm>
            <a:off x="9004596" y="1680489"/>
            <a:ext cx="2294095" cy="1343268"/>
            <a:chOff x="8618324" y="3249419"/>
            <a:chExt cx="2680368" cy="1569443"/>
          </a:xfrm>
        </p:grpSpPr>
        <p:pic>
          <p:nvPicPr>
            <p:cNvPr id="24" name="図 23"/>
            <p:cNvPicPr>
              <a:picLocks noChangeAspect="1"/>
            </p:cNvPicPr>
            <p:nvPr/>
          </p:nvPicPr>
          <p:blipFill rotWithShape="1">
            <a:blip r:embed="rId6"/>
            <a:srcRect l="11487" t="19269" r="29896" b="17365"/>
            <a:stretch/>
          </p:blipFill>
          <p:spPr>
            <a:xfrm>
              <a:off x="8618324" y="3249419"/>
              <a:ext cx="2680368" cy="1569443"/>
            </a:xfrm>
            <a:prstGeom prst="rect">
              <a:avLst/>
            </a:prstGeom>
            <a:ln>
              <a:noFill/>
            </a:ln>
          </p:spPr>
        </p:pic>
        <p:sp>
          <p:nvSpPr>
            <p:cNvPr id="25" name="正方形/長方形 24"/>
            <p:cNvSpPr/>
            <p:nvPr/>
          </p:nvSpPr>
          <p:spPr>
            <a:xfrm rot="1456960" flipH="1">
              <a:off x="10230651" y="3871322"/>
              <a:ext cx="104510" cy="42301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410476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10200455" cy="476250"/>
          </a:xfrm>
        </p:spPr>
        <p:txBody>
          <a:bodyPr/>
          <a:lstStyle/>
          <a:p>
            <a:r>
              <a:rPr kumimoji="1" lang="en-US" altLang="ja-JP" b="1" dirty="0"/>
              <a:t>Performance assessment (2011 Tohoku-</a:t>
            </a:r>
            <a:r>
              <a:rPr lang="en-US" altLang="ja-JP" b="1" dirty="0"/>
              <a:t>O</a:t>
            </a:r>
            <a:r>
              <a:rPr kumimoji="1" lang="en-US" altLang="ja-JP" b="1" dirty="0"/>
              <a:t>ki earthquake)</a:t>
            </a:r>
            <a:endParaRPr kumimoji="1" lang="ja-JP" altLang="en-US" b="1" dirty="0"/>
          </a:p>
        </p:txBody>
      </p:sp>
      <p:pic>
        <p:nvPicPr>
          <p:cNvPr id="3" name="コンテンツ プレースホルダー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4776" y="1117889"/>
            <a:ext cx="3528367" cy="3002363"/>
          </a:xfrm>
          <a:prstGeom prst="rect">
            <a:avLst/>
          </a:prstGeom>
          <a:noFill/>
          <a:effectLst/>
        </p:spPr>
      </p:pic>
      <p:sp>
        <p:nvSpPr>
          <p:cNvPr id="5" name="テキスト ボックス 4">
            <a:extLst>
              <a:ext uri="{FF2B5EF4-FFF2-40B4-BE49-F238E27FC236}">
                <a16:creationId xmlns:a16="http://schemas.microsoft.com/office/drawing/2014/main" id="{148D83F6-F841-1147-98EE-087654766D64}"/>
              </a:ext>
            </a:extLst>
          </p:cNvPr>
          <p:cNvSpPr txBox="1"/>
          <p:nvPr/>
        </p:nvSpPr>
        <p:spPr>
          <a:xfrm>
            <a:off x="5591944" y="4581128"/>
            <a:ext cx="6418051" cy="1646605"/>
          </a:xfrm>
          <a:prstGeom prst="rect">
            <a:avLst/>
          </a:prstGeom>
          <a:noFill/>
        </p:spPr>
        <p:txBody>
          <a:bodyPr wrap="square" rtlCol="0">
            <a:spAutoFit/>
          </a:bodyPr>
          <a:lstStyle/>
          <a:p>
            <a:pPr marL="342900" indent="-342900">
              <a:spcAft>
                <a:spcPts val="600"/>
              </a:spcAft>
              <a:buFontTx/>
              <a:buChar char="-"/>
            </a:pPr>
            <a:r>
              <a:rPr lang="en-US" altLang="ja-JP" sz="2400" b="1" dirty="0">
                <a:solidFill>
                  <a:srgbClr val="C00000"/>
                </a:solidFill>
                <a:latin typeface="+mn-lt"/>
                <a:cs typeface="Segoe UI" panose="020B0502040204020203" pitchFamily="34" charset="0"/>
              </a:rPr>
              <a:t>Mw</a:t>
            </a:r>
            <a:r>
              <a:rPr lang="ja-JP" altLang="en-US" sz="2400" b="1" dirty="0">
                <a:solidFill>
                  <a:srgbClr val="C00000"/>
                </a:solidFill>
                <a:latin typeface="+mn-lt"/>
                <a:cs typeface="Segoe UI" panose="020B0502040204020203" pitchFamily="34" charset="0"/>
              </a:rPr>
              <a:t> </a:t>
            </a:r>
            <a:r>
              <a:rPr lang="en-US" altLang="ja-JP" sz="2400" b="1" dirty="0">
                <a:solidFill>
                  <a:srgbClr val="C00000"/>
                </a:solidFill>
                <a:latin typeface="+mn-lt"/>
                <a:cs typeface="Segoe UI" panose="020B0502040204020203" pitchFamily="34" charset="0"/>
              </a:rPr>
              <a:t>comes close to the post-processed values </a:t>
            </a:r>
            <a:r>
              <a:rPr lang="en-US" altLang="ja-JP" sz="2400" dirty="0">
                <a:latin typeface="+mn-lt"/>
                <a:cs typeface="Segoe UI" panose="020B0502040204020203" pitchFamily="34" charset="0"/>
              </a:rPr>
              <a:t>in 120 seconds from origin time.</a:t>
            </a:r>
          </a:p>
          <a:p>
            <a:pPr marL="342900" indent="-342900">
              <a:spcAft>
                <a:spcPts val="600"/>
              </a:spcAft>
              <a:buFontTx/>
              <a:buChar char="-"/>
            </a:pPr>
            <a:r>
              <a:rPr lang="en-US" altLang="ja-JP" sz="2400" b="1" dirty="0">
                <a:solidFill>
                  <a:srgbClr val="C00000"/>
                </a:solidFill>
                <a:latin typeface="+mn-lt"/>
                <a:cs typeface="Segoe UI" panose="020B0502040204020203" pitchFamily="34" charset="0"/>
              </a:rPr>
              <a:t>The slip distribution well agrees </a:t>
            </a:r>
            <a:r>
              <a:rPr lang="en-US" altLang="ja-JP" sz="2400" dirty="0">
                <a:latin typeface="+mn-lt"/>
                <a:cs typeface="Segoe UI" panose="020B0502040204020203" pitchFamily="34" charset="0"/>
              </a:rPr>
              <a:t>with </a:t>
            </a:r>
            <a:br>
              <a:rPr lang="en-US" altLang="ja-JP" sz="2400" dirty="0">
                <a:latin typeface="+mn-lt"/>
                <a:cs typeface="Segoe UI" panose="020B0502040204020203" pitchFamily="34" charset="0"/>
              </a:rPr>
            </a:br>
            <a:r>
              <a:rPr lang="en-US" altLang="ja-JP" sz="2400" dirty="0">
                <a:latin typeface="+mn-lt"/>
                <a:cs typeface="Segoe UI" panose="020B0502040204020203" pitchFamily="34" charset="0"/>
              </a:rPr>
              <a:t>the post-processed model</a:t>
            </a:r>
          </a:p>
        </p:txBody>
      </p:sp>
      <p:sp>
        <p:nvSpPr>
          <p:cNvPr id="7" name="テキスト ボックス 6"/>
          <p:cNvSpPr txBox="1"/>
          <p:nvPr/>
        </p:nvSpPr>
        <p:spPr>
          <a:xfrm>
            <a:off x="9670430" y="4093391"/>
            <a:ext cx="2317092" cy="307777"/>
          </a:xfrm>
          <a:prstGeom prst="rect">
            <a:avLst/>
          </a:prstGeom>
          <a:noFill/>
        </p:spPr>
        <p:txBody>
          <a:bodyPr wrap="square" rtlCol="0">
            <a:spAutoFit/>
          </a:bodyPr>
          <a:lstStyle/>
          <a:p>
            <a:pPr algn="r">
              <a:spcAft>
                <a:spcPts val="300"/>
              </a:spcAft>
            </a:pPr>
            <a:r>
              <a:rPr lang="en-US" altLang="ja-JP" sz="1400" dirty="0"/>
              <a:t>Kawamoto et al. (2017)</a:t>
            </a:r>
          </a:p>
        </p:txBody>
      </p:sp>
      <p:pic>
        <p:nvPicPr>
          <p:cNvPr id="8" name="図 7"/>
          <p:cNvPicPr>
            <a:picLocks noChangeAspect="1"/>
          </p:cNvPicPr>
          <p:nvPr/>
        </p:nvPicPr>
        <p:blipFill rotWithShape="1">
          <a:blip r:embed="rId4"/>
          <a:srcRect l="15154" t="33550" r="61025" b="17800"/>
          <a:stretch/>
        </p:blipFill>
        <p:spPr>
          <a:xfrm>
            <a:off x="5565957" y="1106784"/>
            <a:ext cx="2526771" cy="2902654"/>
          </a:xfrm>
          <a:prstGeom prst="rect">
            <a:avLst/>
          </a:prstGeom>
        </p:spPr>
      </p:pic>
      <p:sp>
        <p:nvSpPr>
          <p:cNvPr id="9" name="テキスト ボックス 8"/>
          <p:cNvSpPr txBox="1"/>
          <p:nvPr/>
        </p:nvSpPr>
        <p:spPr>
          <a:xfrm>
            <a:off x="5998005" y="3958597"/>
            <a:ext cx="2317092" cy="307777"/>
          </a:xfrm>
          <a:prstGeom prst="rect">
            <a:avLst/>
          </a:prstGeom>
          <a:noFill/>
        </p:spPr>
        <p:txBody>
          <a:bodyPr wrap="square" rtlCol="0">
            <a:spAutoFit/>
          </a:bodyPr>
          <a:lstStyle/>
          <a:p>
            <a:pPr algn="r">
              <a:spcAft>
                <a:spcPts val="300"/>
              </a:spcAft>
            </a:pPr>
            <a:r>
              <a:rPr lang="en-US" altLang="ja-JP" sz="1400" dirty="0"/>
              <a:t>Ozawa et al. (2011)</a:t>
            </a:r>
          </a:p>
        </p:txBody>
      </p:sp>
      <p:sp>
        <p:nvSpPr>
          <p:cNvPr id="11" name="テキスト ボックス 10"/>
          <p:cNvSpPr txBox="1"/>
          <p:nvPr/>
        </p:nvSpPr>
        <p:spPr>
          <a:xfrm>
            <a:off x="5737714" y="641639"/>
            <a:ext cx="2577383" cy="369332"/>
          </a:xfrm>
          <a:prstGeom prst="rect">
            <a:avLst/>
          </a:prstGeom>
          <a:solidFill>
            <a:schemeClr val="bg1"/>
          </a:solidFill>
          <a:ln>
            <a:solidFill>
              <a:schemeClr val="tx1"/>
            </a:solidFill>
          </a:ln>
        </p:spPr>
        <p:txBody>
          <a:bodyPr wrap="square" rtlCol="0">
            <a:spAutoFit/>
          </a:bodyPr>
          <a:lstStyle/>
          <a:p>
            <a:r>
              <a:rPr lang="en-US" altLang="ja-JP" dirty="0">
                <a:cs typeface="Arial" panose="020B0604020202020204" pitchFamily="34" charset="0"/>
              </a:rPr>
              <a:t>Post-processed </a:t>
            </a:r>
            <a:r>
              <a:rPr kumimoji="1" lang="en-US" altLang="ja-JP" dirty="0">
                <a:latin typeface="Arial" panose="020B0604020202020204" pitchFamily="34" charset="0"/>
                <a:cs typeface="Arial" panose="020B0604020202020204" pitchFamily="34" charset="0"/>
              </a:rPr>
              <a:t>model</a:t>
            </a:r>
            <a:endParaRPr kumimoji="1" lang="ja-JP" altLang="en-US" dirty="0">
              <a:latin typeface="Arial" panose="020B0604020202020204" pitchFamily="34" charset="0"/>
              <a:cs typeface="Arial" panose="020B0604020202020204" pitchFamily="34" charset="0"/>
            </a:endParaRPr>
          </a:p>
        </p:txBody>
      </p:sp>
      <p:sp>
        <p:nvSpPr>
          <p:cNvPr id="12" name="テキスト ボックス 11"/>
          <p:cNvSpPr txBox="1"/>
          <p:nvPr/>
        </p:nvSpPr>
        <p:spPr>
          <a:xfrm>
            <a:off x="9232465" y="641639"/>
            <a:ext cx="2577382" cy="369332"/>
          </a:xfrm>
          <a:prstGeom prst="rect">
            <a:avLst/>
          </a:prstGeom>
          <a:solidFill>
            <a:schemeClr val="bg1"/>
          </a:solidFill>
          <a:ln>
            <a:solidFill>
              <a:schemeClr val="tx1"/>
            </a:solidFill>
          </a:ln>
        </p:spPr>
        <p:txBody>
          <a:bodyPr wrap="square" rtlCol="0">
            <a:spAutoFit/>
          </a:bodyPr>
          <a:lstStyle/>
          <a:p>
            <a:r>
              <a:rPr lang="en-US" altLang="ja-JP" dirty="0">
                <a:cs typeface="Arial" panose="020B0604020202020204" pitchFamily="34" charset="0"/>
              </a:rPr>
              <a:t>Growth of magnitudes</a:t>
            </a:r>
            <a:endParaRPr kumimoji="1" lang="ja-JP" altLang="en-US" dirty="0">
              <a:latin typeface="Arial" panose="020B0604020202020204" pitchFamily="34" charset="0"/>
              <a:cs typeface="Arial" panose="020B0604020202020204" pitchFamily="34" charset="0"/>
            </a:endParaRPr>
          </a:p>
        </p:txBody>
      </p:sp>
      <p:sp>
        <p:nvSpPr>
          <p:cNvPr id="6" name="スライド番号プレースホルダー 5"/>
          <p:cNvSpPr>
            <a:spLocks noGrp="1"/>
          </p:cNvSpPr>
          <p:nvPr>
            <p:ph type="sldNum" sz="quarter" idx="12"/>
          </p:nvPr>
        </p:nvSpPr>
        <p:spPr/>
        <p:txBody>
          <a:bodyPr/>
          <a:lstStyle/>
          <a:p>
            <a:fld id="{814638E7-59ED-4D93-9065-AE1602A5B44F}" type="slidenum">
              <a:rPr lang="en-US" altLang="ja-JP" smtClean="0"/>
              <a:pPr/>
              <a:t>7</a:t>
            </a:fld>
            <a:endParaRPr lang="en-US" altLang="ja-JP"/>
          </a:p>
        </p:txBody>
      </p:sp>
      <p:pic>
        <p:nvPicPr>
          <p:cNvPr id="10" name="Main graphic">
            <a:extLst>
              <a:ext uri="{FF2B5EF4-FFF2-40B4-BE49-F238E27FC236}">
                <a16:creationId xmlns:a16="http://schemas.microsoft.com/office/drawing/2014/main" id="{F133D86A-9637-183F-CEE7-13D409C25816}"/>
              </a:ext>
            </a:extLst>
          </p:cNvPr>
          <p:cNvPicPr/>
          <p:nvPr/>
        </p:nvPicPr>
        <p:blipFill rotWithShape="1">
          <a:blip r:embed="rId5"/>
          <a:srcRect t="47318" r="49568" b="30001"/>
          <a:stretch/>
        </p:blipFill>
        <p:spPr>
          <a:xfrm>
            <a:off x="697247" y="704510"/>
            <a:ext cx="4377960" cy="3002363"/>
          </a:xfrm>
          <a:prstGeom prst="rect">
            <a:avLst/>
          </a:prstGeom>
          <a:ln>
            <a:noFill/>
          </a:ln>
        </p:spPr>
      </p:pic>
      <p:pic>
        <p:nvPicPr>
          <p:cNvPr id="13" name="Main graphic">
            <a:extLst>
              <a:ext uri="{FF2B5EF4-FFF2-40B4-BE49-F238E27FC236}">
                <a16:creationId xmlns:a16="http://schemas.microsoft.com/office/drawing/2014/main" id="{DCD9B473-BEFA-18CE-5C17-50002C34D980}"/>
              </a:ext>
            </a:extLst>
          </p:cNvPr>
          <p:cNvPicPr/>
          <p:nvPr/>
        </p:nvPicPr>
        <p:blipFill rotWithShape="1">
          <a:blip r:embed="rId5"/>
          <a:srcRect l="49911" t="47318" r="-343" b="30001"/>
          <a:stretch/>
        </p:blipFill>
        <p:spPr>
          <a:xfrm>
            <a:off x="657491" y="3680234"/>
            <a:ext cx="4377960" cy="3002363"/>
          </a:xfrm>
          <a:prstGeom prst="rect">
            <a:avLst/>
          </a:prstGeom>
          <a:ln>
            <a:noFill/>
          </a:ln>
        </p:spPr>
      </p:pic>
      <p:sp>
        <p:nvSpPr>
          <p:cNvPr id="4" name="テキスト ボックス 3">
            <a:extLst>
              <a:ext uri="{FF2B5EF4-FFF2-40B4-BE49-F238E27FC236}">
                <a16:creationId xmlns:a16="http://schemas.microsoft.com/office/drawing/2014/main" id="{5E78BF3E-2635-FE58-DFA2-5BA75A3A1ACA}"/>
              </a:ext>
            </a:extLst>
          </p:cNvPr>
          <p:cNvSpPr txBox="1"/>
          <p:nvPr/>
        </p:nvSpPr>
        <p:spPr>
          <a:xfrm>
            <a:off x="2886227" y="6528708"/>
            <a:ext cx="2317092" cy="307777"/>
          </a:xfrm>
          <a:prstGeom prst="rect">
            <a:avLst/>
          </a:prstGeom>
          <a:noFill/>
        </p:spPr>
        <p:txBody>
          <a:bodyPr wrap="square" rtlCol="0">
            <a:spAutoFit/>
          </a:bodyPr>
          <a:lstStyle/>
          <a:p>
            <a:pPr algn="r">
              <a:spcAft>
                <a:spcPts val="300"/>
              </a:spcAft>
            </a:pPr>
            <a:r>
              <a:rPr lang="en-US" altLang="ja-JP" sz="1400" dirty="0"/>
              <a:t>Kawamoto et al. (2017)</a:t>
            </a:r>
          </a:p>
        </p:txBody>
      </p:sp>
    </p:spTree>
    <p:extLst>
      <p:ext uri="{BB962C8B-B14F-4D97-AF65-F5344CB8AC3E}">
        <p14:creationId xmlns:p14="http://schemas.microsoft.com/office/powerpoint/2010/main" val="43533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b="1" dirty="0"/>
              <a:t>Results in operational term</a:t>
            </a:r>
            <a:endParaRPr kumimoji="1" lang="ja-JP" altLang="en-US" b="1" dirty="0"/>
          </a:p>
        </p:txBody>
      </p:sp>
      <p:pic>
        <p:nvPicPr>
          <p:cNvPr id="10" name="図 9"/>
          <p:cNvPicPr>
            <a:picLocks noChangeAspect="1"/>
          </p:cNvPicPr>
          <p:nvPr/>
        </p:nvPicPr>
        <p:blipFill>
          <a:blip r:embed="rId3"/>
          <a:stretch>
            <a:fillRect/>
          </a:stretch>
        </p:blipFill>
        <p:spPr>
          <a:xfrm>
            <a:off x="1003491" y="1158376"/>
            <a:ext cx="9809652" cy="3400897"/>
          </a:xfrm>
          <a:prstGeom prst="rect">
            <a:avLst/>
          </a:prstGeom>
        </p:spPr>
      </p:pic>
      <p:sp>
        <p:nvSpPr>
          <p:cNvPr id="11" name="テキスト ボックス 10"/>
          <p:cNvSpPr txBox="1"/>
          <p:nvPr/>
        </p:nvSpPr>
        <p:spPr>
          <a:xfrm>
            <a:off x="1433065" y="692696"/>
            <a:ext cx="4340928" cy="461665"/>
          </a:xfrm>
          <a:prstGeom prst="rect">
            <a:avLst/>
          </a:prstGeom>
          <a:noFill/>
          <a:ln>
            <a:noFill/>
          </a:ln>
        </p:spPr>
        <p:txBody>
          <a:bodyPr wrap="square" rtlCol="0">
            <a:spAutoFit/>
          </a:bodyPr>
          <a:lstStyle/>
          <a:p>
            <a:pPr algn="ctr">
              <a:lnSpc>
                <a:spcPct val="120000"/>
              </a:lnSpc>
            </a:pPr>
            <a:r>
              <a:rPr lang="en-US" altLang="ja-JP" sz="2000" dirty="0">
                <a:latin typeface="Arial" panose="020B0604020202020204" pitchFamily="34" charset="0"/>
                <a:ea typeface="メイリオ" panose="020B0604030504040204" pitchFamily="50" charset="-128"/>
                <a:cs typeface="Arial" panose="020B0604020202020204" pitchFamily="34" charset="0"/>
              </a:rPr>
              <a:t>2016 Kumamoto earthquake (M7.3)</a:t>
            </a:r>
            <a:endParaRPr kumimoji="1"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12" name="テキスト ボックス 11"/>
          <p:cNvSpPr txBox="1"/>
          <p:nvPr/>
        </p:nvSpPr>
        <p:spPr>
          <a:xfrm>
            <a:off x="5914583" y="693468"/>
            <a:ext cx="5039240" cy="461665"/>
          </a:xfrm>
          <a:prstGeom prst="rect">
            <a:avLst/>
          </a:prstGeom>
          <a:noFill/>
          <a:ln>
            <a:noFill/>
          </a:ln>
        </p:spPr>
        <p:txBody>
          <a:bodyPr wrap="square" rtlCol="0">
            <a:spAutoFit/>
          </a:bodyPr>
          <a:lstStyle/>
          <a:p>
            <a:pPr algn="ctr">
              <a:lnSpc>
                <a:spcPct val="120000"/>
              </a:lnSpc>
            </a:pPr>
            <a:r>
              <a:rPr lang="en-US" altLang="ja-JP" sz="2000" dirty="0">
                <a:latin typeface="Arial" panose="020B0604020202020204" pitchFamily="34" charset="0"/>
                <a:ea typeface="メイリオ" panose="020B0604030504040204" pitchFamily="50" charset="-128"/>
                <a:cs typeface="Arial" panose="020B0604020202020204" pitchFamily="34" charset="0"/>
              </a:rPr>
              <a:t>2019 Yamagata-Oki earthquake (M6.7)</a:t>
            </a:r>
            <a:endParaRPr kumimoji="1" lang="ja-JP" altLang="en-US" sz="2000" dirty="0">
              <a:latin typeface="Arial" panose="020B0604020202020204" pitchFamily="34" charset="0"/>
              <a:ea typeface="メイリオ" panose="020B0604030504040204" pitchFamily="50"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148D83F6-F841-1147-98EE-087654766D64}"/>
              </a:ext>
            </a:extLst>
          </p:cNvPr>
          <p:cNvSpPr txBox="1"/>
          <p:nvPr/>
        </p:nvSpPr>
        <p:spPr>
          <a:xfrm>
            <a:off x="4151784" y="5466741"/>
            <a:ext cx="7488830" cy="830997"/>
          </a:xfrm>
          <a:prstGeom prst="rect">
            <a:avLst/>
          </a:prstGeom>
          <a:noFill/>
        </p:spPr>
        <p:txBody>
          <a:bodyPr wrap="square" rtlCol="0">
            <a:spAutoFit/>
          </a:bodyPr>
          <a:lstStyle/>
          <a:p>
            <a:r>
              <a:rPr lang="en-US" altLang="ja-JP" sz="2400" b="1" dirty="0">
                <a:solidFill>
                  <a:srgbClr val="C00000"/>
                </a:solidFill>
                <a:latin typeface="+mn-lt"/>
                <a:cs typeface="Segoe UI" panose="020B0502040204020203" pitchFamily="34" charset="0"/>
              </a:rPr>
              <a:t>REGARD works well even for M6.5~7 earthquake </a:t>
            </a:r>
            <a:r>
              <a:rPr lang="en-US" altLang="ja-JP" sz="2400" dirty="0">
                <a:latin typeface="+mn-lt"/>
                <a:cs typeface="Segoe UI" panose="020B0502040204020203" pitchFamily="34" charset="0"/>
              </a:rPr>
              <a:t>thanks to the dense deployment of GEONET</a:t>
            </a:r>
          </a:p>
        </p:txBody>
      </p:sp>
      <p:sp>
        <p:nvSpPr>
          <p:cNvPr id="7" name="テキスト ボックス 6"/>
          <p:cNvSpPr txBox="1"/>
          <p:nvPr/>
        </p:nvSpPr>
        <p:spPr>
          <a:xfrm>
            <a:off x="3019613" y="4224117"/>
            <a:ext cx="2888704" cy="361637"/>
          </a:xfrm>
          <a:prstGeom prst="rect">
            <a:avLst/>
          </a:prstGeom>
          <a:noFill/>
        </p:spPr>
        <p:txBody>
          <a:bodyPr wrap="square" rtlCol="0">
            <a:spAutoFit/>
          </a:bodyPr>
          <a:lstStyle/>
          <a:p>
            <a:pPr algn="r">
              <a:lnSpc>
                <a:spcPct val="125000"/>
              </a:lnSpc>
            </a:pPr>
            <a:r>
              <a:rPr lang="en-US" altLang="ja-JP" sz="1400" dirty="0"/>
              <a:t>Kawamoto et al. (2016)</a:t>
            </a:r>
          </a:p>
        </p:txBody>
      </p:sp>
      <p:sp>
        <p:nvSpPr>
          <p:cNvPr id="3" name="スライド番号プレースホルダー 2"/>
          <p:cNvSpPr>
            <a:spLocks noGrp="1"/>
          </p:cNvSpPr>
          <p:nvPr>
            <p:ph type="sldNum" sz="quarter" idx="12"/>
          </p:nvPr>
        </p:nvSpPr>
        <p:spPr/>
        <p:txBody>
          <a:bodyPr/>
          <a:lstStyle/>
          <a:p>
            <a:fld id="{814638E7-59ED-4D93-9065-AE1602A5B44F}" type="slidenum">
              <a:rPr lang="en-US" altLang="ja-JP" smtClean="0"/>
              <a:pPr/>
              <a:t>8</a:t>
            </a:fld>
            <a:endParaRPr lang="en-US" altLang="ja-JP"/>
          </a:p>
        </p:txBody>
      </p:sp>
      <p:pic>
        <p:nvPicPr>
          <p:cNvPr id="5" name="図 4">
            <a:extLst>
              <a:ext uri="{FF2B5EF4-FFF2-40B4-BE49-F238E27FC236}">
                <a16:creationId xmlns:a16="http://schemas.microsoft.com/office/drawing/2014/main" id="{E2E014B6-F369-FBA8-FF38-97BD1029CA98}"/>
              </a:ext>
            </a:extLst>
          </p:cNvPr>
          <p:cNvPicPr>
            <a:picLocks noChangeAspect="1"/>
          </p:cNvPicPr>
          <p:nvPr/>
        </p:nvPicPr>
        <p:blipFill rotWithShape="1">
          <a:blip r:embed="rId4"/>
          <a:srcRect l="30514" t="13746" r="16948" b="4973"/>
          <a:stretch/>
        </p:blipFill>
        <p:spPr>
          <a:xfrm>
            <a:off x="1413281" y="4612002"/>
            <a:ext cx="1946415" cy="1892878"/>
          </a:xfrm>
          <a:prstGeom prst="rect">
            <a:avLst/>
          </a:prstGeom>
          <a:ln w="19050">
            <a:solidFill>
              <a:schemeClr val="tx1">
                <a:lumMod val="75000"/>
                <a:lumOff val="25000"/>
              </a:schemeClr>
            </a:solidFill>
          </a:ln>
        </p:spPr>
      </p:pic>
      <p:sp>
        <p:nvSpPr>
          <p:cNvPr id="17" name="正方形/長方形 16">
            <a:extLst>
              <a:ext uri="{FF2B5EF4-FFF2-40B4-BE49-F238E27FC236}">
                <a16:creationId xmlns:a16="http://schemas.microsoft.com/office/drawing/2014/main" id="{D5C9F593-0C41-A8A1-ECBB-A656861A7E18}"/>
              </a:ext>
            </a:extLst>
          </p:cNvPr>
          <p:cNvSpPr>
            <a:spLocks noChangeAspect="1"/>
          </p:cNvSpPr>
          <p:nvPr/>
        </p:nvSpPr>
        <p:spPr>
          <a:xfrm>
            <a:off x="1815143" y="5589239"/>
            <a:ext cx="125043" cy="144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EC096F7-6E98-3541-667B-3249040D1938}"/>
              </a:ext>
            </a:extLst>
          </p:cNvPr>
          <p:cNvSpPr>
            <a:spLocks noChangeAspect="1"/>
          </p:cNvSpPr>
          <p:nvPr/>
        </p:nvSpPr>
        <p:spPr>
          <a:xfrm>
            <a:off x="2354446" y="5151111"/>
            <a:ext cx="125043" cy="144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736BC0A3-0D85-8F03-0AEC-0B455BEA3230}"/>
              </a:ext>
            </a:extLst>
          </p:cNvPr>
          <p:cNvSpPr txBox="1"/>
          <p:nvPr/>
        </p:nvSpPr>
        <p:spPr>
          <a:xfrm>
            <a:off x="1669437" y="5701934"/>
            <a:ext cx="1707744" cy="360612"/>
          </a:xfrm>
          <a:prstGeom prst="rect">
            <a:avLst/>
          </a:prstGeom>
          <a:noFill/>
          <a:ln>
            <a:noFill/>
          </a:ln>
        </p:spPr>
        <p:txBody>
          <a:bodyPr wrap="square" rtlCol="0">
            <a:spAutoFit/>
          </a:bodyPr>
          <a:lstStyle/>
          <a:p>
            <a:pPr algn="ctr">
              <a:lnSpc>
                <a:spcPct val="120000"/>
              </a:lnSpc>
            </a:pPr>
            <a:r>
              <a:rPr lang="en-US" altLang="ja-JP" sz="1600" i="1" dirty="0">
                <a:latin typeface="Arial" panose="020B0604020202020204" pitchFamily="34" charset="0"/>
                <a:ea typeface="メイリオ" panose="020B0604030504040204" pitchFamily="50" charset="-128"/>
                <a:cs typeface="Arial" panose="020B0604020202020204" pitchFamily="34" charset="0"/>
              </a:rPr>
              <a:t>2016 Kumamoto</a:t>
            </a:r>
            <a:endParaRPr kumimoji="1" lang="ja-JP" altLang="en-US" sz="1600" i="1" dirty="0">
              <a:latin typeface="Arial" panose="020B0604020202020204" pitchFamily="34" charset="0"/>
              <a:ea typeface="メイリオ" panose="020B0604030504040204" pitchFamily="50" charset="-128"/>
              <a:cs typeface="Arial" panose="020B0604020202020204" pitchFamily="34" charset="0"/>
            </a:endParaRPr>
          </a:p>
        </p:txBody>
      </p:sp>
      <p:sp>
        <p:nvSpPr>
          <p:cNvPr id="20" name="テキスト ボックス 19">
            <a:extLst>
              <a:ext uri="{FF2B5EF4-FFF2-40B4-BE49-F238E27FC236}">
                <a16:creationId xmlns:a16="http://schemas.microsoft.com/office/drawing/2014/main" id="{06206A50-4EC8-B96E-9AF3-57847BFF7821}"/>
              </a:ext>
            </a:extLst>
          </p:cNvPr>
          <p:cNvSpPr txBox="1"/>
          <p:nvPr/>
        </p:nvSpPr>
        <p:spPr>
          <a:xfrm>
            <a:off x="2432247" y="5042805"/>
            <a:ext cx="1946414" cy="360612"/>
          </a:xfrm>
          <a:prstGeom prst="rect">
            <a:avLst/>
          </a:prstGeom>
          <a:noFill/>
          <a:ln>
            <a:noFill/>
          </a:ln>
        </p:spPr>
        <p:txBody>
          <a:bodyPr wrap="square" rtlCol="0">
            <a:spAutoFit/>
          </a:bodyPr>
          <a:lstStyle/>
          <a:p>
            <a:pPr>
              <a:lnSpc>
                <a:spcPct val="120000"/>
              </a:lnSpc>
            </a:pPr>
            <a:r>
              <a:rPr lang="en-US" altLang="ja-JP" sz="1600" i="1" dirty="0">
                <a:latin typeface="Arial" panose="020B0604020202020204" pitchFamily="34" charset="0"/>
                <a:ea typeface="メイリオ" panose="020B0604030504040204" pitchFamily="50" charset="-128"/>
                <a:cs typeface="Arial" panose="020B0604020202020204" pitchFamily="34" charset="0"/>
              </a:rPr>
              <a:t>2019 Yamagata-</a:t>
            </a:r>
            <a:r>
              <a:rPr lang="en-US" altLang="ja-JP" sz="1600" i="1" dirty="0" err="1">
                <a:latin typeface="Arial" panose="020B0604020202020204" pitchFamily="34" charset="0"/>
                <a:ea typeface="メイリオ" panose="020B0604030504040204" pitchFamily="50" charset="-128"/>
                <a:cs typeface="Arial" panose="020B0604020202020204" pitchFamily="34" charset="0"/>
              </a:rPr>
              <a:t>oki</a:t>
            </a:r>
            <a:endParaRPr kumimoji="1" lang="ja-JP" altLang="en-US" sz="1600" i="1" dirty="0">
              <a:latin typeface="Arial" panose="020B0604020202020204" pitchFamily="34" charset="0"/>
              <a:ea typeface="メイリオ" panose="020B0604030504040204" pitchFamily="50" charset="-128"/>
              <a:cs typeface="Arial" panose="020B0604020202020204" pitchFamily="34" charset="0"/>
            </a:endParaRPr>
          </a:p>
        </p:txBody>
      </p:sp>
    </p:spTree>
    <p:extLst>
      <p:ext uri="{BB962C8B-B14F-4D97-AF65-F5344CB8AC3E}">
        <p14:creationId xmlns:p14="http://schemas.microsoft.com/office/powerpoint/2010/main" val="1261976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400" b="1" dirty="0"/>
              <a:t>MCMC-based fault </a:t>
            </a:r>
            <a:r>
              <a:rPr lang="en-US" altLang="ja-JP" sz="2400" b="1" dirty="0"/>
              <a:t>model inversion </a:t>
            </a:r>
            <a:r>
              <a:rPr lang="en-US" altLang="ja-JP" sz="1800" b="1" dirty="0"/>
              <a:t>(with support of Tohoku univ.)</a:t>
            </a:r>
            <a:endParaRPr kumimoji="1" lang="ja-JP" altLang="en-US" sz="2400" b="1" dirty="0"/>
          </a:p>
        </p:txBody>
      </p:sp>
      <p:pic>
        <p:nvPicPr>
          <p:cNvPr id="3" name="図 2">
            <a:extLst>
              <a:ext uri="{FF2B5EF4-FFF2-40B4-BE49-F238E27FC236}">
                <a16:creationId xmlns:a16="http://schemas.microsoft.com/office/drawing/2014/main" id="{9D5593BA-F7FD-ED4A-9DBD-1D4286FCAA4A}"/>
              </a:ext>
            </a:extLst>
          </p:cNvPr>
          <p:cNvPicPr>
            <a:picLocks noChangeAspect="1"/>
          </p:cNvPicPr>
          <p:nvPr/>
        </p:nvPicPr>
        <p:blipFill rotWithShape="1">
          <a:blip r:embed="rId3"/>
          <a:srcRect t="1911" b="64626"/>
          <a:stretch/>
        </p:blipFill>
        <p:spPr>
          <a:xfrm>
            <a:off x="895211" y="4293096"/>
            <a:ext cx="3476837" cy="2521843"/>
          </a:xfrm>
          <a:prstGeom prst="rect">
            <a:avLst/>
          </a:prstGeom>
        </p:spPr>
      </p:pic>
      <p:sp>
        <p:nvSpPr>
          <p:cNvPr id="10" name="テキスト ボックス 9"/>
          <p:cNvSpPr txBox="1"/>
          <p:nvPr/>
        </p:nvSpPr>
        <p:spPr>
          <a:xfrm>
            <a:off x="3322659" y="5202700"/>
            <a:ext cx="1026145" cy="331373"/>
          </a:xfrm>
          <a:prstGeom prst="rect">
            <a:avLst/>
          </a:prstGeom>
          <a:noFill/>
        </p:spPr>
        <p:txBody>
          <a:bodyPr wrap="square" rtlCol="0">
            <a:spAutoFit/>
          </a:bodyPr>
          <a:lstStyle/>
          <a:p>
            <a:pPr algn="l">
              <a:lnSpc>
                <a:spcPts val="2000"/>
              </a:lnSpc>
            </a:pPr>
            <a:r>
              <a:rPr kumimoji="1" lang="en-US" altLang="ja-JP" sz="1600" b="1" dirty="0">
                <a:solidFill>
                  <a:srgbClr val="C00000"/>
                </a:solidFill>
                <a:latin typeface="Arial" panose="020B0604020202020204" pitchFamily="34" charset="0"/>
                <a:cs typeface="Arial" panose="020B0604020202020204" pitchFamily="34" charset="0"/>
              </a:rPr>
              <a:t>MCMC</a:t>
            </a:r>
            <a:endParaRPr kumimoji="1" lang="ja-JP" altLang="en-US" sz="1200" b="1" dirty="0">
              <a:solidFill>
                <a:srgbClr val="C00000"/>
              </a:solidFill>
              <a:latin typeface="Arial" panose="020B0604020202020204" pitchFamily="34" charset="0"/>
              <a:cs typeface="Arial" panose="020B0604020202020204" pitchFamily="34" charset="0"/>
            </a:endParaRPr>
          </a:p>
        </p:txBody>
      </p:sp>
      <p:sp>
        <p:nvSpPr>
          <p:cNvPr id="11" name="正方形/長方形 10"/>
          <p:cNvSpPr/>
          <p:nvPr/>
        </p:nvSpPr>
        <p:spPr>
          <a:xfrm>
            <a:off x="2583798" y="5949208"/>
            <a:ext cx="1351962" cy="409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2593161" y="6010034"/>
            <a:ext cx="1342599" cy="331373"/>
          </a:xfrm>
          <a:prstGeom prst="rect">
            <a:avLst/>
          </a:prstGeom>
          <a:noFill/>
        </p:spPr>
        <p:txBody>
          <a:bodyPr wrap="square" rtlCol="0">
            <a:spAutoFit/>
          </a:bodyPr>
          <a:lstStyle/>
          <a:p>
            <a:pPr algn="ctr">
              <a:lnSpc>
                <a:spcPts val="2000"/>
              </a:lnSpc>
            </a:pPr>
            <a:r>
              <a:rPr kumimoji="1" lang="en-US" altLang="ja-JP" sz="1600" b="1" dirty="0">
                <a:solidFill>
                  <a:srgbClr val="0070C0"/>
                </a:solidFill>
                <a:latin typeface="Arial" panose="020B0604020202020204" pitchFamily="34" charset="0"/>
                <a:cs typeface="Arial" panose="020B0604020202020204" pitchFamily="34" charset="0"/>
              </a:rPr>
              <a:t>MLE</a:t>
            </a:r>
            <a:endParaRPr kumimoji="1" lang="ja-JP" altLang="en-US" sz="1200" b="1" dirty="0">
              <a:solidFill>
                <a:srgbClr val="0070C0"/>
              </a:solidFill>
              <a:latin typeface="Arial" panose="020B0604020202020204" pitchFamily="34" charset="0"/>
              <a:cs typeface="Arial" panose="020B0604020202020204" pitchFamily="34" charset="0"/>
            </a:endParaRPr>
          </a:p>
        </p:txBody>
      </p:sp>
      <p:sp>
        <p:nvSpPr>
          <p:cNvPr id="15" name="正方形/長方形 14"/>
          <p:cNvSpPr/>
          <p:nvPr/>
        </p:nvSpPr>
        <p:spPr>
          <a:xfrm rot="2911954">
            <a:off x="2712055" y="5086855"/>
            <a:ext cx="251850" cy="100902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flipV="1">
            <a:off x="2519813" y="5325142"/>
            <a:ext cx="761351" cy="66639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1659855">
            <a:off x="2497786" y="5679566"/>
            <a:ext cx="492572" cy="45719"/>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4B2C3171-CC75-3C4A-A001-E8FA26EACE5E}"/>
              </a:ext>
            </a:extLst>
          </p:cNvPr>
          <p:cNvPicPr>
            <a:picLocks noChangeAspect="1"/>
          </p:cNvPicPr>
          <p:nvPr/>
        </p:nvPicPr>
        <p:blipFill>
          <a:blip r:embed="rId4"/>
          <a:stretch>
            <a:fillRect/>
          </a:stretch>
        </p:blipFill>
        <p:spPr>
          <a:xfrm>
            <a:off x="1198625" y="1643314"/>
            <a:ext cx="6150683" cy="1888983"/>
          </a:xfrm>
          <a:prstGeom prst="rect">
            <a:avLst/>
          </a:prstGeom>
        </p:spPr>
      </p:pic>
      <p:sp>
        <p:nvSpPr>
          <p:cNvPr id="20" name="左中かっこ 19"/>
          <p:cNvSpPr/>
          <p:nvPr/>
        </p:nvSpPr>
        <p:spPr>
          <a:xfrm>
            <a:off x="1098486" y="1781588"/>
            <a:ext cx="105270" cy="1955272"/>
          </a:xfrm>
          <a:prstGeom prst="leftBrace">
            <a:avLst>
              <a:gd name="adj1" fmla="val 33189"/>
              <a:gd name="adj2" fmla="val 41803"/>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1" name="テキスト ボックス 20"/>
          <p:cNvSpPr txBox="1"/>
          <p:nvPr/>
        </p:nvSpPr>
        <p:spPr>
          <a:xfrm rot="5400000">
            <a:off x="1142680" y="3474665"/>
            <a:ext cx="512345" cy="276999"/>
          </a:xfrm>
          <a:prstGeom prst="rect">
            <a:avLst/>
          </a:prstGeom>
          <a:noFill/>
        </p:spPr>
        <p:txBody>
          <a:bodyPr wrap="square" rtlCol="0">
            <a:spAutoFit/>
          </a:bodyPr>
          <a:lstStyle/>
          <a:p>
            <a:pPr algn="ctr"/>
            <a:r>
              <a:rPr lang="en-US" altLang="ja-JP" sz="1200" b="1" spc="200" dirty="0">
                <a:latin typeface="+mn-ea"/>
              </a:rPr>
              <a:t>…</a:t>
            </a:r>
          </a:p>
        </p:txBody>
      </p:sp>
      <p:sp>
        <p:nvSpPr>
          <p:cNvPr id="22" name="正方形/長方形 21"/>
          <p:cNvSpPr/>
          <p:nvPr/>
        </p:nvSpPr>
        <p:spPr>
          <a:xfrm>
            <a:off x="6473827" y="1943531"/>
            <a:ext cx="800100" cy="644702"/>
          </a:xfrm>
          <a:prstGeom prst="rect">
            <a:avLst/>
          </a:prstGeom>
          <a:no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6473827" y="2769508"/>
            <a:ext cx="800100" cy="675981"/>
          </a:xfrm>
          <a:prstGeom prst="rect">
            <a:avLst/>
          </a:prstGeom>
          <a:noFill/>
          <a:ln w="38100">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mc:AlternateContent xmlns:mc="http://schemas.openxmlformats.org/markup-compatibility/2006" xmlns:a14="http://schemas.microsoft.com/office/drawing/2010/main">
        <mc:Choice Requires="a14">
          <p:sp>
            <p:nvSpPr>
              <p:cNvPr id="26" name="コンテンツ プレースホルダー 2">
                <a:extLst>
                  <a:ext uri="{FF2B5EF4-FFF2-40B4-BE49-F238E27FC236}">
                    <a16:creationId xmlns:a16="http://schemas.microsoft.com/office/drawing/2014/main" id="{90B48631-6503-074E-AB6F-7925ECC384EB}"/>
                  </a:ext>
                </a:extLst>
              </p:cNvPr>
              <p:cNvSpPr txBox="1">
                <a:spLocks/>
              </p:cNvSpPr>
              <p:nvPr/>
            </p:nvSpPr>
            <p:spPr>
              <a:xfrm>
                <a:off x="191344" y="980728"/>
                <a:ext cx="5165995" cy="674101"/>
              </a:xfrm>
              <a:prstGeom prst="rect">
                <a:avLst/>
              </a:prstGeom>
              <a:noFill/>
              <a:effectLst/>
            </p:spPr>
            <p:txBody>
              <a:bodyPr vert="horz" lIns="68580" tIns="34290" rIns="68580" bIns="34290" rtlCol="0">
                <a:noAutofit/>
              </a:bodyPr>
              <a:lstStyle>
                <a:lvl1pPr marL="0" indent="-350838" algn="l" defTabSz="914400" rtl="0" eaLnBrk="1" latinLnBrk="0" hangingPunct="1">
                  <a:lnSpc>
                    <a:spcPct val="120000"/>
                  </a:lnSpc>
                  <a:spcBef>
                    <a:spcPts val="0"/>
                  </a:spcBef>
                  <a:spcAft>
                    <a:spcPts val="0"/>
                  </a:spcAft>
                  <a:buClr>
                    <a:schemeClr val="accent1"/>
                  </a:buClr>
                  <a:buSzPct val="95000"/>
                  <a:buFont typeface="Wingdings" charset="2"/>
                  <a:buChar char="n"/>
                  <a:tabLst/>
                  <a:defRPr kumimoji="1" sz="2600" kern="1200" spc="150" baseline="0">
                    <a:solidFill>
                      <a:schemeClr val="accent1"/>
                    </a:solidFill>
                    <a:latin typeface="メイリオ" charset="-128"/>
                    <a:ea typeface="メイリオ" charset="-128"/>
                    <a:cs typeface="メイリオ" charset="-128"/>
                  </a:defRPr>
                </a:lvl1pPr>
                <a:lvl2pPr marL="0" indent="0" algn="l" defTabSz="914400" rtl="0" eaLnBrk="1" latinLnBrk="0" hangingPunct="1">
                  <a:lnSpc>
                    <a:spcPct val="100000"/>
                  </a:lnSpc>
                  <a:spcBef>
                    <a:spcPts val="500"/>
                  </a:spcBef>
                  <a:buClr>
                    <a:schemeClr val="accent1"/>
                  </a:buClr>
                  <a:buSzPct val="95000"/>
                  <a:buFont typeface="Wingdings" charset="2"/>
                  <a:buChar char="n"/>
                  <a:defRPr kumimoji="1" sz="2000" kern="1200" spc="150" baseline="0">
                    <a:solidFill>
                      <a:schemeClr val="tx1"/>
                    </a:solidFill>
                    <a:latin typeface="メイリオ" charset="-128"/>
                    <a:ea typeface="メイリオ" charset="-128"/>
                    <a:cs typeface="メイリオ" charset="-128"/>
                  </a:defRPr>
                </a:lvl2pPr>
                <a:lvl3pPr marL="0" indent="-307975" algn="l" defTabSz="914400" rtl="0" eaLnBrk="1" latinLnBrk="0" hangingPunct="1">
                  <a:lnSpc>
                    <a:spcPct val="120000"/>
                  </a:lnSpc>
                  <a:spcBef>
                    <a:spcPts val="0"/>
                  </a:spcBef>
                  <a:spcAft>
                    <a:spcPts val="0"/>
                  </a:spcAft>
                  <a:buClr>
                    <a:schemeClr val="accent3"/>
                  </a:buClr>
                  <a:buSzPct val="95000"/>
                  <a:buFont typeface="Wingdings" charset="2"/>
                  <a:buChar char="n"/>
                  <a:tabLst/>
                  <a:defRPr kumimoji="1" sz="2000" kern="1200" spc="150" baseline="0">
                    <a:solidFill>
                      <a:schemeClr val="tx1"/>
                    </a:solidFill>
                    <a:latin typeface="メイリオ" charset="-128"/>
                    <a:ea typeface="メイリオ" charset="-128"/>
                    <a:cs typeface="メイリオ" charset="-128"/>
                  </a:defRPr>
                </a:lvl3pPr>
                <a:lvl4pPr marL="180000" indent="0" algn="l" defTabSz="914400" rtl="0" eaLnBrk="1" latinLnBrk="0" hangingPunct="1">
                  <a:lnSpc>
                    <a:spcPct val="100000"/>
                  </a:lnSpc>
                  <a:spcBef>
                    <a:spcPts val="0"/>
                  </a:spcBef>
                  <a:buClr>
                    <a:schemeClr val="accent1"/>
                  </a:buClr>
                  <a:buSzPct val="95000"/>
                  <a:buFont typeface="Wingdings" charset="2"/>
                  <a:buNone/>
                  <a:defRPr kumimoji="1" sz="2000" kern="1200" spc="150" baseline="0">
                    <a:solidFill>
                      <a:schemeClr val="tx1"/>
                    </a:solidFill>
                    <a:latin typeface="メイリオ" charset="-128"/>
                    <a:ea typeface="メイリオ" charset="-128"/>
                    <a:cs typeface="メイリオ" charset="-128"/>
                  </a:defRPr>
                </a:lvl4pPr>
                <a:lvl5pPr marL="0" indent="-354013" algn="l" defTabSz="914400" rtl="0" eaLnBrk="1" latinLnBrk="0" hangingPunct="1">
                  <a:lnSpc>
                    <a:spcPct val="120000"/>
                  </a:lnSpc>
                  <a:spcBef>
                    <a:spcPts val="0"/>
                  </a:spcBef>
                  <a:spcAft>
                    <a:spcPts val="0"/>
                  </a:spcAft>
                  <a:buClr>
                    <a:schemeClr val="accent3"/>
                  </a:buClr>
                  <a:buSzPct val="95000"/>
                  <a:buFont typeface="Wingdings" charset="2"/>
                  <a:buChar char="n"/>
                  <a:tabLst/>
                  <a:defRPr kumimoji="1" sz="2400" kern="1200" spc="150" baseline="0">
                    <a:solidFill>
                      <a:schemeClr val="tx1"/>
                    </a:solidFill>
                    <a:latin typeface="メイリオ" charset="-128"/>
                    <a:ea typeface="メイリオ" charset="-128"/>
                    <a:cs typeface="メイリオ"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335" indent="0">
                  <a:buClr>
                    <a:schemeClr val="tx1"/>
                  </a:buClr>
                  <a:buNone/>
                </a:pPr>
                <a14:m>
                  <m:oMathPara xmlns:m="http://schemas.openxmlformats.org/officeDocument/2006/math">
                    <m:oMathParaPr>
                      <m:jc m:val="centerGroup"/>
                    </m:oMathParaPr>
                    <m:oMath xmlns:m="http://schemas.openxmlformats.org/officeDocument/2006/math">
                      <m:r>
                        <a:rPr lang="en-US" altLang="ja-JP" sz="2400" i="1" smtClean="0">
                          <a:solidFill>
                            <a:schemeClr val="tx1"/>
                          </a:solidFill>
                          <a:latin typeface="Cambria Math" panose="02040503050406030204" pitchFamily="18" charset="0"/>
                        </a:rPr>
                        <m:t>𝑝</m:t>
                      </m:r>
                      <m:d>
                        <m:dPr>
                          <m:ctrlPr>
                            <a:rPr lang="en-US" altLang="ja-JP" sz="2400" i="1">
                              <a:solidFill>
                                <a:schemeClr val="tx1"/>
                              </a:solidFill>
                              <a:latin typeface="Cambria Math" panose="02040503050406030204" pitchFamily="18" charset="0"/>
                            </a:rPr>
                          </m:ctrlPr>
                        </m:dPr>
                        <m:e>
                          <m:r>
                            <a:rPr lang="en-US" altLang="ja-JP" sz="2400" b="1" i="1">
                              <a:solidFill>
                                <a:schemeClr val="tx1"/>
                              </a:solidFill>
                              <a:latin typeface="Cambria Math" panose="02040503050406030204" pitchFamily="18" charset="0"/>
                              <a:ea typeface="Cambria Math" panose="02040503050406030204" pitchFamily="18" charset="0"/>
                            </a:rPr>
                            <m:t>𝜽</m:t>
                          </m:r>
                        </m:e>
                        <m:e>
                          <m:r>
                            <a:rPr lang="en-US" altLang="ja-JP" sz="2400" b="1" i="1">
                              <a:solidFill>
                                <a:schemeClr val="tx1"/>
                              </a:solidFill>
                              <a:latin typeface="Cambria Math" panose="02040503050406030204" pitchFamily="18" charset="0"/>
                            </a:rPr>
                            <m:t>𝒅</m:t>
                          </m:r>
                        </m:e>
                      </m:d>
                      <m:r>
                        <a:rPr lang="en-US" altLang="ja-JP" sz="2400" b="1" i="1" smtClean="0">
                          <a:solidFill>
                            <a:schemeClr val="tx1"/>
                          </a:solidFill>
                          <a:latin typeface="Cambria Math" panose="02040503050406030204" pitchFamily="18" charset="0"/>
                        </a:rPr>
                        <m:t>  </m:t>
                      </m:r>
                      <m:r>
                        <a:rPr lang="en-US" altLang="ja-JP" sz="2400" b="1" i="1">
                          <a:solidFill>
                            <a:schemeClr val="tx1"/>
                          </a:solidFill>
                          <a:latin typeface="Cambria Math" panose="02040503050406030204" pitchFamily="18" charset="0"/>
                          <a:ea typeface="Cambria Math" panose="02040503050406030204" pitchFamily="18" charset="0"/>
                        </a:rPr>
                        <m:t>∝</m:t>
                      </m:r>
                      <m:r>
                        <a:rPr lang="en-US" altLang="ja-JP" sz="2400" i="1">
                          <a:solidFill>
                            <a:schemeClr val="tx1"/>
                          </a:solidFill>
                          <a:latin typeface="Cambria Math" panose="02040503050406030204" pitchFamily="18" charset="0"/>
                        </a:rPr>
                        <m:t>𝑝</m:t>
                      </m:r>
                      <m:d>
                        <m:dPr>
                          <m:ctrlPr>
                            <a:rPr lang="en-US" altLang="ja-JP" sz="2400" i="1">
                              <a:solidFill>
                                <a:schemeClr val="tx1"/>
                              </a:solidFill>
                              <a:latin typeface="Cambria Math" panose="02040503050406030204" pitchFamily="18" charset="0"/>
                            </a:rPr>
                          </m:ctrlPr>
                        </m:dPr>
                        <m:e>
                          <m:r>
                            <a:rPr lang="en-US" altLang="ja-JP" sz="2400" b="1" i="1">
                              <a:solidFill>
                                <a:schemeClr val="tx1"/>
                              </a:solidFill>
                              <a:latin typeface="Cambria Math" panose="02040503050406030204" pitchFamily="18" charset="0"/>
                            </a:rPr>
                            <m:t>𝒅</m:t>
                          </m:r>
                        </m:e>
                        <m:e>
                          <m:r>
                            <a:rPr lang="en-US" altLang="ja-JP" sz="2400" b="1" i="1">
                              <a:solidFill>
                                <a:schemeClr val="tx1"/>
                              </a:solidFill>
                              <a:latin typeface="Cambria Math" panose="02040503050406030204" pitchFamily="18" charset="0"/>
                              <a:ea typeface="Cambria Math" panose="02040503050406030204" pitchFamily="18" charset="0"/>
                            </a:rPr>
                            <m:t>𝜽</m:t>
                          </m:r>
                        </m:e>
                      </m:d>
                      <m:r>
                        <a:rPr lang="en-US" altLang="ja-JP" sz="2400" b="0" i="1" smtClean="0">
                          <a:solidFill>
                            <a:schemeClr val="tx1"/>
                          </a:solidFill>
                          <a:latin typeface="Cambria Math" panose="02040503050406030204" pitchFamily="18" charset="0"/>
                          <a:ea typeface="Cambria Math" panose="02040503050406030204" pitchFamily="18" charset="0"/>
                        </a:rPr>
                        <m:t> </m:t>
                      </m:r>
                      <m:r>
                        <a:rPr lang="en-US" altLang="ja-JP" sz="2400" i="1">
                          <a:solidFill>
                            <a:schemeClr val="tx1"/>
                          </a:solidFill>
                          <a:latin typeface="Cambria Math" panose="02040503050406030204" pitchFamily="18" charset="0"/>
                        </a:rPr>
                        <m:t>𝑝</m:t>
                      </m:r>
                      <m:d>
                        <m:dPr>
                          <m:ctrlPr>
                            <a:rPr lang="en-US" altLang="ja-JP" sz="2400" i="1">
                              <a:solidFill>
                                <a:schemeClr val="tx1"/>
                              </a:solidFill>
                              <a:latin typeface="Cambria Math" panose="02040503050406030204" pitchFamily="18" charset="0"/>
                            </a:rPr>
                          </m:ctrlPr>
                        </m:dPr>
                        <m:e>
                          <m:r>
                            <a:rPr lang="en-US" altLang="ja-JP" sz="2400" b="1" i="1">
                              <a:solidFill>
                                <a:schemeClr val="tx1"/>
                              </a:solidFill>
                              <a:latin typeface="Cambria Math" panose="02040503050406030204" pitchFamily="18" charset="0"/>
                              <a:ea typeface="Cambria Math" panose="02040503050406030204" pitchFamily="18" charset="0"/>
                            </a:rPr>
                            <m:t>𝜽</m:t>
                          </m:r>
                        </m:e>
                      </m:d>
                    </m:oMath>
                  </m:oMathPara>
                </a14:m>
                <a:endParaRPr lang="en-US" altLang="ja-JP" sz="1800" dirty="0">
                  <a:solidFill>
                    <a:schemeClr val="tx1"/>
                  </a:solidFill>
                  <a:latin typeface="Arial" panose="020B0604020202020204" pitchFamily="34" charset="0"/>
                  <a:cs typeface="Arial" panose="020B0604020202020204" pitchFamily="34" charset="0"/>
                </a:endParaRPr>
              </a:p>
            </p:txBody>
          </p:sp>
        </mc:Choice>
        <mc:Fallback xmlns="">
          <p:sp>
            <p:nvSpPr>
              <p:cNvPr id="26" name="コンテンツ プレースホルダー 2">
                <a:extLst>
                  <a:ext uri="{FF2B5EF4-FFF2-40B4-BE49-F238E27FC236}">
                    <a16:creationId xmlns:a16="http://schemas.microsoft.com/office/drawing/2014/main" id="{90B48631-6503-074E-AB6F-7925ECC384EB}"/>
                  </a:ext>
                </a:extLst>
              </p:cNvPr>
              <p:cNvSpPr txBox="1">
                <a:spLocks noRot="1" noChangeAspect="1" noMove="1" noResize="1" noEditPoints="1" noAdjustHandles="1" noChangeArrowheads="1" noChangeShapeType="1" noTextEdit="1"/>
              </p:cNvSpPr>
              <p:nvPr/>
            </p:nvSpPr>
            <p:spPr>
              <a:xfrm>
                <a:off x="191344" y="980728"/>
                <a:ext cx="5165995" cy="674101"/>
              </a:xfrm>
              <a:prstGeom prst="rect">
                <a:avLst/>
              </a:prstGeom>
              <a:blipFill>
                <a:blip r:embed="rId5"/>
                <a:stretch>
                  <a:fillRect/>
                </a:stretch>
              </a:blipFill>
              <a:effectLst/>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1985366B-0BCB-D848-BEAB-828E6BF410B5}"/>
                  </a:ext>
                </a:extLst>
              </p:cNvPr>
              <p:cNvSpPr txBox="1"/>
              <p:nvPr/>
            </p:nvSpPr>
            <p:spPr>
              <a:xfrm>
                <a:off x="4662816" y="928400"/>
                <a:ext cx="2611112" cy="646331"/>
              </a:xfrm>
              <a:prstGeom prst="rect">
                <a:avLst/>
              </a:prstGeom>
              <a:noFill/>
              <a:ln>
                <a:solidFill>
                  <a:schemeClr val="tx1"/>
                </a:solidFill>
              </a:ln>
            </p:spPr>
            <p:txBody>
              <a:bodyPr wrap="square" rtlCol="0">
                <a:spAutoFit/>
              </a:bodyPr>
              <a:lstStyle/>
              <a:p>
                <a14:m>
                  <m:oMath xmlns:m="http://schemas.openxmlformats.org/officeDocument/2006/math">
                    <m:r>
                      <a:rPr lang="en-US" altLang="ja-JP" b="1" i="1">
                        <a:latin typeface="Cambria Math" panose="02040503050406030204" pitchFamily="18" charset="0"/>
                      </a:rPr>
                      <m:t>𝒅</m:t>
                    </m:r>
                  </m:oMath>
                </a14:m>
                <a:r>
                  <a:rPr lang="ja-JP" altLang="en-US" dirty="0">
                    <a:cs typeface="Arial" panose="020B0604020202020204" pitchFamily="34" charset="0"/>
                  </a:rPr>
                  <a:t> </a:t>
                </a:r>
                <a:r>
                  <a:rPr lang="en-US" altLang="ja-JP" dirty="0">
                    <a:cs typeface="Arial" panose="020B0604020202020204" pitchFamily="34" charset="0"/>
                  </a:rPr>
                  <a:t>: observation</a:t>
                </a:r>
                <a:endParaRPr lang="ja-JP" altLang="en-US" dirty="0">
                  <a:cs typeface="Arial" panose="020B0604020202020204" pitchFamily="34" charset="0"/>
                </a:endParaRPr>
              </a:p>
              <a:p>
                <a:r>
                  <a:rPr lang="ja-JP" altLang="en-US" dirty="0">
                    <a:cs typeface="Arial" panose="020B0604020202020204" pitchFamily="34" charset="0"/>
                  </a:rPr>
                  <a:t>𝜽 </a:t>
                </a:r>
                <a:r>
                  <a:rPr lang="en-US" altLang="ja-JP" dirty="0">
                    <a:cs typeface="Arial" panose="020B0604020202020204" pitchFamily="34" charset="0"/>
                  </a:rPr>
                  <a:t>: fault parameters</a:t>
                </a:r>
                <a:endParaRPr lang="ja-JP" altLang="en-US" dirty="0">
                  <a:cs typeface="Arial" panose="020B0604020202020204" pitchFamily="34" charset="0"/>
                </a:endParaRPr>
              </a:p>
            </p:txBody>
          </p:sp>
        </mc:Choice>
        <mc:Fallback xmlns="">
          <p:sp>
            <p:nvSpPr>
              <p:cNvPr id="27" name="テキスト ボックス 26">
                <a:extLst>
                  <a:ext uri="{FF2B5EF4-FFF2-40B4-BE49-F238E27FC236}">
                    <a16:creationId xmlns:a16="http://schemas.microsoft.com/office/drawing/2014/main" id="{1985366B-0BCB-D848-BEAB-828E6BF410B5}"/>
                  </a:ext>
                </a:extLst>
              </p:cNvPr>
              <p:cNvSpPr txBox="1">
                <a:spLocks noRot="1" noChangeAspect="1" noMove="1" noResize="1" noEditPoints="1" noAdjustHandles="1" noChangeArrowheads="1" noChangeShapeType="1" noTextEdit="1"/>
              </p:cNvSpPr>
              <p:nvPr/>
            </p:nvSpPr>
            <p:spPr>
              <a:xfrm>
                <a:off x="4662816" y="928400"/>
                <a:ext cx="2611112" cy="646331"/>
              </a:xfrm>
              <a:prstGeom prst="rect">
                <a:avLst/>
              </a:prstGeom>
              <a:blipFill>
                <a:blip r:embed="rId6"/>
                <a:stretch>
                  <a:fillRect l="-1860" t="-3704" b="-12963"/>
                </a:stretch>
              </a:blipFill>
              <a:ln>
                <a:solidFill>
                  <a:schemeClr val="tx1"/>
                </a:solidFill>
              </a:ln>
            </p:spPr>
            <p:txBody>
              <a:bodyPr/>
              <a:lstStyle/>
              <a:p>
                <a:r>
                  <a:rPr lang="ja-JP" altLang="en-US">
                    <a:noFill/>
                  </a:rPr>
                  <a:t> </a:t>
                </a:r>
              </a:p>
            </p:txBody>
          </p:sp>
        </mc:Fallback>
      </mc:AlternateContent>
      <p:sp>
        <p:nvSpPr>
          <p:cNvPr id="28" name="テキスト ボックス 27"/>
          <p:cNvSpPr txBox="1"/>
          <p:nvPr/>
        </p:nvSpPr>
        <p:spPr>
          <a:xfrm>
            <a:off x="691866" y="563194"/>
            <a:ext cx="6306851" cy="461665"/>
          </a:xfrm>
          <a:prstGeom prst="rect">
            <a:avLst/>
          </a:prstGeom>
          <a:noFill/>
        </p:spPr>
        <p:txBody>
          <a:bodyPr wrap="square" rtlCol="0">
            <a:spAutoFit/>
          </a:bodyPr>
          <a:lstStyle/>
          <a:p>
            <a:pPr>
              <a:spcAft>
                <a:spcPts val="300"/>
              </a:spcAft>
            </a:pPr>
            <a:r>
              <a:rPr lang="en-US" altLang="ja-JP" sz="2400" dirty="0"/>
              <a:t>Bayes’ Theorem</a:t>
            </a:r>
          </a:p>
        </p:txBody>
      </p:sp>
      <p:sp>
        <p:nvSpPr>
          <p:cNvPr id="29" name="テキスト ボックス 28"/>
          <p:cNvSpPr txBox="1"/>
          <p:nvPr/>
        </p:nvSpPr>
        <p:spPr>
          <a:xfrm>
            <a:off x="7349308" y="980728"/>
            <a:ext cx="4585884" cy="2385268"/>
          </a:xfrm>
          <a:prstGeom prst="rect">
            <a:avLst/>
          </a:prstGeom>
          <a:noFill/>
        </p:spPr>
        <p:txBody>
          <a:bodyPr wrap="square" rtlCol="0">
            <a:spAutoFit/>
          </a:bodyPr>
          <a:lstStyle/>
          <a:p>
            <a:pPr marL="342900" indent="-342900">
              <a:spcAft>
                <a:spcPts val="300"/>
              </a:spcAft>
              <a:buFont typeface="Arial" panose="020B0604020202020204" pitchFamily="34" charset="0"/>
              <a:buChar char="•"/>
            </a:pPr>
            <a:r>
              <a:rPr lang="en-US" altLang="ja-JP" sz="2400" dirty="0"/>
              <a:t>in operation from </a:t>
            </a:r>
            <a:r>
              <a:rPr lang="en-US" altLang="ja-JP" sz="2400" b="1" dirty="0">
                <a:solidFill>
                  <a:srgbClr val="C00000"/>
                </a:solidFill>
              </a:rPr>
              <a:t>2024JFY</a:t>
            </a:r>
          </a:p>
          <a:p>
            <a:pPr marL="342900" indent="-342900">
              <a:spcAft>
                <a:spcPts val="300"/>
              </a:spcAft>
              <a:buFont typeface="Arial" panose="020B0604020202020204" pitchFamily="34" charset="0"/>
              <a:buChar char="•"/>
            </a:pPr>
            <a:r>
              <a:rPr lang="en-US" altLang="ja-JP" sz="2400" b="1" dirty="0">
                <a:solidFill>
                  <a:srgbClr val="C00000"/>
                </a:solidFill>
              </a:rPr>
              <a:t>less dependent upon an</a:t>
            </a:r>
            <a:br>
              <a:rPr lang="en-US" altLang="ja-JP" sz="2400" b="1" dirty="0">
                <a:solidFill>
                  <a:srgbClr val="C00000"/>
                </a:solidFill>
              </a:rPr>
            </a:br>
            <a:r>
              <a:rPr lang="en-US" altLang="ja-JP" sz="2400" b="1" dirty="0">
                <a:solidFill>
                  <a:srgbClr val="C00000"/>
                </a:solidFill>
              </a:rPr>
              <a:t>initial model</a:t>
            </a:r>
            <a:endParaRPr lang="en-US" altLang="ja-JP" sz="2400" dirty="0"/>
          </a:p>
          <a:p>
            <a:pPr marL="342900" indent="-342900">
              <a:spcAft>
                <a:spcPts val="300"/>
              </a:spcAft>
              <a:buFont typeface="Arial" panose="020B0604020202020204" pitchFamily="34" charset="0"/>
              <a:buChar char="•"/>
            </a:pPr>
            <a:r>
              <a:rPr lang="en-US" altLang="ja-JP" sz="2400" b="1" dirty="0">
                <a:solidFill>
                  <a:srgbClr val="C00000"/>
                </a:solidFill>
              </a:rPr>
              <a:t>provide uncertainty </a:t>
            </a:r>
            <a:r>
              <a:rPr lang="en-US" altLang="ja-JP" sz="2400" dirty="0"/>
              <a:t>by means of probability density function (PDF)</a:t>
            </a:r>
          </a:p>
        </p:txBody>
      </p:sp>
      <p:sp>
        <p:nvSpPr>
          <p:cNvPr id="31" name="テキスト ボックス 30"/>
          <p:cNvSpPr txBox="1"/>
          <p:nvPr/>
        </p:nvSpPr>
        <p:spPr>
          <a:xfrm>
            <a:off x="895211" y="5877272"/>
            <a:ext cx="864392" cy="646331"/>
          </a:xfrm>
          <a:prstGeom prst="rect">
            <a:avLst/>
          </a:prstGeom>
          <a:solidFill>
            <a:schemeClr val="bg1"/>
          </a:solidFill>
        </p:spPr>
        <p:txBody>
          <a:bodyPr wrap="square" rtlCol="0">
            <a:spAutoFit/>
          </a:bodyPr>
          <a:lstStyle/>
          <a:p>
            <a:pPr algn="l"/>
            <a:r>
              <a:rPr kumimoji="1" lang="en-US" altLang="ja-JP" dirty="0">
                <a:latin typeface="Arial" panose="020B0604020202020204" pitchFamily="34" charset="0"/>
                <a:cs typeface="Arial" panose="020B0604020202020204" pitchFamily="34" charset="0"/>
              </a:rPr>
              <a:t>initial model</a:t>
            </a:r>
            <a:endParaRPr kumimoji="1" lang="ja-JP" altLang="en-US" dirty="0">
              <a:latin typeface="Arial" panose="020B0604020202020204" pitchFamily="34" charset="0"/>
              <a:cs typeface="Arial" panose="020B0604020202020204" pitchFamily="34" charset="0"/>
            </a:endParaRPr>
          </a:p>
        </p:txBody>
      </p:sp>
      <p:sp>
        <p:nvSpPr>
          <p:cNvPr id="32" name="テキスト ボックス 31"/>
          <p:cNvSpPr txBox="1"/>
          <p:nvPr/>
        </p:nvSpPr>
        <p:spPr>
          <a:xfrm rot="16200000">
            <a:off x="-244806" y="2364513"/>
            <a:ext cx="2220717" cy="369332"/>
          </a:xfrm>
          <a:prstGeom prst="rect">
            <a:avLst/>
          </a:prstGeom>
          <a:noFill/>
        </p:spPr>
        <p:txBody>
          <a:bodyPr wrap="square" rtlCol="0">
            <a:spAutoFit/>
          </a:bodyPr>
          <a:lstStyle/>
          <a:p>
            <a:pPr algn="l"/>
            <a:r>
              <a:rPr kumimoji="1" lang="en-US" altLang="ja-JP" dirty="0">
                <a:latin typeface="Arial" panose="020B0604020202020204" pitchFamily="34" charset="0"/>
                <a:cs typeface="Arial" panose="020B0604020202020204" pitchFamily="34" charset="0"/>
              </a:rPr>
              <a:t>fault parameters</a:t>
            </a:r>
            <a:endParaRPr kumimoji="1" lang="ja-JP" altLang="en-US" dirty="0">
              <a:latin typeface="Arial" panose="020B0604020202020204" pitchFamily="34" charset="0"/>
              <a:cs typeface="Arial" panose="020B0604020202020204" pitchFamily="34" charset="0"/>
            </a:endParaRPr>
          </a:p>
        </p:txBody>
      </p:sp>
      <p:sp>
        <p:nvSpPr>
          <p:cNvPr id="33" name="テキスト ボックス 32"/>
          <p:cNvSpPr txBox="1"/>
          <p:nvPr/>
        </p:nvSpPr>
        <p:spPr>
          <a:xfrm>
            <a:off x="1209604" y="4316478"/>
            <a:ext cx="2366116" cy="369332"/>
          </a:xfrm>
          <a:prstGeom prst="rect">
            <a:avLst/>
          </a:prstGeom>
          <a:solidFill>
            <a:schemeClr val="bg1"/>
          </a:solidFill>
          <a:ln>
            <a:solidFill>
              <a:schemeClr val="tx1"/>
            </a:solidFill>
          </a:ln>
        </p:spPr>
        <p:txBody>
          <a:bodyPr wrap="square" rtlCol="0">
            <a:spAutoFit/>
          </a:bodyPr>
          <a:lstStyle/>
          <a:p>
            <a:r>
              <a:rPr kumimoji="1" lang="en-US" altLang="ja-JP" dirty="0">
                <a:latin typeface="Arial" panose="020B0604020202020204" pitchFamily="34" charset="0"/>
                <a:cs typeface="Arial" panose="020B0604020202020204" pitchFamily="34" charset="0"/>
              </a:rPr>
              <a:t>Fault model in T=60s</a:t>
            </a:r>
            <a:endParaRPr kumimoji="1" lang="ja-JP" altLang="en-US" dirty="0">
              <a:latin typeface="Arial" panose="020B0604020202020204" pitchFamily="34" charset="0"/>
              <a:cs typeface="Arial" panose="020B0604020202020204" pitchFamily="34" charset="0"/>
            </a:endParaRPr>
          </a:p>
        </p:txBody>
      </p:sp>
      <p:pic>
        <p:nvPicPr>
          <p:cNvPr id="36" name="図 35"/>
          <p:cNvPicPr>
            <a:picLocks noChangeAspect="1"/>
          </p:cNvPicPr>
          <p:nvPr/>
        </p:nvPicPr>
        <p:blipFill rotWithShape="1">
          <a:blip r:embed="rId7"/>
          <a:srcRect l="43179" t="2451" r="42342" b="82405"/>
          <a:stretch/>
        </p:blipFill>
        <p:spPr>
          <a:xfrm>
            <a:off x="9701404" y="4777198"/>
            <a:ext cx="1656184" cy="1584176"/>
          </a:xfrm>
          <a:prstGeom prst="rect">
            <a:avLst/>
          </a:prstGeom>
        </p:spPr>
      </p:pic>
      <p:sp>
        <p:nvSpPr>
          <p:cNvPr id="37" name="テキスト ボックス 36"/>
          <p:cNvSpPr txBox="1"/>
          <p:nvPr/>
        </p:nvSpPr>
        <p:spPr>
          <a:xfrm>
            <a:off x="712985" y="3845835"/>
            <a:ext cx="6306851" cy="461665"/>
          </a:xfrm>
          <a:prstGeom prst="rect">
            <a:avLst/>
          </a:prstGeom>
          <a:noFill/>
        </p:spPr>
        <p:txBody>
          <a:bodyPr wrap="square" rtlCol="0">
            <a:spAutoFit/>
          </a:bodyPr>
          <a:lstStyle/>
          <a:p>
            <a:pPr>
              <a:spcAft>
                <a:spcPts val="300"/>
              </a:spcAft>
            </a:pPr>
            <a:r>
              <a:rPr lang="en-US" altLang="ja-JP" sz="2400" dirty="0"/>
              <a:t>2016 Kumamoto earthquake</a:t>
            </a:r>
          </a:p>
        </p:txBody>
      </p:sp>
      <p:sp>
        <p:nvSpPr>
          <p:cNvPr id="43" name="テキスト ボックス 42"/>
          <p:cNvSpPr txBox="1"/>
          <p:nvPr/>
        </p:nvSpPr>
        <p:spPr>
          <a:xfrm>
            <a:off x="9318775" y="5384620"/>
            <a:ext cx="512345" cy="369332"/>
          </a:xfrm>
          <a:prstGeom prst="rect">
            <a:avLst/>
          </a:prstGeom>
          <a:noFill/>
        </p:spPr>
        <p:txBody>
          <a:bodyPr wrap="square" rtlCol="0">
            <a:spAutoFit/>
          </a:bodyPr>
          <a:lstStyle/>
          <a:p>
            <a:pPr algn="ctr"/>
            <a:r>
              <a:rPr lang="en-US" altLang="ja-JP" b="1" spc="200" dirty="0">
                <a:latin typeface="+mn-ea"/>
              </a:rPr>
              <a:t>…</a:t>
            </a:r>
          </a:p>
        </p:txBody>
      </p:sp>
      <p:sp>
        <p:nvSpPr>
          <p:cNvPr id="45" name="テキスト ボックス 44"/>
          <p:cNvSpPr txBox="1"/>
          <p:nvPr/>
        </p:nvSpPr>
        <p:spPr>
          <a:xfrm>
            <a:off x="6456040" y="4355812"/>
            <a:ext cx="2826739" cy="369332"/>
          </a:xfrm>
          <a:prstGeom prst="rect">
            <a:avLst/>
          </a:prstGeom>
          <a:solidFill>
            <a:schemeClr val="bg1"/>
          </a:solidFill>
          <a:ln>
            <a:solidFill>
              <a:schemeClr val="tx1"/>
            </a:solidFill>
          </a:ln>
        </p:spPr>
        <p:txBody>
          <a:bodyPr wrap="square" rtlCol="0">
            <a:spAutoFit/>
          </a:bodyPr>
          <a:lstStyle/>
          <a:p>
            <a:r>
              <a:rPr kumimoji="1" lang="en-US" altLang="ja-JP" dirty="0">
                <a:latin typeface="Arial" panose="020B0604020202020204" pitchFamily="34" charset="0"/>
                <a:cs typeface="Arial" panose="020B0604020202020204" pitchFamily="34" charset="0"/>
              </a:rPr>
              <a:t>Posterior PDFs in T=60s</a:t>
            </a:r>
            <a:endParaRPr kumimoji="1" lang="ja-JP" altLang="en-US" dirty="0">
              <a:latin typeface="Arial" panose="020B0604020202020204" pitchFamily="34" charset="0"/>
              <a:cs typeface="Arial" panose="020B0604020202020204" pitchFamily="34" charset="0"/>
            </a:endParaRPr>
          </a:p>
        </p:txBody>
      </p:sp>
      <p:pic>
        <p:nvPicPr>
          <p:cNvPr id="46" name="図 45"/>
          <p:cNvPicPr>
            <a:picLocks noChangeAspect="1"/>
          </p:cNvPicPr>
          <p:nvPr/>
        </p:nvPicPr>
        <p:blipFill rotWithShape="1">
          <a:blip r:embed="rId7"/>
          <a:srcRect l="749" t="17690" r="57785" b="68543"/>
          <a:stretch/>
        </p:blipFill>
        <p:spPr>
          <a:xfrm>
            <a:off x="4687334" y="4774947"/>
            <a:ext cx="4743086" cy="1440159"/>
          </a:xfrm>
          <a:prstGeom prst="rect">
            <a:avLst/>
          </a:prstGeom>
        </p:spPr>
      </p:pic>
      <p:sp>
        <p:nvSpPr>
          <p:cNvPr id="38" name="テキスト ボックス 37"/>
          <p:cNvSpPr txBox="1"/>
          <p:nvPr/>
        </p:nvSpPr>
        <p:spPr>
          <a:xfrm>
            <a:off x="8602970" y="6432773"/>
            <a:ext cx="2888704" cy="335156"/>
          </a:xfrm>
          <a:prstGeom prst="rect">
            <a:avLst/>
          </a:prstGeom>
          <a:noFill/>
        </p:spPr>
        <p:txBody>
          <a:bodyPr wrap="square" rtlCol="0">
            <a:spAutoFit/>
          </a:bodyPr>
          <a:lstStyle/>
          <a:p>
            <a:pPr algn="r">
              <a:lnSpc>
                <a:spcPct val="125000"/>
              </a:lnSpc>
            </a:pPr>
            <a:r>
              <a:rPr lang="en-US" altLang="ja-JP" sz="1400" dirty="0" err="1"/>
              <a:t>Ohno</a:t>
            </a:r>
            <a:r>
              <a:rPr lang="en-US" altLang="ja-JP" sz="1400" dirty="0"/>
              <a:t> et al. (2021)</a:t>
            </a:r>
          </a:p>
        </p:txBody>
      </p:sp>
      <p:sp>
        <p:nvSpPr>
          <p:cNvPr id="4" name="スライド番号プレースホルダー 3"/>
          <p:cNvSpPr>
            <a:spLocks noGrp="1"/>
          </p:cNvSpPr>
          <p:nvPr>
            <p:ph type="sldNum" sz="quarter" idx="12"/>
          </p:nvPr>
        </p:nvSpPr>
        <p:spPr/>
        <p:txBody>
          <a:bodyPr/>
          <a:lstStyle/>
          <a:p>
            <a:fld id="{814638E7-59ED-4D93-9065-AE1602A5B44F}" type="slidenum">
              <a:rPr lang="en-US" altLang="ja-JP" smtClean="0"/>
              <a:pPr/>
              <a:t>9</a:t>
            </a:fld>
            <a:endParaRPr lang="en-US" altLang="ja-JP" dirty="0"/>
          </a:p>
        </p:txBody>
      </p:sp>
      <p:cxnSp>
        <p:nvCxnSpPr>
          <p:cNvPr id="6" name="直線コネクタ 5"/>
          <p:cNvCxnSpPr/>
          <p:nvPr/>
        </p:nvCxnSpPr>
        <p:spPr>
          <a:xfrm rot="300000">
            <a:off x="1759603" y="5949208"/>
            <a:ext cx="616942" cy="574395"/>
          </a:xfrm>
          <a:prstGeom prst="line">
            <a:avLst/>
          </a:prstGeom>
          <a:ln w="57150">
            <a:solidFill>
              <a:srgbClr val="0070C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4168444"/>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HGP創英角ｺﾞｼｯｸUB"/>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9">
  <a:themeElements>
    <a:clrScheme name="日本">
      <a:dk1>
        <a:srgbClr val="030B05"/>
      </a:dk1>
      <a:lt1>
        <a:srgbClr val="FFFFFF"/>
      </a:lt1>
      <a:dk2>
        <a:srgbClr val="FFFFFF"/>
      </a:dk2>
      <a:lt2>
        <a:srgbClr val="FFFFFF"/>
      </a:lt2>
      <a:accent1>
        <a:srgbClr val="1C4C63"/>
      </a:accent1>
      <a:accent2>
        <a:srgbClr val="C41D42"/>
      </a:accent2>
      <a:accent3>
        <a:srgbClr val="868587"/>
      </a:accent3>
      <a:accent4>
        <a:srgbClr val="D7D8D7"/>
      </a:accent4>
      <a:accent5>
        <a:srgbClr val="C1BA51"/>
      </a:accent5>
      <a:accent6>
        <a:srgbClr val="246E92"/>
      </a:accent6>
      <a:hlink>
        <a:srgbClr val="FEFFFE"/>
      </a:hlink>
      <a:folHlink>
        <a:srgbClr val="FEFFFF"/>
      </a:folHlink>
    </a:clrScheme>
    <a:fontScheme name="Meiryo_Arial">
      <a:majorFont>
        <a:latin typeface="ArialMT"/>
        <a:ea typeface="Meiryo"/>
        <a:cs typeface=""/>
      </a:majorFont>
      <a:minorFont>
        <a:latin typeface="ArialMT"/>
        <a:ea typeface="Meiryo"/>
        <a:cs typeface=""/>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kumimoji="1" sz="2000" spc="200"/>
        </a:defPPr>
      </a:lstStyle>
    </a:txDef>
  </a:objectDefaults>
  <a:extraClrSchemeLst/>
  <a:extLst>
    <a:ext uri="{05A4C25C-085E-4340-85A3-A5531E510DB2}">
      <thm15:themeFamily xmlns:thm15="http://schemas.microsoft.com/office/thememl/2012/main" name="2019" id="{04B78799-076D-F340-8771-CF0EF73FF215}" vid="{24A2EE0A-2685-2742-9E34-E5893A7A6029}"/>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7152</TotalTime>
  <Words>2701</Words>
  <Application>Microsoft Office PowerPoint</Application>
  <PresentationFormat>ワイド画面</PresentationFormat>
  <Paragraphs>397</Paragraphs>
  <Slides>22</Slides>
  <Notes>22</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22</vt:i4>
      </vt:variant>
    </vt:vector>
  </HeadingPairs>
  <TitlesOfParts>
    <vt:vector size="32" baseType="lpstr">
      <vt:lpstr>ＤＦ特太ゴシック体</vt:lpstr>
      <vt:lpstr>HGP創英角ｺﾞｼｯｸUB</vt:lpstr>
      <vt:lpstr>メイリオ</vt:lpstr>
      <vt:lpstr>游ゴシック</vt:lpstr>
      <vt:lpstr>Arial</vt:lpstr>
      <vt:lpstr>Cambria Math</vt:lpstr>
      <vt:lpstr>Times New Roman</vt:lpstr>
      <vt:lpstr>Wingdings</vt:lpstr>
      <vt:lpstr>標準デザイン</vt:lpstr>
      <vt:lpstr>2019</vt:lpstr>
      <vt:lpstr>REGARD: Real-time GNSS-based    Crustal Deformation Monitoring with        GEONET in Japan</vt:lpstr>
      <vt:lpstr>Outline</vt:lpstr>
      <vt:lpstr>Overview</vt:lpstr>
      <vt:lpstr>Advantage of a GNSS-based early warning</vt:lpstr>
      <vt:lpstr>PowerPoint プレゼンテーション</vt:lpstr>
      <vt:lpstr>Processing flow</vt:lpstr>
      <vt:lpstr>Performance assessment (2011 Tohoku-Oki earthquake)</vt:lpstr>
      <vt:lpstr>Results in operational term</vt:lpstr>
      <vt:lpstr>MCMC-based fault model inversion (with support of Tohoku univ.)</vt:lpstr>
      <vt:lpstr>The 2024 Noto Peninsula Earthquake</vt:lpstr>
      <vt:lpstr>The 2024 Noto Peninsula Earthquake</vt:lpstr>
      <vt:lpstr>1Hz displacement time series</vt:lpstr>
      <vt:lpstr>Crustal deformation field (Horizontal)</vt:lpstr>
      <vt:lpstr>Crustal deformation field (Vertical)</vt:lpstr>
      <vt:lpstr>Fault model</vt:lpstr>
      <vt:lpstr>Fault parameters</vt:lpstr>
      <vt:lpstr>Future development</vt:lpstr>
      <vt:lpstr>Precise point positioning (PPP)</vt:lpstr>
      <vt:lpstr>The 2024 Noto earthquake (0053: Wajima)</vt:lpstr>
      <vt:lpstr>PowerPoint プレゼンテーション</vt:lpstr>
      <vt:lpstr>Summary</vt:lpstr>
      <vt:lpstr>Summary</vt:lpstr>
    </vt:vector>
  </TitlesOfParts>
  <Company>国土交通省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行政情報システム室</dc:creator>
  <cp:lastModifiedBy>髙松 直史</cp:lastModifiedBy>
  <cp:revision>222</cp:revision>
  <cp:lastPrinted>2024-06-25T10:18:43Z</cp:lastPrinted>
  <dcterms:created xsi:type="dcterms:W3CDTF">2007-11-06T12:19:33Z</dcterms:created>
  <dcterms:modified xsi:type="dcterms:W3CDTF">2024-06-30T15:39:42Z</dcterms:modified>
</cp:coreProperties>
</file>