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21"/>
  </p:notesMasterIdLst>
  <p:sldIdLst>
    <p:sldId id="257" r:id="rId2"/>
    <p:sldId id="2074" r:id="rId3"/>
    <p:sldId id="2078" r:id="rId4"/>
    <p:sldId id="2084" r:id="rId5"/>
    <p:sldId id="2085" r:id="rId6"/>
    <p:sldId id="2090" r:id="rId7"/>
    <p:sldId id="2087" r:id="rId8"/>
    <p:sldId id="2092" r:id="rId9"/>
    <p:sldId id="2096" r:id="rId10"/>
    <p:sldId id="2097" r:id="rId11"/>
    <p:sldId id="2104" r:id="rId12"/>
    <p:sldId id="2102" r:id="rId13"/>
    <p:sldId id="2101" r:id="rId14"/>
    <p:sldId id="2099" r:id="rId15"/>
    <p:sldId id="2100" r:id="rId16"/>
    <p:sldId id="2109" r:id="rId17"/>
    <p:sldId id="2106" r:id="rId18"/>
    <p:sldId id="2107" r:id="rId19"/>
    <p:sldId id="2103" r:id="rId20"/>
  </p:sldIdLst>
  <p:sldSz cx="5765800" cy="3244850"/>
  <p:notesSz cx="5765800" cy="324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19" autoAdjust="0"/>
  </p:normalViewPr>
  <p:slideViewPr>
    <p:cSldViewPr>
      <p:cViewPr>
        <p:scale>
          <a:sx n="132" d="100"/>
          <a:sy n="132" d="100"/>
        </p:scale>
        <p:origin x="137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95" d="100"/>
          <a:sy n="195" d="100"/>
        </p:scale>
        <p:origin x="957" y="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265489" y="1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EF-E7FC-4EF3-B116-3556F768FDDD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76265" y="1562100"/>
            <a:ext cx="4613274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3082926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265489" y="3082926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079D6-9FC1-4525-9663-775F9F7BF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2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everyone. I’m Gaojian Zhang, a </a:t>
            </a:r>
            <a:r>
              <a:rPr lang="en-US" altLang="zh-CN" dirty="0" err="1"/>
              <a:t>phd</a:t>
            </a:r>
            <a:r>
              <a:rPr lang="en-US" altLang="zh-CN" dirty="0"/>
              <a:t> from Wuhan University, China, Dr. Tao was absent due to visa issues, so I’m pleasure to give you this presentation on his behalf.</a:t>
            </a:r>
          </a:p>
          <a:p>
            <a:r>
              <a:rPr lang="en-US" altLang="zh-CN" dirty="0"/>
              <a:t>Our topic is about regional augmentation for </a:t>
            </a:r>
            <a:r>
              <a:rPr lang="en-US" altLang="zh-CN" dirty="0" err="1"/>
              <a:t>realtime</a:t>
            </a:r>
            <a:r>
              <a:rPr lang="en-US" altLang="zh-CN" dirty="0"/>
              <a:t> positioning service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80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multi-frequency conditions, each ambiguity must be corrected with a specific UPD, which is inflexible. While Using OSB is more compatible.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Abide by SINEX convention,</a:t>
            </a:r>
            <a:r>
              <a:rPr lang="zh-CN" altLang="en-US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zh-CN" altLang="en-US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Arial"/>
              </a:rPr>
              <a:t>convert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 our products to OSB-format</a:t>
            </a:r>
            <a:endParaRPr lang="en-GB" altLang="zh-CN" sz="12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8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validate our real-time service, we hire a network in China for data processing.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begin with, we  investigate the </a:t>
            </a:r>
            <a:r>
              <a:rPr lang="en-US" altLang="zh-CN" sz="12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hird frequency contribution to ambiguity resolution</a:t>
            </a:r>
          </a:p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table </a:t>
            </a:r>
            <a:r>
              <a:rPr lang="en-US" altLang="zh-CN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summarizes the </a:t>
            </a:r>
            <a:r>
              <a:rPr lang="en-US" altLang="zh-CN" sz="800" dirty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  <a:cs typeface="Arial"/>
              </a:rPr>
              <a:t>f</a:t>
            </a:r>
            <a:r>
              <a:rPr lang="en-US" altLang="zh-CN" sz="800" dirty="0">
                <a:solidFill>
                  <a:schemeClr val="tx1"/>
                </a:solidFill>
                <a:latin typeface="Arial"/>
                <a:cs typeface="Arial"/>
              </a:rPr>
              <a:t>ixing rate </a:t>
            </a:r>
            <a:r>
              <a:rPr lang="en-US" altLang="zh-CN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 </a:t>
            </a:r>
            <a:r>
              <a:rPr lang="en-US" altLang="zh-CN" sz="120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different </a:t>
            </a:r>
            <a:r>
              <a:rPr lang="en-US" altLang="zh-CN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ambiguities whose elevation below 30 degrees</a:t>
            </a:r>
            <a:r>
              <a:rPr lang="en-US" altLang="zh-CN" sz="12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at different smoothing span</a:t>
            </a:r>
          </a:p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When satellite is just in view, Extra-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widelane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phase wide-lane can both reach 95% fixed in 2 minutes, their smoothing time is much shorter than MW wide-lane</a:t>
            </a:r>
          </a:p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  <a:defRPr/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Meanwhile, the fast resolution of wide-lane ambiguity can improve the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fixrate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of narrow lane, we can see 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triple-frequency strategy increases narrow lane </a:t>
            </a:r>
            <a:r>
              <a:rPr lang="en-US" altLang="zh-CN" sz="1200" dirty="0" err="1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fixrate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US" altLang="zh-CN" sz="12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than dual-frequency</a:t>
            </a:r>
          </a:p>
          <a:p>
            <a:pPr marL="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9939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9939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99390" indent="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None/>
              <a:tabLst>
                <a:tab pos="328295" algn="l"/>
              </a:tabLst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0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we take an example to further illustrate.</a:t>
            </a:r>
          </a:p>
          <a:p>
            <a:endParaRPr lang="en-GB" altLang="zh-CN" dirty="0"/>
          </a:p>
          <a:p>
            <a:r>
              <a:rPr lang="en-GB" altLang="zh-CN" dirty="0"/>
              <a:t>Like C21 in blue with higher elevation </a:t>
            </a:r>
            <a:r>
              <a:rPr lang="en-US" altLang="zh-CN" dirty="0"/>
              <a:t>requires less time to converge </a:t>
            </a:r>
          </a:p>
          <a:p>
            <a:endParaRPr lang="en-US" altLang="zh-CN" dirty="0"/>
          </a:p>
          <a:p>
            <a:r>
              <a:rPr lang="en-US" altLang="zh-CN" dirty="0"/>
              <a:t>meanwhile, as we can see, triple-fixed in yellow line converge faster than dual-fixed in purple line, improving the availability of</a:t>
            </a:r>
            <a:r>
              <a:rPr lang="en-US" altLang="zh-CN" sz="1200" dirty="0">
                <a:solidFill>
                  <a:srgbClr val="FF0000"/>
                </a:solidFill>
                <a:latin typeface="Arial"/>
                <a:cs typeface="Arial"/>
              </a:rPr>
              <a:t> regional real-time clock when elevation is low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42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solidFill>
                  <a:srgbClr val="ECECF1"/>
                </a:solidFill>
                <a:effectLst/>
                <a:latin typeface="Söhne"/>
              </a:rPr>
              <a:t>In the terms of </a:t>
            </a:r>
            <a:r>
              <a:rPr lang="en-US" altLang="zh-CN" sz="1200" b="0" i="0" dirty="0" err="1">
                <a:solidFill>
                  <a:srgbClr val="ECECF1"/>
                </a:solidFill>
                <a:effectLst/>
                <a:latin typeface="Söhne"/>
              </a:rPr>
              <a:t>reatime</a:t>
            </a:r>
            <a:r>
              <a:rPr lang="en-US" altLang="zh-CN" sz="1200" b="0" i="0" dirty="0">
                <a:solidFill>
                  <a:srgbClr val="ECECF1"/>
                </a:solidFill>
                <a:effectLst/>
                <a:latin typeface="Söhne"/>
              </a:rPr>
              <a:t> clock precision, the std of float clock is large, after ambiguities fix to integer, the STD is comparable to the accuracy of rapid products.</a:t>
            </a:r>
            <a:endParaRPr lang="en-US" altLang="zh-CN" sz="1050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83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What we concern most is phase OSB</a:t>
            </a: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first, the product estimated by the regional clock exhibits a time-variant trend, suggesting the phase OSB retrieved from the network contains not only the phase hardware delay but also the float clock error</a:t>
            </a: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chemeClr val="tx1"/>
                </a:solidFill>
                <a:latin typeface="Corbel" panose="020B0503020204020204" pitchFamily="34" charset="0"/>
                <a:cs typeface="Tahoma"/>
              </a:rPr>
              <a:t>Also, the fluctuations of the GPS appear to be pronounced than the others, </a:t>
            </a:r>
            <a:r>
              <a:rPr lang="en-US" altLang="zh-CN" sz="2800" dirty="0"/>
              <a:t>This’s attributed that not all 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GPS satellites provide multi-frequency signals, so the number of phase  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widelane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measurements is fewer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笔， 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Look IFCB at the right corner, the IFCB extracted from 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afif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measurement show continuous and cyclic feature.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0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Given that stability of OSB in the series is not sufficient to judge its quality, we further validate the OSB’s </a:t>
            </a:r>
            <a:r>
              <a:rPr lang="en-US" altLang="zh-CN" sz="2000" dirty="0">
                <a:ea typeface="Tahoma" panose="020B0604030504040204" pitchFamily="34" charset="0"/>
                <a:cs typeface="Tahoma" panose="020B0604030504040204" pitchFamily="34" charset="0"/>
              </a:rPr>
              <a:t>compensation for float clock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Mode 1 and 2 are PPP float solution without or with phase OSB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PPP float accuracy in Mode 1 was at the decimeter level,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While after introducing the phase OSB product, Mode 2 greatly improves the positioning accuracy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Therefore, Our </a:t>
            </a:r>
            <a:r>
              <a:rPr lang="en-US" altLang="zh-CN" sz="18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Phase OSB indeed refines the float clocks and corrects phase hardware delay. </a:t>
            </a: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064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Based on the products we generated above,  w</a:t>
            </a:r>
            <a:r>
              <a:rPr lang="en-US" altLang="zh-CN" b="0" i="0" dirty="0">
                <a:solidFill>
                  <a:srgbClr val="ECECF1"/>
                </a:solidFill>
                <a:effectLst/>
                <a:latin typeface="Söhne"/>
              </a:rPr>
              <a:t>e conducted a real-time PPP validation.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found 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During initialization, TF positioning accuracy is the highest,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20" dirty="0">
              <a:latin typeface="Corbel" panose="020B0503020204020204" pitchFamily="34" charset="0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After converge, DF1 shares the compared final accuracy to TF, while DF2 is relatively lower 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03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for the convergence performance related to user experience.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Setting the convergence criteria to maintain a horizontal accuracy of </a:t>
            </a:r>
            <a:r>
              <a:rPr lang="en-US" altLang="zh-CN" sz="12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5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cm and a vertical accuracy of </a:t>
            </a:r>
            <a:r>
              <a:rPr lang="en-US" altLang="zh-CN" sz="12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10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cm for </a:t>
            </a:r>
            <a:r>
              <a:rPr lang="en-US" altLang="zh-CN" sz="12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2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minutes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For BDS-only, TF-PPP reaches  nearly </a:t>
            </a:r>
            <a:r>
              <a:rPr lang="en-US" altLang="zh-CN" sz="12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65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% horizontal convergence within one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50" dirty="0">
                <a:latin typeface="Corbel" panose="020B0503020204020204" pitchFamily="34" charset="0"/>
                <a:cs typeface="Tahoma"/>
              </a:rPr>
              <a:t>In </a:t>
            </a:r>
            <a:r>
              <a:rPr lang="en-US" altLang="zh-CN" sz="1200" spc="-50" dirty="0" err="1">
                <a:latin typeface="Corbel" panose="020B0503020204020204" pitchFamily="34" charset="0"/>
                <a:cs typeface="Tahoma"/>
              </a:rPr>
              <a:t>multiconstellation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, TF-PPP achieves </a:t>
            </a:r>
            <a:r>
              <a:rPr lang="en-US" altLang="zh-CN" sz="12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91</a:t>
            </a:r>
            <a:r>
              <a:rPr lang="en-US" altLang="zh-CN" sz="12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% in horizontal instantaneous convergence </a:t>
            </a:r>
            <a:endParaRPr lang="en-US" altLang="zh-CN" sz="1200" dirty="0">
              <a:latin typeface="Corbel" panose="020B0503020204020204" pitchFamily="34" charset="0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  <a:p>
            <a:endParaRPr lang="en-US" altLang="zh-CN" dirty="0"/>
          </a:p>
          <a:p>
            <a:r>
              <a:rPr lang="en-US" altLang="zh-CN" dirty="0"/>
              <a:t>In some sense, we bear the ability to perform RTK-like convergence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670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our </a:t>
            </a:r>
            <a:r>
              <a:rPr lang="en-US" altLang="zh-CN" dirty="0" err="1"/>
              <a:t>conlusion</a:t>
            </a:r>
            <a:r>
              <a:rPr lang="en-US" altLang="zh-CN" dirty="0"/>
              <a:t> ,.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 all know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high-accuracy, especially PPP services, have made significant progress nowadays.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Many operations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，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have already claimed to offer PPP services without convergence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But obviously, most instantaneous services rely on commercial augmentation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20" dirty="0">
                <a:latin typeface="Corbel" panose="020B0503020204020204" pitchFamily="34" charset="0"/>
                <a:cs typeface="Tahoma"/>
              </a:rPr>
              <a:t>In parallel, public efforts to provide positioning services are also fully underway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20" dirty="0">
              <a:latin typeface="Corbel" panose="020B0503020204020204" pitchFamily="34" charset="0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dirty="0"/>
              <a:t>As ordinary users, we have PPP-B2b from BDS-3, </a:t>
            </a:r>
            <a:r>
              <a:rPr lang="en-US" altLang="zh-CN" dirty="0"/>
              <a:t>HAS from Galileo</a:t>
            </a:r>
            <a:r>
              <a:rPr lang="zh-CN" altLang="en-US" dirty="0"/>
              <a:t>，</a:t>
            </a:r>
            <a:r>
              <a:rPr lang="en-US" altLang="zh-CN" dirty="0"/>
              <a:t>and QZSS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20" dirty="0">
              <a:latin typeface="Corbel" panose="020B0503020204020204" pitchFamily="34" charset="0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20" dirty="0">
                <a:latin typeface="Corbel" panose="020B0503020204020204" pitchFamily="34" charset="0"/>
                <a:cs typeface="Tahoma"/>
              </a:rPr>
              <a:t>All of them are Free of charge for 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decimeter level </a:t>
            </a:r>
            <a:r>
              <a:rPr lang="en-US" altLang="zh-CN" sz="1200" spc="-20" dirty="0">
                <a:latin typeface="Corbel" panose="020B0503020204020204" pitchFamily="34" charset="0"/>
                <a:cs typeface="Tahoma"/>
              </a:rPr>
              <a:t>PPP 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at present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48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Some assessment of public services are displayed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we leave ambiguity float, PPP convergence is far from RTK-like performance, with long time lost for initialization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Assuredly, adding precise ionosphere constraints to CLAS can improve the PPP performance, but </a:t>
            </a:r>
            <a:r>
              <a:rPr lang="en-US" altLang="zh-CN" b="0" i="0" dirty="0">
                <a:solidFill>
                  <a:srgbClr val="ECECF1"/>
                </a:solidFill>
                <a:effectLst/>
                <a:latin typeface="Söhne"/>
              </a:rPr>
              <a:t>it highly </a:t>
            </a:r>
            <a:r>
              <a:rPr lang="en-US" altLang="zh-CN" dirty="0"/>
              <a:t>rely on dense network, also ionosphere sometime </a:t>
            </a:r>
            <a:r>
              <a:rPr lang="en-US" altLang="zh-CN" b="0" i="0" dirty="0">
                <a:solidFill>
                  <a:srgbClr val="ECECF1"/>
                </a:solidFill>
                <a:effectLst/>
                <a:latin typeface="Söhne"/>
              </a:rPr>
              <a:t>exhibits irregular variations (</a:t>
            </a:r>
            <a:r>
              <a:rPr lang="en-GB" altLang="zh-CN" b="0" i="0" dirty="0">
                <a:effectLst/>
                <a:highlight>
                  <a:srgbClr val="FFFFFF"/>
                </a:highlight>
                <a:latin typeface="PingFangSC-Regular"/>
              </a:rPr>
              <a:t>ˌ</a:t>
            </a:r>
            <a:r>
              <a:rPr lang="en-GB" altLang="zh-CN" b="0" i="0" dirty="0" err="1">
                <a:effectLst/>
                <a:highlight>
                  <a:srgbClr val="FFFFFF"/>
                </a:highlight>
                <a:latin typeface="PingFangSC-Regular"/>
              </a:rPr>
              <a:t>verɪˈeʃən</a:t>
            </a:r>
            <a:r>
              <a:rPr lang="en-US" altLang="zh-CN" b="0" i="0" dirty="0">
                <a:solidFill>
                  <a:srgbClr val="ECECF1"/>
                </a:solidFill>
                <a:effectLst/>
                <a:latin typeface="Söhne"/>
              </a:rPr>
              <a:t>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56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Given the current situation, we certainly wonder,</a:t>
            </a:r>
            <a:r>
              <a:rPr lang="zh-CN" altLang="en-US" dirty="0"/>
              <a:t> </a:t>
            </a:r>
            <a:r>
              <a:rPr lang="en-US" altLang="zh-CN" dirty="0"/>
              <a:t>can we implement instantaneous centimeter-level PPP with sparse network?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Basically</a:t>
            </a:r>
            <a:r>
              <a:rPr lang="en-US" altLang="zh-CN" dirty="0"/>
              <a:t>, let’s check our demand,</a:t>
            </a:r>
          </a:p>
          <a:p>
            <a:r>
              <a:rPr lang="en-US" altLang="zh-CN" dirty="0"/>
              <a:t>We need lost-cost </a:t>
            </a:r>
            <a:r>
              <a:rPr lang="en-US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infrastructure</a:t>
            </a:r>
            <a:r>
              <a:rPr lang="zh-CN" altLang="en-US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（</a:t>
            </a:r>
            <a:r>
              <a:rPr lang="en-GB" altLang="zh-CN" b="0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ɪnfrəstrʌktʃə</a:t>
            </a:r>
            <a:r>
              <a:rPr lang="en-GB" altLang="zh-CN" b="0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(r)</a:t>
            </a:r>
            <a:r>
              <a:rPr lang="en-US" altLang="zh-CN" dirty="0"/>
              <a:t>, and serve </a:t>
            </a:r>
            <a:r>
              <a:rPr lang="en-US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as many </a:t>
            </a:r>
            <a:r>
              <a:rPr lang="en-GB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end-users </a:t>
            </a:r>
            <a:r>
              <a:rPr lang="en-US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as possible,</a:t>
            </a:r>
          </a:p>
          <a:p>
            <a:r>
              <a:rPr lang="en-US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Most importantly, </a:t>
            </a:r>
            <a:r>
              <a:rPr lang="en-GB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wait time should be as seamless as possible</a:t>
            </a:r>
          </a:p>
          <a:p>
            <a:r>
              <a:rPr lang="en-GB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Besides, </a:t>
            </a:r>
            <a:r>
              <a:rPr lang="en-US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the convenience of correction transmission and</a:t>
            </a:r>
            <a:r>
              <a:rPr lang="zh-CN" altLang="en-US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r>
              <a:rPr lang="en-US" altLang="zh-CN" sz="12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additional bias should be treated specially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31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Regarding the issue above, We provide our proposed solution</a:t>
            </a:r>
          </a:p>
          <a:p>
            <a:endParaRPr lang="en-US" altLang="zh-CN" dirty="0"/>
          </a:p>
          <a:p>
            <a:r>
              <a:rPr lang="en-US" altLang="zh-CN" dirty="0"/>
              <a:t>We 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demonstrate(</a:t>
            </a:r>
            <a:r>
              <a:rPr lang="en-GB" altLang="zh-CN" b="0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ˈ</a:t>
            </a:r>
            <a:r>
              <a:rPr lang="en-GB" altLang="zh-CN" b="0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demənstreɪt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 real-time positioning service in China,</a:t>
            </a:r>
          </a:p>
          <a:p>
            <a:endParaRPr lang="en-US" altLang="zh-CN" sz="12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only utilizing ambiguity fix without atmosphere, to </a:t>
            </a:r>
            <a:r>
              <a:rPr lang="en-GB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realize a unified multi-frequency OSB generator</a:t>
            </a:r>
            <a:endParaRPr lang="en-US" altLang="zh-CN" sz="12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12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zh-CN" altLang="en-US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，</a:t>
            </a:r>
            <a:r>
              <a:rPr lang="en-US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describe in detail how to implement this service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8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It’s widely known that Multi-frequency can form precise geometry to optimize model strength</a:t>
            </a:r>
          </a:p>
          <a:p>
            <a:endParaRPr lang="en-US" altLang="zh-CN" dirty="0"/>
          </a:p>
          <a:p>
            <a:r>
              <a:rPr lang="en-US" altLang="zh-CN" dirty="0"/>
              <a:t>But if we use un-combined model like usually in PPP for clock estimation, it would take up large compute burden. </a:t>
            </a:r>
          </a:p>
          <a:p>
            <a:endParaRPr lang="en-US" altLang="zh-CN" dirty="0"/>
          </a:p>
          <a:p>
            <a:r>
              <a:rPr lang="en-US" altLang="zh-CN" dirty="0"/>
              <a:t>Here, we introduce the Phase triple-frequency combination (</a:t>
            </a:r>
            <a:r>
              <a:rPr lang="en-GB" altLang="zh-CN" b="0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ˌ</a:t>
            </a:r>
            <a:r>
              <a:rPr lang="en-GB" altLang="zh-CN" b="0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kɒmbɪˈneɪʃn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let coefficients(</a:t>
            </a:r>
            <a:r>
              <a:rPr lang="en-GB" altLang="zh-CN" b="0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ˌ</a:t>
            </a:r>
            <a:r>
              <a:rPr lang="en-GB" altLang="zh-CN" b="0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kəʊɪˈfɪʃənts</a:t>
            </a:r>
            <a:r>
              <a:rPr lang="en-US" altLang="zh-CN" dirty="0"/>
              <a:t>) satisfy these three conditions, then we can obtain Phase wide-lane measurement. 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we can see, phase </a:t>
            </a:r>
            <a:r>
              <a:rPr lang="en-US" altLang="zh-CN" dirty="0" err="1"/>
              <a:t>widelane</a:t>
            </a:r>
            <a:r>
              <a:rPr lang="en-US" altLang="zh-CN" dirty="0"/>
              <a:t> only consists of phase observations, it is not affected by range</a:t>
            </a:r>
            <a:endParaRPr lang="zh-CN" altLang="en-US" dirty="0"/>
          </a:p>
          <a:p>
            <a:r>
              <a:rPr lang="en-US" altLang="zh-CN" dirty="0"/>
              <a:t>So the phase </a:t>
            </a:r>
            <a:r>
              <a:rPr lang="en-US" altLang="zh-CN" dirty="0" err="1"/>
              <a:t>widelane</a:t>
            </a:r>
            <a:r>
              <a:rPr lang="en-US" altLang="zh-CN" dirty="0"/>
              <a:t> </a:t>
            </a:r>
            <a:r>
              <a:rPr lang="en-GB" altLang="zh-CN" sz="12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holds much lower noise than MW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</a:t>
            </a:r>
            <a:r>
              <a:rPr lang="en-US" altLang="zh-CN" dirty="0"/>
              <a:t>extra </a:t>
            </a:r>
            <a:r>
              <a:rPr lang="en-US" altLang="zh-CN" dirty="0" err="1"/>
              <a:t>widelane</a:t>
            </a:r>
            <a:r>
              <a:rPr lang="en-US" altLang="zh-CN" dirty="0"/>
              <a:t> 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determined in advance, the </a:t>
            </a:r>
            <a:r>
              <a:rPr lang="en-US" altLang="zh-CN" dirty="0" err="1"/>
              <a:t>widelane</a:t>
            </a:r>
            <a:r>
              <a:rPr lang="en-US" altLang="zh-CN" dirty="0"/>
              <a:t> 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ambiguity extracted from the equation can be fixed easier</a:t>
            </a:r>
            <a:endParaRPr lang="en-US" altLang="zh-CN" sz="12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2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13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derive our clock estimation model</a:t>
            </a:r>
          </a:p>
          <a:p>
            <a:endParaRPr lang="en-US" altLang="zh-CN" dirty="0"/>
          </a:p>
          <a:p>
            <a:r>
              <a:rPr lang="en-US" altLang="zh-CN" dirty="0"/>
              <a:t>Basically,  We have Dual-frequency baseline IRC like this</a:t>
            </a:r>
            <a:r>
              <a:rPr lang="zh-CN" altLang="en-US" dirty="0"/>
              <a:t>，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Then, we incorporated the phase </a:t>
            </a:r>
            <a:r>
              <a:rPr lang="en-US" altLang="zh-CN" dirty="0" err="1"/>
              <a:t>widelane</a:t>
            </a:r>
            <a:r>
              <a:rPr lang="en-US" altLang="zh-CN" dirty="0"/>
              <a:t> measurement into the observation model. </a:t>
            </a:r>
          </a:p>
          <a:p>
            <a:endParaRPr lang="en-US" altLang="zh-CN" dirty="0"/>
          </a:p>
          <a:p>
            <a:r>
              <a:rPr lang="en-US" altLang="zh-CN" dirty="0"/>
              <a:t>As for code bias on non-datum frequency, which can not be assimilated into the receiver clock, so another parameter is added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04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establishing the multi-frequency </a:t>
            </a:r>
            <a:r>
              <a:rPr lang="en-US" altLang="zh-CN" dirty="0" err="1"/>
              <a:t>irc</a:t>
            </a:r>
            <a:r>
              <a:rPr lang="en-US" altLang="zh-CN" dirty="0"/>
              <a:t>, another problem confronts us.</a:t>
            </a:r>
          </a:p>
          <a:p>
            <a:endParaRPr lang="en-US" altLang="zh-CN" dirty="0"/>
          </a:p>
          <a:p>
            <a:r>
              <a:rPr lang="en-US" altLang="zh-CN" dirty="0"/>
              <a:t>That’s How to deal with the IFCB in real-time?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Current studies use GFIF/Network PPP or Prediction methods</a:t>
            </a:r>
            <a:r>
              <a:rPr lang="zh-CN" altLang="en-US" dirty="0"/>
              <a:t>， </a:t>
            </a:r>
            <a:r>
              <a:rPr lang="en-US" altLang="zh-CN" dirty="0"/>
              <a:t>But they do have their own flaws.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50" dirty="0">
              <a:latin typeface="Corbel" panose="020B0503020204020204" pitchFamily="34" charset="0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spc="-50" dirty="0">
                <a:latin typeface="Corbel" panose="020B0503020204020204" pitchFamily="34" charset="0"/>
                <a:cs typeface="Tahoma"/>
              </a:rPr>
              <a:t>Let’s recall the phase </a:t>
            </a:r>
            <a:r>
              <a:rPr lang="en-US" altLang="zh-CN" sz="1200" spc="-50" dirty="0" err="1">
                <a:latin typeface="Corbel" panose="020B0503020204020204" pitchFamily="34" charset="0"/>
                <a:cs typeface="Tahoma"/>
              </a:rPr>
              <a:t>widelane</a:t>
            </a:r>
            <a:r>
              <a:rPr lang="en-US" altLang="zh-CN" sz="1200" spc="-50" dirty="0">
                <a:latin typeface="Corbel" panose="020B0503020204020204" pitchFamily="34" charset="0"/>
                <a:cs typeface="Tahoma"/>
              </a:rPr>
              <a:t> we mentioned above, </a:t>
            </a:r>
            <a:r>
              <a:rPr lang="en-US" altLang="zh-CN" sz="1200" spc="-5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a</a:t>
            </a:r>
            <a:r>
              <a:rPr lang="en-US" altLang="zh-CN" sz="120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fter multi-frequency IRC demonstration, the variables (</a:t>
            </a:r>
            <a:r>
              <a:rPr lang="en-GB" altLang="zh-CN" b="0" i="0" dirty="0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ˈ</a:t>
            </a:r>
            <a:r>
              <a:rPr lang="en-GB" altLang="zh-CN" b="0" i="0" dirty="0" err="1">
                <a:solidFill>
                  <a:srgbClr val="333333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veərɪəblz</a:t>
            </a:r>
            <a:r>
              <a:rPr lang="en-US" altLang="zh-CN" sz="120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) in the red box are all known,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tx1"/>
              </a:solidFill>
              <a:latin typeface="Corbel" panose="020B0503020204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So, the remaining IFCB in the equation can be naturally extracted,  and </a:t>
            </a:r>
            <a:r>
              <a:rPr lang="en-US" altLang="zh-CN" sz="12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in this way, IFCB will be continuous for the sake of datum provided by UPD</a:t>
            </a:r>
            <a:endParaRPr lang="en-GB" altLang="zh-CN" sz="1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50" dirty="0">
              <a:latin typeface="Corbel" panose="020B0503020204020204" pitchFamily="34" charset="0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50" dirty="0">
              <a:latin typeface="Corbel" panose="020B0503020204020204" pitchFamily="34" charset="0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50" dirty="0">
              <a:latin typeface="Corbel" panose="020B0503020204020204" pitchFamily="34" charset="0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pc="-50" dirty="0">
              <a:latin typeface="Corbel" panose="020B0503020204020204" pitchFamily="34" charset="0"/>
              <a:cs typeface="Tahoma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079D6-9FC1-4525-9663-775F9F7BFD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38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992" y="75793"/>
            <a:ext cx="4826505" cy="2444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 b="1" i="0">
                <a:solidFill>
                  <a:schemeClr val="tx1"/>
                </a:solidFill>
                <a:latin typeface="Aptos Display" panose="020B0004020202020204" pitchFamily="34" charset="0"/>
                <a:ea typeface="等线" panose="02010600030101010101" pitchFamily="2" charset="-122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063" y="597814"/>
            <a:ext cx="4497070" cy="121285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E3F05B6-DB46-D6BC-5988-060595007740}"/>
              </a:ext>
            </a:extLst>
          </p:cNvPr>
          <p:cNvSpPr/>
          <p:nvPr userDrawn="1"/>
        </p:nvSpPr>
        <p:spPr>
          <a:xfrm>
            <a:off x="277063" y="336803"/>
            <a:ext cx="5206365" cy="0"/>
          </a:xfrm>
          <a:custGeom>
            <a:avLst/>
            <a:gdLst/>
            <a:ahLst/>
            <a:cxnLst/>
            <a:rect l="l" t="t" r="r" b="b"/>
            <a:pathLst>
              <a:path w="5206365">
                <a:moveTo>
                  <a:pt x="0" y="0"/>
                </a:moveTo>
                <a:lnTo>
                  <a:pt x="5205907" y="0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26D2179-86E5-C4BA-81E0-02F82169D940}"/>
              </a:ext>
            </a:extLst>
          </p:cNvPr>
          <p:cNvSpPr txBox="1"/>
          <p:nvPr userDrawn="1"/>
        </p:nvSpPr>
        <p:spPr>
          <a:xfrm>
            <a:off x="273425" y="3130556"/>
            <a:ext cx="79348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700" spc="-1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Slide</a:t>
            </a:r>
            <a:r>
              <a:rPr lang="en-GB" altLang="zh-CN" sz="700" spc="3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fld id="{81D60167-4931-47E6-BA6A-407CBD079E47}" type="slidenum">
              <a:rPr altLang="zh-CN" sz="70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altLang="zh-CN" sz="700" spc="35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altLang="zh-CN" sz="7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of</a:t>
            </a:r>
            <a:r>
              <a:rPr altLang="zh-CN" sz="700" spc="35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altLang="zh-CN" sz="700" spc="-25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19</a:t>
            </a:r>
            <a:endParaRPr altLang="zh-CN" sz="700" spc="-25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B9FF3D6-4FAF-0995-5B08-0D1C6F8BE512}"/>
              </a:ext>
            </a:extLst>
          </p:cNvPr>
          <p:cNvSpPr txBox="1"/>
          <p:nvPr userDrawn="1"/>
        </p:nvSpPr>
        <p:spPr>
          <a:xfrm>
            <a:off x="273425" y="3130556"/>
            <a:ext cx="79348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700" spc="-1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Slide</a:t>
            </a:r>
            <a:r>
              <a:rPr lang="en-GB" altLang="zh-CN" sz="700" spc="3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fld id="{81D60167-4931-47E6-BA6A-407CBD079E47}" type="slidenum">
              <a:rPr altLang="zh-CN" sz="70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altLang="zh-CN" sz="700" spc="35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altLang="zh-CN" sz="7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of</a:t>
            </a:r>
            <a:r>
              <a:rPr altLang="zh-CN" sz="700" spc="35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altLang="zh-CN" sz="700" spc="-25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19</a:t>
            </a:r>
            <a:endParaRPr altLang="zh-CN" sz="700" spc="-25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6">
            <a:extLst>
              <a:ext uri="{FF2B5EF4-FFF2-40B4-BE49-F238E27FC236}">
                <a16:creationId xmlns:a16="http://schemas.microsoft.com/office/drawing/2014/main" id="{25731FBC-B6DE-FD37-1981-58706FBF2440}"/>
              </a:ext>
            </a:extLst>
          </p:cNvPr>
          <p:cNvSpPr/>
          <p:nvPr userDrawn="1"/>
        </p:nvSpPr>
        <p:spPr>
          <a:xfrm>
            <a:off x="277063" y="2996972"/>
            <a:ext cx="5206365" cy="0"/>
          </a:xfrm>
          <a:custGeom>
            <a:avLst/>
            <a:gdLst/>
            <a:ahLst/>
            <a:cxnLst/>
            <a:rect l="l" t="t" r="r" b="b"/>
            <a:pathLst>
              <a:path w="5206365">
                <a:moveTo>
                  <a:pt x="0" y="0"/>
                </a:moveTo>
                <a:lnTo>
                  <a:pt x="5205907" y="0"/>
                </a:lnTo>
              </a:path>
            </a:pathLst>
          </a:custGeom>
          <a:ln w="25374">
            <a:solidFill>
              <a:srgbClr val="E73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5A29259-276B-85C5-2C20-2F69715E5E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3644" y="2988359"/>
            <a:ext cx="451271" cy="284394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108A874D-7348-134D-EB47-2D35238BD6F6}"/>
              </a:ext>
            </a:extLst>
          </p:cNvPr>
          <p:cNvSpPr txBox="1"/>
          <p:nvPr userDrawn="1"/>
        </p:nvSpPr>
        <p:spPr>
          <a:xfrm>
            <a:off x="-16716" y="174625"/>
            <a:ext cx="123945" cy="2772391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10"/>
              </a:spcBef>
            </a:pPr>
            <a:r>
              <a:rPr lang="en-US" sz="400" spc="20" dirty="0">
                <a:solidFill>
                  <a:srgbClr val="7F7F7F"/>
                </a:solidFill>
                <a:latin typeface="Arial"/>
                <a:cs typeface="Arial"/>
              </a:rPr>
              <a:t>Tao </a:t>
            </a:r>
            <a:r>
              <a:rPr lang="en-US" sz="400" dirty="0">
                <a:solidFill>
                  <a:srgbClr val="7F7F7F"/>
                </a:solidFill>
                <a:latin typeface="Arial"/>
                <a:cs typeface="Arial"/>
              </a:rPr>
              <a:t>et</a:t>
            </a:r>
            <a:r>
              <a:rPr lang="en-US" sz="4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400" dirty="0">
                <a:solidFill>
                  <a:srgbClr val="7F7F7F"/>
                </a:solidFill>
                <a:latin typeface="Arial"/>
                <a:cs typeface="Arial"/>
              </a:rPr>
              <a:t>al.:</a:t>
            </a:r>
            <a:r>
              <a:rPr lang="en-US" sz="400" spc="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400" spc="-10" dirty="0">
                <a:solidFill>
                  <a:srgbClr val="7F7F7F"/>
                </a:solidFill>
                <a:latin typeface="Arial"/>
                <a:cs typeface="Arial"/>
              </a:rPr>
              <a:t>Regional Triple-frequency Integer Recovery Clock Estimation for Augment</a:t>
            </a:r>
            <a:r>
              <a:rPr lang="en-US" altLang="zh-CN" sz="400" spc="-10" dirty="0">
                <a:solidFill>
                  <a:srgbClr val="7F7F7F"/>
                </a:solidFill>
                <a:latin typeface="Arial"/>
                <a:cs typeface="Arial"/>
              </a:rPr>
              <a:t>ation</a:t>
            </a:r>
            <a:r>
              <a:rPr lang="en-US" sz="400" spc="-10" dirty="0">
                <a:solidFill>
                  <a:srgbClr val="7F7F7F"/>
                </a:solidFill>
                <a:latin typeface="Arial"/>
                <a:cs typeface="Arial"/>
              </a:rPr>
              <a:t> Real-time Positioning Services</a:t>
            </a:r>
          </a:p>
          <a:p>
            <a:pPr marL="12700" marR="5080">
              <a:lnSpc>
                <a:spcPts val="500"/>
              </a:lnSpc>
              <a:spcBef>
                <a:spcPts val="10"/>
              </a:spcBef>
            </a:pPr>
            <a:r>
              <a:rPr lang="en-US" sz="400" spc="-10" dirty="0">
                <a:solidFill>
                  <a:srgbClr val="7F7F7F"/>
                </a:solidFill>
                <a:latin typeface="Arial"/>
                <a:cs typeface="Arial"/>
              </a:rPr>
              <a:t>IGS</a:t>
            </a:r>
            <a:r>
              <a:rPr lang="en-US" sz="4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400" spc="-10" dirty="0">
                <a:solidFill>
                  <a:srgbClr val="7F7F7F"/>
                </a:solidFill>
                <a:latin typeface="Arial"/>
                <a:cs typeface="Arial"/>
              </a:rPr>
              <a:t>Workshop</a:t>
            </a:r>
            <a:r>
              <a:rPr lang="en-US" sz="4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400" spc="-10" dirty="0">
                <a:solidFill>
                  <a:srgbClr val="7F7F7F"/>
                </a:solidFill>
                <a:latin typeface="Arial"/>
                <a:cs typeface="Arial"/>
              </a:rPr>
              <a:t>2024,</a:t>
            </a:r>
            <a:r>
              <a:rPr lang="en-US" sz="400" spc="15" dirty="0">
                <a:solidFill>
                  <a:srgbClr val="7F7F7F"/>
                </a:solidFill>
                <a:latin typeface="Arial"/>
                <a:cs typeface="Arial"/>
              </a:rPr>
              <a:t> Bern</a:t>
            </a:r>
            <a:r>
              <a:rPr lang="en-US" sz="400" dirty="0">
                <a:solidFill>
                  <a:srgbClr val="7F7F7F"/>
                </a:solidFill>
                <a:latin typeface="Arial"/>
                <a:cs typeface="Arial"/>
              </a:rPr>
              <a:t>,</a:t>
            </a:r>
            <a:r>
              <a:rPr lang="en-US" sz="4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400" spc="-10" dirty="0">
                <a:solidFill>
                  <a:srgbClr val="7F7F7F"/>
                </a:solidFill>
                <a:latin typeface="Arial"/>
                <a:cs typeface="Arial"/>
              </a:rPr>
              <a:t>Switzerland</a:t>
            </a:r>
            <a:endParaRPr lang="en-US" sz="400" dirty="0">
              <a:latin typeface="Arial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8DDD69CA-B413-178B-811C-9C917E1EAC46}"/>
              </a:ext>
            </a:extLst>
          </p:cNvPr>
          <p:cNvSpPr txBox="1">
            <a:spLocks/>
          </p:cNvSpPr>
          <p:nvPr userDrawn="1"/>
        </p:nvSpPr>
        <p:spPr>
          <a:xfrm>
            <a:off x="526568" y="413274"/>
            <a:ext cx="4707255" cy="2797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734820" marR="5080" indent="-1722755">
              <a:lnSpc>
                <a:spcPct val="107400"/>
              </a:lnSpc>
              <a:spcBef>
                <a:spcPts val="95"/>
              </a:spcBef>
            </a:pPr>
            <a:endParaRPr lang="en-US" sz="17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5C614B-F21F-859E-79DB-86C6C8EC4E18}"/>
              </a:ext>
            </a:extLst>
          </p:cNvPr>
          <p:cNvSpPr txBox="1"/>
          <p:nvPr userDrawn="1"/>
        </p:nvSpPr>
        <p:spPr>
          <a:xfrm>
            <a:off x="2806700" y="3035145"/>
            <a:ext cx="25086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spc="-20" dirty="0">
                <a:latin typeface="Corbel" panose="020B0503020204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GNSS Research Center</a:t>
            </a:r>
            <a:r>
              <a:rPr lang="en-US" altLang="zh-CN" sz="1000" spc="-25" dirty="0">
                <a:latin typeface="Corbel" panose="020B0503020204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</a:t>
            </a:r>
            <a:r>
              <a:rPr lang="en-US" altLang="zh-CN" sz="1000" spc="-20" dirty="0">
                <a:latin typeface="Corbel" panose="020B0503020204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Wuhan </a:t>
            </a:r>
            <a:r>
              <a:rPr lang="en-US" altLang="zh-CN" sz="1000" spc="-25" dirty="0">
                <a:latin typeface="Corbel" panose="020B0503020204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University</a:t>
            </a:r>
            <a:endParaRPr lang="en-US" altLang="zh-CN" sz="1000" spc="-20" dirty="0">
              <a:latin typeface="Corbel" panose="020B0503020204020204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5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4">
            <a:extLst>
              <a:ext uri="{FF2B5EF4-FFF2-40B4-BE49-F238E27FC236}">
                <a16:creationId xmlns:a16="http://schemas.microsoft.com/office/drawing/2014/main" id="{80A55044-4BFF-7D59-D2E0-0AFCC6338BC2}"/>
              </a:ext>
            </a:extLst>
          </p:cNvPr>
          <p:cNvSpPr txBox="1"/>
          <p:nvPr/>
        </p:nvSpPr>
        <p:spPr>
          <a:xfrm>
            <a:off x="522288" y="1518201"/>
            <a:ext cx="4709160" cy="12375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90"/>
              </a:spcBef>
            </a:pPr>
            <a:r>
              <a:rPr lang="en-US" sz="1100" spc="-10" dirty="0">
                <a:latin typeface="Lucida Console" panose="020B0609040504020204" pitchFamily="49" charset="0"/>
                <a:cs typeface="Tahoma"/>
              </a:rPr>
              <a:t>Jun </a:t>
            </a:r>
            <a:r>
              <a:rPr lang="en-US" altLang="zh-CN" sz="1100" spc="-10" dirty="0">
                <a:latin typeface="Lucida Console" panose="020B0609040504020204" pitchFamily="49" charset="0"/>
                <a:cs typeface="Tahoma"/>
              </a:rPr>
              <a:t>Tao*</a:t>
            </a:r>
            <a:r>
              <a:rPr sz="1100" spc="-10" dirty="0">
                <a:latin typeface="Lucida Console" panose="020B0609040504020204" pitchFamily="49" charset="0"/>
                <a:cs typeface="Tahoma"/>
              </a:rPr>
              <a:t>,</a:t>
            </a:r>
            <a:r>
              <a:rPr sz="1100" spc="10" dirty="0">
                <a:latin typeface="Lucida Console" panose="020B0609040504020204" pitchFamily="49" charset="0"/>
                <a:cs typeface="Tahoma"/>
              </a:rPr>
              <a:t> </a:t>
            </a:r>
            <a:r>
              <a:rPr lang="en-US" sz="1100" dirty="0">
                <a:latin typeface="Lucida Console" panose="020B0609040504020204" pitchFamily="49" charset="0"/>
                <a:cs typeface="Tahoma"/>
              </a:rPr>
              <a:t>Guo Chen</a:t>
            </a:r>
            <a:r>
              <a:rPr sz="1100" spc="-25" dirty="0">
                <a:latin typeface="Lucida Console" panose="020B0609040504020204" pitchFamily="49" charset="0"/>
                <a:cs typeface="Tahoma"/>
              </a:rPr>
              <a:t>,</a:t>
            </a:r>
            <a:r>
              <a:rPr lang="en-US" sz="1100" spc="-25" dirty="0">
                <a:latin typeface="Lucida Console" panose="020B0609040504020204" pitchFamily="49" charset="0"/>
                <a:cs typeface="Tahoma"/>
              </a:rPr>
              <a:t> Gaojian Zhang</a:t>
            </a:r>
            <a:r>
              <a:rPr lang="zh-CN" altLang="en-US" sz="1100" spc="-25" dirty="0">
                <a:latin typeface="Lucida Console" panose="020B0609040504020204" pitchFamily="49" charset="0"/>
                <a:cs typeface="Tahoma"/>
              </a:rPr>
              <a:t>🔈</a:t>
            </a:r>
            <a:r>
              <a:rPr sz="1100" spc="-10" dirty="0">
                <a:latin typeface="Lucida Console" panose="020B0609040504020204" pitchFamily="49" charset="0"/>
                <a:cs typeface="Tahoma"/>
              </a:rPr>
              <a:t>,</a:t>
            </a:r>
            <a:r>
              <a:rPr lang="en-US" sz="1100" spc="-10" dirty="0">
                <a:latin typeface="Lucida Console" panose="020B0609040504020204" pitchFamily="49" charset="0"/>
                <a:cs typeface="Tahoma"/>
              </a:rPr>
              <a:t> </a:t>
            </a:r>
            <a:r>
              <a:rPr lang="en-US" sz="1100" spc="-10" dirty="0" err="1">
                <a:latin typeface="Lucida Console" panose="020B0609040504020204" pitchFamily="49" charset="0"/>
                <a:cs typeface="Tahoma"/>
              </a:rPr>
              <a:t>Yihao</a:t>
            </a:r>
            <a:r>
              <a:rPr lang="en-US" sz="1100" spc="-10" dirty="0">
                <a:latin typeface="Lucida Console" panose="020B0609040504020204" pitchFamily="49" charset="0"/>
                <a:cs typeface="Tahoma"/>
              </a:rPr>
              <a:t> Jiang</a:t>
            </a:r>
            <a:endParaRPr sz="1100" baseline="27777" dirty="0">
              <a:latin typeface="Lucida Console" panose="020B0609040504020204" pitchFamily="49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</a:pPr>
            <a:r>
              <a:rPr lang="en-US" sz="1100" i="1" dirty="0">
                <a:latin typeface="Corbel" panose="020B0503020204020204" pitchFamily="34" charset="0"/>
                <a:cs typeface="Calibri"/>
              </a:rPr>
              <a:t>GNSS Research Center</a:t>
            </a:r>
            <a:r>
              <a:rPr sz="1100" i="1" dirty="0">
                <a:latin typeface="Corbel" panose="020B0503020204020204" pitchFamily="34" charset="0"/>
                <a:cs typeface="Calibri"/>
              </a:rPr>
              <a:t>,</a:t>
            </a:r>
            <a:r>
              <a:rPr sz="1100" i="1" spc="15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100" i="1" dirty="0">
                <a:latin typeface="Corbel" panose="020B0503020204020204" pitchFamily="34" charset="0"/>
                <a:cs typeface="Calibri"/>
              </a:rPr>
              <a:t>Wuhan </a:t>
            </a:r>
            <a:r>
              <a:rPr sz="1100" i="1" dirty="0">
                <a:latin typeface="Corbel" panose="020B0503020204020204" pitchFamily="34" charset="0"/>
                <a:cs typeface="Calibri"/>
              </a:rPr>
              <a:t>University,</a:t>
            </a:r>
            <a:r>
              <a:rPr sz="1100" i="1" spc="16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100" i="1" spc="-10" dirty="0">
                <a:latin typeface="Corbel" panose="020B0503020204020204" pitchFamily="34" charset="0"/>
                <a:cs typeface="Calibri"/>
              </a:rPr>
              <a:t>China</a:t>
            </a:r>
            <a:endParaRPr sz="1100" dirty="0">
              <a:latin typeface="Corbel" panose="020B0503020204020204" pitchFamily="34" charset="0"/>
              <a:cs typeface="Calibri"/>
            </a:endParaRPr>
          </a:p>
          <a:p>
            <a:pPr marL="115570" marR="101600" algn="ctr">
              <a:lnSpc>
                <a:spcPts val="1360"/>
              </a:lnSpc>
              <a:spcBef>
                <a:spcPts val="45"/>
              </a:spcBef>
            </a:pPr>
            <a:r>
              <a:rPr sz="1100" i="1" spc="-10" dirty="0">
                <a:latin typeface="Corbel" panose="020B0503020204020204" pitchFamily="34" charset="0"/>
                <a:cs typeface="Calibri"/>
              </a:rPr>
              <a:t>(</a:t>
            </a:r>
            <a:r>
              <a:rPr lang="en-US" sz="1100" i="1" spc="-10" dirty="0">
                <a:latin typeface="Corbel" panose="020B0503020204020204" pitchFamily="34" charset="0"/>
                <a:cs typeface="Calibri"/>
              </a:rPr>
              <a:t>*jtaowhu</a:t>
            </a:r>
            <a:r>
              <a:rPr sz="1100" i="1" spc="-10" dirty="0">
                <a:latin typeface="Corbel" panose="020B0503020204020204" pitchFamily="34" charset="0"/>
                <a:cs typeface="Calibri"/>
              </a:rPr>
              <a:t>@</a:t>
            </a:r>
            <a:r>
              <a:rPr lang="en-US" sz="1100" i="1" spc="-10" dirty="0">
                <a:latin typeface="Corbel" panose="020B0503020204020204" pitchFamily="34" charset="0"/>
                <a:cs typeface="Calibri"/>
              </a:rPr>
              <a:t>whu</a:t>
            </a:r>
            <a:r>
              <a:rPr sz="1100" i="1" spc="-10" dirty="0">
                <a:latin typeface="Corbel" panose="020B0503020204020204" pitchFamily="34" charset="0"/>
                <a:cs typeface="Calibri"/>
              </a:rPr>
              <a:t>.</a:t>
            </a:r>
            <a:r>
              <a:rPr lang="en-US" sz="1100" i="1" spc="-10" dirty="0">
                <a:latin typeface="Corbel" panose="020B0503020204020204" pitchFamily="34" charset="0"/>
                <a:cs typeface="Calibri"/>
              </a:rPr>
              <a:t>edu</a:t>
            </a:r>
            <a:r>
              <a:rPr sz="1100" i="1" spc="-10" dirty="0">
                <a:latin typeface="Corbel" panose="020B0503020204020204" pitchFamily="34" charset="0"/>
                <a:cs typeface="Calibri"/>
              </a:rPr>
              <a:t>.c</a:t>
            </a:r>
            <a:r>
              <a:rPr lang="en-US" sz="1100" i="1" spc="-10" dirty="0">
                <a:latin typeface="Corbel" panose="020B0503020204020204" pitchFamily="34" charset="0"/>
                <a:cs typeface="Calibri"/>
              </a:rPr>
              <a:t>n</a:t>
            </a:r>
            <a:r>
              <a:rPr sz="1100" i="1" spc="-10" dirty="0">
                <a:latin typeface="Corbel" panose="020B0503020204020204" pitchFamily="34" charset="0"/>
                <a:cs typeface="Calibri"/>
              </a:rPr>
              <a:t>)</a:t>
            </a:r>
            <a:endParaRPr sz="1100" dirty="0">
              <a:latin typeface="Corbel" panose="020B050302020402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</a:pPr>
            <a:r>
              <a:rPr sz="1100" spc="-2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IGS</a:t>
            </a:r>
            <a:r>
              <a:rPr sz="1100" spc="-4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 Workshop</a:t>
            </a:r>
            <a:r>
              <a:rPr sz="1100" spc="-35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 </a:t>
            </a:r>
            <a:r>
              <a:rPr sz="1100" spc="-55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20</a:t>
            </a:r>
            <a:r>
              <a:rPr lang="en-US" sz="1100" spc="-55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24</a:t>
            </a:r>
            <a:r>
              <a:rPr sz="1100" spc="-55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,</a:t>
            </a:r>
            <a:r>
              <a:rPr sz="1100" spc="-3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 </a:t>
            </a:r>
            <a:r>
              <a:rPr lang="en-US" sz="1100" spc="-3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4</a:t>
            </a:r>
            <a:r>
              <a:rPr sz="110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.</a:t>
            </a:r>
            <a:r>
              <a:rPr sz="1100" spc="7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 </a:t>
            </a:r>
            <a:r>
              <a:rPr lang="en-US" sz="1100" spc="7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July </a:t>
            </a:r>
            <a:r>
              <a:rPr sz="1100" spc="-2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20</a:t>
            </a:r>
            <a:r>
              <a:rPr lang="en-US" sz="1100" spc="-20" dirty="0">
                <a:latin typeface="Tw Cen MT" panose="020B0602020104020603" pitchFamily="34" charset="0"/>
                <a:ea typeface="等线" panose="02010600030101010101" pitchFamily="2" charset="-122"/>
                <a:cs typeface="Tahoma"/>
              </a:rPr>
              <a:t>24</a:t>
            </a:r>
            <a:endParaRPr sz="1100" dirty="0">
              <a:latin typeface="Tw Cen MT" panose="020B0602020104020603" pitchFamily="34" charset="0"/>
              <a:ea typeface="等线" panose="02010600030101010101" pitchFamily="2" charset="-122"/>
              <a:cs typeface="Tahoma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6ACF0ED3-923B-A17F-D0F0-1FDADC3D7257}"/>
              </a:ext>
            </a:extLst>
          </p:cNvPr>
          <p:cNvSpPr txBox="1">
            <a:spLocks/>
          </p:cNvSpPr>
          <p:nvPr/>
        </p:nvSpPr>
        <p:spPr>
          <a:xfrm>
            <a:off x="127000" y="708025"/>
            <a:ext cx="5638800" cy="575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5080" algn="ctr">
              <a:lnSpc>
                <a:spcPct val="107400"/>
              </a:lnSpc>
              <a:spcBef>
                <a:spcPts val="95"/>
              </a:spcBef>
            </a:pPr>
            <a:r>
              <a:rPr lang="en-US" sz="1700" b="1" dirty="0">
                <a:latin typeface="Aptos Display" panose="020B0004020202020204" pitchFamily="34" charset="0"/>
                <a:cs typeface="Arial" panose="020B0604020202020204" pitchFamily="34" charset="0"/>
              </a:rPr>
              <a:t>Regional Triple-frequency Integer Recovery Clock Estimation </a:t>
            </a:r>
          </a:p>
          <a:p>
            <a:pPr marR="5080" algn="ctr">
              <a:lnSpc>
                <a:spcPct val="107400"/>
              </a:lnSpc>
              <a:spcBef>
                <a:spcPts val="95"/>
              </a:spcBef>
            </a:pPr>
            <a:r>
              <a:rPr lang="en-US" sz="1700" b="1" dirty="0">
                <a:latin typeface="Aptos Display" panose="020B0004020202020204" pitchFamily="34" charset="0"/>
                <a:cs typeface="Arial" panose="020B0604020202020204" pitchFamily="34" charset="0"/>
              </a:rPr>
              <a:t>for Augmented Real-time Positioning Services</a:t>
            </a:r>
          </a:p>
        </p:txBody>
      </p:sp>
    </p:spTree>
    <p:extLst>
      <p:ext uri="{BB962C8B-B14F-4D97-AF65-F5344CB8AC3E}">
        <p14:creationId xmlns:p14="http://schemas.microsoft.com/office/powerpoint/2010/main" val="218125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3113837" cy="8483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</a:t>
            </a:r>
            <a:r>
              <a:rPr lang="en-US" altLang="zh-CN" sz="1100" spc="-1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100" spc="-1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ulti-frequency OSB generator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Abide by IGS SINEX convention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Correct on raw observation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Contain phase and L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5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bias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zh-CN" altLang="en-US" dirty="0">
              <a:cs typeface="Tahoma" panose="020B060403050404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64CED7-FF78-AFB0-02B9-28771991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91" y="423199"/>
            <a:ext cx="1733003" cy="24443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E6B5A7-0892-A7B1-5E2B-57CAB6BAFB94}"/>
                  </a:ext>
                </a:extLst>
              </p:cNvPr>
              <p:cNvSpPr txBox="1"/>
              <p:nvPr/>
            </p:nvSpPr>
            <p:spPr>
              <a:xfrm>
                <a:off x="134460" y="1426110"/>
                <a:ext cx="3655394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1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0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𝑒𝑤𝑙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zh-CN" altLang="en-US" sz="1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zh-CN" altLang="en-US" sz="1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𝐼𝑅𝐶</m:t>
                                    </m:r>
                                  </m:sup>
                                </m:sSup>
                                <m:r>
                                  <a:rPr lang="zh-CN" altLang="en-US" sz="1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zh-CN" altLang="en-US" sz="1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𝐼𝐹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1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1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sz="1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zh-CN" altLang="en-US" sz="10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zh-CN" altLang="en-US" sz="1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E6B5A7-0892-A7B1-5E2B-57CAB6BA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0" y="1426110"/>
                <a:ext cx="3655394" cy="1094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3914F2C-2BB8-FD6F-DF05-46C1C9578600}"/>
              </a:ext>
            </a:extLst>
          </p:cNvPr>
          <p:cNvSpPr txBox="1"/>
          <p:nvPr/>
        </p:nvSpPr>
        <p:spPr>
          <a:xfrm>
            <a:off x="339964" y="2652374"/>
            <a:ext cx="344989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Convert IRC/UPD/IFCB to Observation-Specific Bias</a:t>
            </a: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32356DF-E214-0CDE-5DBF-F1BEE388AEDC}"/>
              </a:ext>
            </a:extLst>
          </p:cNvPr>
          <p:cNvSpPr/>
          <p:nvPr/>
        </p:nvSpPr>
        <p:spPr bwMode="auto">
          <a:xfrm>
            <a:off x="3340100" y="1998829"/>
            <a:ext cx="304800" cy="23337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6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2961437" cy="12638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Station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in China</a:t>
            </a: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UB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4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B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0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receiver and </a:t>
            </a:r>
            <a:r>
              <a:rPr lang="en-US" altLang="zh-CN" sz="1100" dirty="0" err="1">
                <a:latin typeface="Corbel" panose="020B0503020204020204" pitchFamily="34" charset="0"/>
                <a:cs typeface="Tahoma"/>
              </a:rPr>
              <a:t>Dywell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antenna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Frequency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GPS L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1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/L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2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/L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5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, Galileo E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1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/E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5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a/E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5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b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BDS</a:t>
            </a:r>
            <a:r>
              <a:rPr lang="pl-PL" altLang="zh-CN" sz="1100" dirty="0">
                <a:latin typeface="Aptos Display" panose="020B0004020202020204" pitchFamily="34" charset="0"/>
                <a:cs typeface="Tahoma"/>
              </a:rPr>
              <a:t>-2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 B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1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I/B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3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I/B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2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I, BDS-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3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 B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1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I/B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3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I/B</a:t>
            </a:r>
            <a:r>
              <a:rPr lang="pl-PL" altLang="zh-CN" sz="1100" dirty="0">
                <a:latin typeface="Tw Cen MT" panose="020B0602020104020603" pitchFamily="34" charset="0"/>
                <a:cs typeface="Tahoma"/>
              </a:rPr>
              <a:t>2</a:t>
            </a:r>
            <a:r>
              <a:rPr lang="pl-PL" altLang="zh-CN" sz="1100" dirty="0">
                <a:latin typeface="Corbel" panose="020B0503020204020204" pitchFamily="34" charset="0"/>
                <a:cs typeface="Tahoma"/>
              </a:rPr>
              <a:t>a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Results – </a:t>
            </a:r>
            <a:r>
              <a:rPr lang="en-US" altLang="zh-CN" sz="1400" dirty="0"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 collection</a:t>
            </a:r>
            <a:br>
              <a:rPr lang="en-US" altLang="zh-CN" sz="1400" spc="-1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zh-CN" altLang="en-US" dirty="0">
              <a:cs typeface="Tahoma" panose="020B060403050404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0E72CB-C13C-5EDF-4E5D-C103E5B2C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79425"/>
            <a:ext cx="26543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34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5399837" cy="8483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EWL or PWL can both reach </a:t>
            </a:r>
            <a:r>
              <a:rPr lang="en-US" altLang="zh-CN" sz="11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fixed in </a:t>
            </a:r>
            <a:r>
              <a:rPr lang="en-US" altLang="zh-CN" sz="11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minutes, much better than MW wide-lane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Triple-frequency strategy increase narrow </a:t>
            </a:r>
            <a:r>
              <a:rPr lang="en-US" altLang="zh-CN" sz="1100" dirty="0" err="1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fixrate</a:t>
            </a: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US" altLang="zh-CN" sz="11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than dual-frequency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8373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pl-PL" altLang="zh-CN" sz="11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98425"/>
            <a:ext cx="3708652" cy="244475"/>
          </a:xfrm>
        </p:spPr>
        <p:txBody>
          <a:bodyPr/>
          <a:lstStyle/>
          <a:p>
            <a:pPr algn="l"/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Results - Third frequency contribution</a:t>
            </a:r>
            <a:endParaRPr lang="zh-CN" altLang="en-US" dirty="0">
              <a:cs typeface="Tahoma" panose="020B060403050404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A8AC78C-2B92-34C1-1061-5532B8642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75203"/>
              </p:ext>
            </p:extLst>
          </p:nvPr>
        </p:nvGraphicFramePr>
        <p:xfrm>
          <a:off x="1054100" y="1089025"/>
          <a:ext cx="3429001" cy="1676397"/>
        </p:xfrm>
        <a:graphic>
          <a:graphicData uri="http://schemas.openxmlformats.org/drawingml/2006/table">
            <a:tbl>
              <a:tblPr/>
              <a:tblGrid>
                <a:gridCol w="487920">
                  <a:extLst>
                    <a:ext uri="{9D8B030D-6E8A-4147-A177-3AD203B41FA5}">
                      <a16:colId xmlns:a16="http://schemas.microsoft.com/office/drawing/2014/main" val="3113965666"/>
                    </a:ext>
                  </a:extLst>
                </a:gridCol>
                <a:gridCol w="474367">
                  <a:extLst>
                    <a:ext uri="{9D8B030D-6E8A-4147-A177-3AD203B41FA5}">
                      <a16:colId xmlns:a16="http://schemas.microsoft.com/office/drawing/2014/main" val="1183804080"/>
                    </a:ext>
                  </a:extLst>
                </a:gridCol>
                <a:gridCol w="542135">
                  <a:extLst>
                    <a:ext uri="{9D8B030D-6E8A-4147-A177-3AD203B41FA5}">
                      <a16:colId xmlns:a16="http://schemas.microsoft.com/office/drawing/2014/main" val="1368572151"/>
                    </a:ext>
                  </a:extLst>
                </a:gridCol>
                <a:gridCol w="542135">
                  <a:extLst>
                    <a:ext uri="{9D8B030D-6E8A-4147-A177-3AD203B41FA5}">
                      <a16:colId xmlns:a16="http://schemas.microsoft.com/office/drawing/2014/main" val="783182628"/>
                    </a:ext>
                  </a:extLst>
                </a:gridCol>
                <a:gridCol w="691222">
                  <a:extLst>
                    <a:ext uri="{9D8B030D-6E8A-4147-A177-3AD203B41FA5}">
                      <a16:colId xmlns:a16="http://schemas.microsoft.com/office/drawing/2014/main" val="110506360"/>
                    </a:ext>
                  </a:extLst>
                </a:gridCol>
                <a:gridCol w="691222">
                  <a:extLst>
                    <a:ext uri="{9D8B030D-6E8A-4147-A177-3AD203B41FA5}">
                      <a16:colId xmlns:a16="http://schemas.microsoft.com/office/drawing/2014/main" val="62575122"/>
                    </a:ext>
                  </a:extLst>
                </a:gridCol>
              </a:tblGrid>
              <a:tr h="217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MW WL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EWL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PWL WL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NL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63802"/>
                  </a:ext>
                </a:extLst>
              </a:tr>
              <a:tr h="3660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IF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EWL+WL constraint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78164"/>
                  </a:ext>
                </a:extLst>
              </a:tr>
              <a:tr h="2234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2 min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65.00%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98.70%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95.40%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57.30%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85.40%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43077"/>
                  </a:ext>
                </a:extLst>
              </a:tr>
              <a:tr h="2173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5 min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73.90%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99.60%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98.70%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25844"/>
                  </a:ext>
                </a:extLst>
              </a:tr>
              <a:tr h="2173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10 min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82.90%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99.90%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99.50%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1111"/>
                  </a:ext>
                </a:extLst>
              </a:tr>
              <a:tr h="2173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30 min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94.50%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100.00%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99.90%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93.30%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8E8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94.50%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605884"/>
                  </a:ext>
                </a:extLst>
              </a:tr>
              <a:tr h="2173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60 min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98.40%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100.00%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100.00%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Tw Cen MT" panose="020B0602020104020603" pitchFamily="34" charset="0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63837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F47433E-90E4-AFD2-D9C5-8C80BFDF2DFA}"/>
              </a:ext>
            </a:extLst>
          </p:cNvPr>
          <p:cNvSpPr txBox="1"/>
          <p:nvPr/>
        </p:nvSpPr>
        <p:spPr>
          <a:xfrm>
            <a:off x="977900" y="2821651"/>
            <a:ext cx="3810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GB" altLang="zh-CN" sz="8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80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Fixing rate for different types of ambiguities (below </a:t>
            </a:r>
            <a:r>
              <a:rPr lang="en-US" altLang="zh-CN" sz="800" dirty="0">
                <a:solidFill>
                  <a:schemeClr val="tx1"/>
                </a:solidFill>
                <a:latin typeface="Tw Cen MT" panose="020B0602020104020603" pitchFamily="34" charset="0"/>
                <a:cs typeface="Arial"/>
              </a:rPr>
              <a:t>30</a:t>
            </a:r>
            <a:r>
              <a:rPr lang="en-US" altLang="zh-CN" sz="800" dirty="0">
                <a:solidFill>
                  <a:schemeClr val="tx1"/>
                </a:solidFill>
                <a:latin typeface="Corbel" panose="020B0503020204020204" pitchFamily="34" charset="0"/>
                <a:cs typeface="Arial"/>
              </a:rPr>
              <a:t>°) after different smoothing span</a:t>
            </a:r>
            <a:r>
              <a:rPr lang="en-GB" altLang="zh-CN" sz="8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479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5399837" cy="147155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Satellite with lower elevations requires more time to converge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E.g.</a:t>
            </a:r>
            <a:r>
              <a:rPr lang="zh-CN" altLang="en-US" sz="1100" dirty="0">
                <a:latin typeface="Corbel" panose="020B0503020204020204" pitchFamily="34" charset="0"/>
                <a:cs typeface="Tahoma"/>
              </a:rPr>
              <a:t> 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C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21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56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° (blue) vs C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43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13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° (orange)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Ambiguity resolution accelerates the convergence of satellite clock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E.g.</a:t>
            </a:r>
            <a:r>
              <a:rPr lang="zh-CN" altLang="en-US" sz="1100" dirty="0">
                <a:latin typeface="Corbel" panose="020B0503020204020204" pitchFamily="34" charset="0"/>
                <a:cs typeface="Tahoma"/>
              </a:rPr>
              <a:t> 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C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43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float (orange) vs C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43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dual-fixed (purple) vs C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43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triple-fixed (yellow)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48373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pl-PL" altLang="zh-CN" sz="1100" dirty="0">
              <a:latin typeface="Corbel" panose="020B0503020204020204" pitchFamily="34" charset="0"/>
              <a:cs typeface="Tahom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98425"/>
            <a:ext cx="3708652" cy="244475"/>
          </a:xfrm>
        </p:spPr>
        <p:txBody>
          <a:bodyPr/>
          <a:lstStyle/>
          <a:p>
            <a:pPr algn="l"/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Results - Third frequency contribution</a:t>
            </a:r>
            <a:endParaRPr lang="zh-CN" altLang="en-US" dirty="0">
              <a:cs typeface="Tahoma" panose="020B060403050404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EC1065F-69B1-CD27-762F-96BC117C17A1}"/>
              </a:ext>
            </a:extLst>
          </p:cNvPr>
          <p:cNvGrpSpPr/>
          <p:nvPr/>
        </p:nvGrpSpPr>
        <p:grpSpPr>
          <a:xfrm>
            <a:off x="866959" y="1243634"/>
            <a:ext cx="2414270" cy="1768577"/>
            <a:chOff x="579534" y="344977"/>
            <a:chExt cx="3023870" cy="2303780"/>
          </a:xfrm>
        </p:grpSpPr>
        <p:pic>
          <p:nvPicPr>
            <p:cNvPr id="19" name="image1.png">
              <a:extLst>
                <a:ext uri="{FF2B5EF4-FFF2-40B4-BE49-F238E27FC236}">
                  <a16:creationId xmlns:a16="http://schemas.microsoft.com/office/drawing/2014/main" id="{10490034-B8B0-F5BD-9A71-BC1CF20B8619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79534" y="344977"/>
              <a:ext cx="3023870" cy="2303780"/>
            </a:xfrm>
            <a:prstGeom prst="rect">
              <a:avLst/>
            </a:prstGeom>
            <a:ln/>
          </p:spPr>
        </p:pic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B2820F44-4793-FFCD-7A78-A20859707460}"/>
                </a:ext>
              </a:extLst>
            </p:cNvPr>
            <p:cNvSpPr/>
            <p:nvPr/>
          </p:nvSpPr>
          <p:spPr bwMode="auto">
            <a:xfrm rot="14796343">
              <a:off x="889349" y="2052706"/>
              <a:ext cx="157461" cy="22571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43260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473" dirty="0">
                <a:solidFill>
                  <a:srgbClr val="C00000"/>
                </a:solidFill>
                <a:highlight>
                  <a:srgbClr val="FF0000"/>
                </a:highlight>
                <a:latin typeface="Lucida Sans Unicode" charset="0"/>
              </a:endParaRPr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220674AD-F99D-429A-11B9-637488A65A07}"/>
                </a:ext>
              </a:extLst>
            </p:cNvPr>
            <p:cNvSpPr/>
            <p:nvPr/>
          </p:nvSpPr>
          <p:spPr bwMode="auto">
            <a:xfrm rot="8479243">
              <a:off x="1501552" y="2051994"/>
              <a:ext cx="160562" cy="27988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43260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473" dirty="0">
                <a:solidFill>
                  <a:srgbClr val="C00000"/>
                </a:solidFill>
                <a:highlight>
                  <a:srgbClr val="FF0000"/>
                </a:highlight>
                <a:latin typeface="Lucida Sans Unicode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545E27E-86B0-2140-62A9-DFC78CAE4AC7}"/>
              </a:ext>
            </a:extLst>
          </p:cNvPr>
          <p:cNvSpPr txBox="1"/>
          <p:nvPr/>
        </p:nvSpPr>
        <p:spPr>
          <a:xfrm>
            <a:off x="3307984" y="1846841"/>
            <a:ext cx="1905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l">
              <a:spcBef>
                <a:spcPts val="635"/>
              </a:spcBef>
            </a:pPr>
            <a:r>
              <a:rPr lang="en-US" altLang="zh-CN" sz="1200" dirty="0">
                <a:solidFill>
                  <a:srgbClr val="FF0000"/>
                </a:solidFill>
                <a:latin typeface="Arial"/>
                <a:cs typeface="Arial"/>
              </a:rPr>
              <a:t>Improve the availability of regional real-time clock when the elevation is low</a:t>
            </a:r>
            <a:endParaRPr lang="en-GB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3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3266237" cy="22256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Input ultra-rapid orbit prediction part</a:t>
            </a:r>
          </a:p>
          <a:p>
            <a:pPr marL="19939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99390" algn="just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RMS of regional rt. Clock 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Larger than that of rt. Global clock, with average of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1.14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ns vs.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0.36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ns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STD of regional rt. Clock </a:t>
            </a:r>
          </a:p>
          <a:p>
            <a:pPr marL="61200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IRC solutions outperforms the float solutions, with average of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0.13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ns vs.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0.23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ns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Results - Realtime Clock</a:t>
            </a:r>
            <a:endParaRPr lang="zh-CN" altLang="en-US" dirty="0">
              <a:cs typeface="Tahoma" panose="020B0604030504040204" pitchFamily="34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EAAE8C8-76F1-52B7-6254-301C52B10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55378"/>
              </p:ext>
            </p:extLst>
          </p:nvPr>
        </p:nvGraphicFramePr>
        <p:xfrm>
          <a:off x="596900" y="708025"/>
          <a:ext cx="2309551" cy="7852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7813">
                  <a:extLst>
                    <a:ext uri="{9D8B030D-6E8A-4147-A177-3AD203B41FA5}">
                      <a16:colId xmlns:a16="http://schemas.microsoft.com/office/drawing/2014/main" val="402884763"/>
                    </a:ext>
                  </a:extLst>
                </a:gridCol>
                <a:gridCol w="379421">
                  <a:extLst>
                    <a:ext uri="{9D8B030D-6E8A-4147-A177-3AD203B41FA5}">
                      <a16:colId xmlns:a16="http://schemas.microsoft.com/office/drawing/2014/main" val="2231944696"/>
                    </a:ext>
                  </a:extLst>
                </a:gridCol>
                <a:gridCol w="379421">
                  <a:extLst>
                    <a:ext uri="{9D8B030D-6E8A-4147-A177-3AD203B41FA5}">
                      <a16:colId xmlns:a16="http://schemas.microsoft.com/office/drawing/2014/main" val="3265209362"/>
                    </a:ext>
                  </a:extLst>
                </a:gridCol>
                <a:gridCol w="318224">
                  <a:extLst>
                    <a:ext uri="{9D8B030D-6E8A-4147-A177-3AD203B41FA5}">
                      <a16:colId xmlns:a16="http://schemas.microsoft.com/office/drawing/2014/main" val="3657986015"/>
                    </a:ext>
                  </a:extLst>
                </a:gridCol>
                <a:gridCol w="318224">
                  <a:extLst>
                    <a:ext uri="{9D8B030D-6E8A-4147-A177-3AD203B41FA5}">
                      <a16:colId xmlns:a16="http://schemas.microsoft.com/office/drawing/2014/main" val="1512431191"/>
                    </a:ext>
                  </a:extLst>
                </a:gridCol>
                <a:gridCol w="318224">
                  <a:extLst>
                    <a:ext uri="{9D8B030D-6E8A-4147-A177-3AD203B41FA5}">
                      <a16:colId xmlns:a16="http://schemas.microsoft.com/office/drawing/2014/main" val="250111422"/>
                    </a:ext>
                  </a:extLst>
                </a:gridCol>
                <a:gridCol w="318224">
                  <a:extLst>
                    <a:ext uri="{9D8B030D-6E8A-4147-A177-3AD203B41FA5}">
                      <a16:colId xmlns:a16="http://schemas.microsoft.com/office/drawing/2014/main" val="4017746357"/>
                    </a:ext>
                  </a:extLst>
                </a:gridCol>
              </a:tblGrid>
              <a:tr h="2175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GPS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Galileo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BDS2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BDS3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2945"/>
                  </a:ext>
                </a:extLst>
              </a:tr>
              <a:tr h="1377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IGSO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IGSO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53409092"/>
                  </a:ext>
                </a:extLst>
              </a:tr>
              <a:tr h="134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 (m)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0.025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0.029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0.127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0.052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0.18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0.063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43216920"/>
                  </a:ext>
                </a:extLst>
              </a:tr>
              <a:tr h="134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 (m)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0.035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0.059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0.189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0.092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0.212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0.12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04323674"/>
                  </a:ext>
                </a:extLst>
              </a:tr>
              <a:tr h="137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 (m)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0.095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0.047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0.201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0.118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0.199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86060330"/>
                  </a:ext>
                </a:extLst>
              </a:tr>
            </a:tbl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id="{EA52697D-F498-D513-0524-A80BC1C4A77E}"/>
              </a:ext>
            </a:extLst>
          </p:cNvPr>
          <p:cNvGrpSpPr/>
          <p:nvPr/>
        </p:nvGrpSpPr>
        <p:grpSpPr>
          <a:xfrm>
            <a:off x="3426989" y="389611"/>
            <a:ext cx="2040252" cy="1215345"/>
            <a:chOff x="3699762" y="407080"/>
            <a:chExt cx="2040252" cy="121534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1FE6FE-AAE0-84C3-4F22-DB4DA46A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762" y="476330"/>
              <a:ext cx="2040251" cy="114609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45412AE-4EAA-8402-F52A-4483165D7678}"/>
                </a:ext>
              </a:extLst>
            </p:cNvPr>
            <p:cNvSpPr txBox="1"/>
            <p:nvPr/>
          </p:nvSpPr>
          <p:spPr>
            <a:xfrm>
              <a:off x="5445577" y="407080"/>
              <a:ext cx="294437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8100" algn="just">
                <a:spcBef>
                  <a:spcPts val="635"/>
                </a:spcBef>
              </a:pPr>
              <a:r>
                <a:rPr lang="en-US" altLang="zh-CN" sz="900" dirty="0">
                  <a:solidFill>
                    <a:srgbClr val="FF0000"/>
                  </a:solidFill>
                  <a:latin typeface="Arial"/>
                  <a:cs typeface="Arial"/>
                </a:rPr>
                <a:t>RMS</a:t>
              </a:r>
              <a:endParaRPr lang="en-GB" altLang="zh-CN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ECD8006-2BC5-4762-8128-D9D8635ACCED}"/>
              </a:ext>
            </a:extLst>
          </p:cNvPr>
          <p:cNvGrpSpPr/>
          <p:nvPr/>
        </p:nvGrpSpPr>
        <p:grpSpPr>
          <a:xfrm>
            <a:off x="3452020" y="1615573"/>
            <a:ext cx="2025081" cy="1282810"/>
            <a:chOff x="3714933" y="1620641"/>
            <a:chExt cx="2025081" cy="128281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DE52688-E8DF-D6D5-9FC5-FD1F71BBF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33" y="1774825"/>
              <a:ext cx="2006693" cy="112862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EDE8641-4654-7E0A-E027-A58776D48DE0}"/>
                </a:ext>
              </a:extLst>
            </p:cNvPr>
            <p:cNvSpPr txBox="1"/>
            <p:nvPr/>
          </p:nvSpPr>
          <p:spPr>
            <a:xfrm>
              <a:off x="5467241" y="1620641"/>
              <a:ext cx="272773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8100" algn="just">
                <a:spcBef>
                  <a:spcPts val="635"/>
                </a:spcBef>
              </a:pPr>
              <a:r>
                <a:rPr lang="en-US" altLang="zh-CN" sz="900" dirty="0">
                  <a:solidFill>
                    <a:srgbClr val="FF0000"/>
                  </a:solidFill>
                  <a:latin typeface="Arial"/>
                  <a:cs typeface="Arial"/>
                </a:rPr>
                <a:t>STD</a:t>
              </a:r>
              <a:endParaRPr lang="en-GB" altLang="zh-CN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09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2580437" cy="227946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Phase </a:t>
            </a:r>
            <a:r>
              <a:rPr lang="en-US" altLang="zh-CN" sz="10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OSB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estimated by the regional clock exhibits a time-variant trend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Tahoma"/>
              </a:rPr>
              <a:t>Phase OSB retrieved by our proposed method contains not only the phase hardware delay but also the float clock error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solidFill>
                  <a:schemeClr val="tx1"/>
                </a:solidFill>
                <a:latin typeface="Corbel" panose="020B0503020204020204" pitchFamily="34" charset="0"/>
                <a:cs typeface="Tahoma"/>
              </a:rPr>
              <a:t>The fluctuations of the GPS appear to be pronounced 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IFCB exhibits continuous and cyclic </a:t>
            </a:r>
            <a:r>
              <a:rPr lang="en-US" altLang="zh-CN" sz="1100" dirty="0" err="1">
                <a:latin typeface="Corbel" panose="020B0503020204020204" pitchFamily="34" charset="0"/>
                <a:cs typeface="Tahoma"/>
              </a:rPr>
              <a:t>feaures</a:t>
            </a: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cs typeface="Tahoma"/>
            </a:endParaRPr>
          </a:p>
          <a:p>
            <a:pPr marL="483730" algn="just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pl-PL" altLang="zh-CN" sz="1100" dirty="0">
              <a:latin typeface="Corbel" panose="020B0503020204020204" pitchFamily="34" charset="0"/>
              <a:cs typeface="Tahom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Results - Realtime phase OSB</a:t>
            </a:r>
            <a:endParaRPr lang="zh-CN" altLang="en-US" dirty="0">
              <a:cs typeface="Tahoma" panose="020B0604030504040204" pitchFamily="34" charset="0"/>
            </a:endParaRPr>
          </a:p>
        </p:txBody>
      </p:sp>
      <p:pic>
        <p:nvPicPr>
          <p:cNvPr id="3" name="image6.png">
            <a:extLst>
              <a:ext uri="{FF2B5EF4-FFF2-40B4-BE49-F238E27FC236}">
                <a16:creationId xmlns:a16="http://schemas.microsoft.com/office/drawing/2014/main" id="{A2CCF6FB-6632-7526-F783-4438DC42E45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59102" y="587003"/>
            <a:ext cx="2666238" cy="20708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7635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Results – Phase OSB compensation for float clock</a:t>
            </a:r>
            <a:endParaRPr lang="zh-CN" altLang="en-US" dirty="0">
              <a:cs typeface="Tahoma" panose="020B0604030504040204" pitchFamily="34" charset="0"/>
            </a:endParaRPr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96FA04CF-ADC4-E281-FD18-6AF79BC5572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58841" y="839674"/>
            <a:ext cx="2481248" cy="2175101"/>
          </a:xfrm>
          <a:prstGeom prst="rect">
            <a:avLst/>
          </a:prstGeom>
          <a:ln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D08A13-DF39-E3AF-9A46-87A61783B551}"/>
              </a:ext>
            </a:extLst>
          </p:cNvPr>
          <p:cNvSpPr txBox="1"/>
          <p:nvPr/>
        </p:nvSpPr>
        <p:spPr>
          <a:xfrm>
            <a:off x="368300" y="1927225"/>
            <a:ext cx="2317293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Proposed phase OSB on refining the float clocks and correcting the phase hardware delays is confirmed. </a:t>
            </a: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8B6194C0-FB8C-D224-0D2C-DFACA7BECCAE}"/>
              </a:ext>
            </a:extLst>
          </p:cNvPr>
          <p:cNvSpPr txBox="1"/>
          <p:nvPr/>
        </p:nvSpPr>
        <p:spPr>
          <a:xfrm>
            <a:off x="226263" y="423199"/>
            <a:ext cx="5335194" cy="60208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US" altLang="zh-CN" sz="1100" spc="-20" dirty="0">
                <a:latin typeface="Corbel" panose="020B0503020204020204" pitchFamily="34" charset="0"/>
                <a:cs typeface="Tahoma"/>
              </a:rPr>
              <a:t>Residuals of the float clock directly affect the PPP accuracy.  Our phase OSB compensates for these parts, improving the clock stability and PPP performance</a:t>
            </a:r>
          </a:p>
          <a:p>
            <a:pPr marL="199390">
              <a:lnSpc>
                <a:spcPct val="100000"/>
              </a:lnSpc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7F62CA-9276-BFDF-574C-14FD6877F3D6}"/>
              </a:ext>
            </a:extLst>
          </p:cNvPr>
          <p:cNvSpPr txBox="1"/>
          <p:nvPr/>
        </p:nvSpPr>
        <p:spPr>
          <a:xfrm>
            <a:off x="95666" y="839674"/>
            <a:ext cx="2798194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Mode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1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: PPP float solution with float clock and code OSB products</a:t>
            </a:r>
          </a:p>
          <a:p>
            <a:pPr marL="327660" indent="-128270" algn="just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Mode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2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: PPP float solution with float clock and code/phase OSB products</a:t>
            </a:r>
            <a:endParaRPr lang="en-GB" altLang="zh-CN" sz="1100" spc="-50" dirty="0">
              <a:latin typeface="Corbel" panose="020B0503020204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672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/>
              <a:t>Results - Accuracy performance</a:t>
            </a:r>
            <a:endParaRPr lang="zh-CN" altLang="en-US" dirty="0"/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FF8B5DE0-95A5-DF77-BFE7-F8EEE48FABC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2100" y="1089024"/>
            <a:ext cx="1890712" cy="1551298"/>
          </a:xfrm>
          <a:prstGeom prst="rect">
            <a:avLst/>
          </a:prstGeom>
          <a:ln/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CC25C63-1B83-51C2-2F22-CC053A969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62103"/>
              </p:ext>
            </p:extLst>
          </p:nvPr>
        </p:nvGraphicFramePr>
        <p:xfrm>
          <a:off x="2332428" y="1089025"/>
          <a:ext cx="3202305" cy="1401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35">
                  <a:extLst>
                    <a:ext uri="{9D8B030D-6E8A-4147-A177-3AD203B41FA5}">
                      <a16:colId xmlns:a16="http://schemas.microsoft.com/office/drawing/2014/main" val="3860883824"/>
                    </a:ext>
                  </a:extLst>
                </a:gridCol>
                <a:gridCol w="473710">
                  <a:extLst>
                    <a:ext uri="{9D8B030D-6E8A-4147-A177-3AD203B41FA5}">
                      <a16:colId xmlns:a16="http://schemas.microsoft.com/office/drawing/2014/main" val="1078906304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415307616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1252693687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476603100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266264184"/>
                    </a:ext>
                  </a:extLst>
                </a:gridCol>
              </a:tblGrid>
              <a:tr h="140219">
                <a:tc rowSpan="2"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Solutions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effectLst/>
                        </a:rPr>
                        <a:t>Accuracy (cm)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80277"/>
                  </a:ext>
                </a:extLst>
              </a:tr>
              <a:tr h="140219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East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North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Up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3D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885457"/>
                  </a:ext>
                </a:extLst>
              </a:tr>
              <a:tr h="15778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DF1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C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1.1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1.0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4.4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5.0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5950158"/>
                  </a:ext>
                </a:extLst>
              </a:tr>
              <a:tr h="1577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CEG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0.4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0.5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2.1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384313"/>
                  </a:ext>
                </a:extLst>
              </a:tr>
              <a:tr h="15778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>
                          <a:effectLst/>
                        </a:rPr>
                        <a:t>DF2</a:t>
                      </a:r>
                      <a:endParaRPr lang="zh-CN" sz="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C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1.7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2.0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3254472"/>
                  </a:ext>
                </a:extLst>
              </a:tr>
              <a:tr h="1577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CEG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0.6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3.2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3.3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26125"/>
                  </a:ext>
                </a:extLst>
              </a:tr>
              <a:tr h="15778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>
                          <a:effectLst/>
                        </a:rPr>
                        <a:t>TF</a:t>
                      </a:r>
                      <a:endParaRPr lang="zh-CN" sz="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C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1.1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1.0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4.4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5.0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2891656"/>
                  </a:ext>
                </a:extLst>
              </a:tr>
              <a:tr h="1577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800" dirty="0">
                          <a:effectLst/>
                        </a:rPr>
                        <a:t>CEG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0.4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zh-CN" sz="9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2.1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2.2</a:t>
                      </a:r>
                      <a:endParaRPr lang="zh-CN" sz="9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582505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0B738E1D-77B4-DEFD-3EDB-F0D45C9328B1}"/>
              </a:ext>
            </a:extLst>
          </p:cNvPr>
          <p:cNvSpPr txBox="1"/>
          <p:nvPr/>
        </p:nvSpPr>
        <p:spPr>
          <a:xfrm>
            <a:off x="226263" y="423199"/>
            <a:ext cx="5323638" cy="4328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During initialization, TF positioning obtains the highest accuracy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After converge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, DF1 shares the compared final accuracy to TF, while DF2 is relatively lower </a:t>
            </a:r>
            <a:endParaRPr lang="en-US" altLang="zh-CN" sz="1100" dirty="0">
              <a:latin typeface="Corbel" panose="020B0503020204020204" pitchFamily="34" charset="0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FB7E78-CE11-9299-DA66-6750DC795851}"/>
              </a:ext>
            </a:extLst>
          </p:cNvPr>
          <p:cNvSpPr txBox="1"/>
          <p:nvPr/>
        </p:nvSpPr>
        <p:spPr>
          <a:xfrm>
            <a:off x="2121551" y="2578767"/>
            <a:ext cx="3810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GB" altLang="zh-CN" sz="8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(DF1: baseline dual-frequency; DF2: non-datum dual-frequency; TF: triple-frequency)</a:t>
            </a:r>
          </a:p>
        </p:txBody>
      </p:sp>
    </p:spTree>
    <p:extLst>
      <p:ext uri="{BB962C8B-B14F-4D97-AF65-F5344CB8AC3E}">
        <p14:creationId xmlns:p14="http://schemas.microsoft.com/office/powerpoint/2010/main" val="304849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/>
              <a:t>Results - Convergence performance</a:t>
            </a:r>
            <a:endParaRPr lang="zh-CN" altLang="en-US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B738E1D-77B4-DEFD-3EDB-F0D45C9328B1}"/>
              </a:ext>
            </a:extLst>
          </p:cNvPr>
          <p:cNvSpPr txBox="1"/>
          <p:nvPr/>
        </p:nvSpPr>
        <p:spPr>
          <a:xfrm>
            <a:off x="226263" y="423199"/>
            <a:ext cx="5323638" cy="80983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Setting the convergence criteria to maintain a horizontal accuracy of </a:t>
            </a:r>
            <a:r>
              <a:rPr lang="en-US" altLang="zh-CN" sz="11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5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cm and a vertical accuracy of </a:t>
            </a:r>
            <a:r>
              <a:rPr lang="en-US" altLang="zh-CN" sz="11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10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cm for </a:t>
            </a:r>
            <a:r>
              <a:rPr lang="en-US" altLang="zh-CN" sz="11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2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minutes, reset every half an hour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For BDS-only, TF-PPP reaches  nearly </a:t>
            </a:r>
            <a:r>
              <a:rPr lang="en-US" altLang="zh-CN" sz="11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65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% horizontal convergence within one minute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In </a:t>
            </a:r>
            <a:r>
              <a:rPr lang="en-US" altLang="zh-CN" sz="1100" spc="-50" dirty="0" err="1">
                <a:latin typeface="Corbel" panose="020B0503020204020204" pitchFamily="34" charset="0"/>
                <a:cs typeface="Tahoma"/>
              </a:rPr>
              <a:t>multiconstellation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, TF-PPP achieves </a:t>
            </a:r>
            <a:r>
              <a:rPr lang="en-US" altLang="zh-CN" sz="1100" spc="-2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91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% in horizontal instantaneous convergence </a:t>
            </a:r>
            <a:endParaRPr lang="en-US" altLang="zh-CN" sz="1100" dirty="0">
              <a:latin typeface="Corbel" panose="020B0503020204020204" pitchFamily="34" charset="0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E8A2D0C2-276B-0349-9B13-F59D540E92D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2988" y="1233035"/>
            <a:ext cx="1733550" cy="1676400"/>
          </a:xfrm>
          <a:prstGeom prst="rect">
            <a:avLst/>
          </a:prstGeom>
          <a:ln/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A54BC72B-2FB1-89BF-53B8-FC53F577C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0629"/>
              </p:ext>
            </p:extLst>
          </p:nvPr>
        </p:nvGraphicFramePr>
        <p:xfrm>
          <a:off x="2073848" y="1288377"/>
          <a:ext cx="3476638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">
                  <a:extLst>
                    <a:ext uri="{9D8B030D-6E8A-4147-A177-3AD203B41FA5}">
                      <a16:colId xmlns:a16="http://schemas.microsoft.com/office/drawing/2014/main" val="517331649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2810794480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733038217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2461598883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1485393919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1196198852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2499554596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1154960760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2552252345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4036350443"/>
                    </a:ext>
                  </a:extLst>
                </a:gridCol>
                <a:gridCol w="316058">
                  <a:extLst>
                    <a:ext uri="{9D8B030D-6E8A-4147-A177-3AD203B41FA5}">
                      <a16:colId xmlns:a16="http://schemas.microsoft.com/office/drawing/2014/main" val="3415332247"/>
                    </a:ext>
                  </a:extLst>
                </a:gridCol>
              </a:tblGrid>
              <a:tr h="119295">
                <a:tc rowSpan="2" gridSpan="2">
                  <a:txBody>
                    <a:bodyPr/>
                    <a:lstStyle/>
                    <a:p>
                      <a:pPr marL="0" algn="ctr" fontAlgn="ctr"/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Instantaneous (%)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30 (%)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60 (%)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97649"/>
                  </a:ext>
                </a:extLst>
              </a:tr>
              <a:tr h="13377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5445620"/>
                  </a:ext>
                </a:extLst>
              </a:tr>
              <a:tr h="133778">
                <a:tc rowSpan="3">
                  <a:txBody>
                    <a:bodyPr/>
                    <a:lstStyle/>
                    <a:p>
                      <a:pPr marL="0" indent="127000" algn="ctr" fontAlgn="ctr">
                        <a:lnSpc>
                          <a:spcPct val="150000"/>
                        </a:lnSpc>
                      </a:pPr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46.2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45.8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31.1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59.3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42.7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65.4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64.8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47.9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2938638"/>
                  </a:ext>
                </a:extLst>
              </a:tr>
              <a:tr h="1337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DF1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8008822"/>
                  </a:ext>
                </a:extLst>
              </a:tr>
              <a:tr h="1337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DF2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2277922"/>
                  </a:ext>
                </a:extLst>
              </a:tr>
              <a:tr h="133778">
                <a:tc rowSpan="3">
                  <a:txBody>
                    <a:bodyPr/>
                    <a:lstStyle/>
                    <a:p>
                      <a:pPr marL="0" indent="127000" algn="ctr" fontAlgn="ctr">
                        <a:lnSpc>
                          <a:spcPct val="150000"/>
                        </a:lnSpc>
                      </a:pPr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84.8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80.3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91.7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83.1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4009908"/>
                  </a:ext>
                </a:extLst>
              </a:tr>
              <a:tr h="1337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DF1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9.7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9.7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8.2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24.3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36.1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37.2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33.1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0431784"/>
                  </a:ext>
                </a:extLst>
              </a:tr>
              <a:tr h="1337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DF2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15.7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29.5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26.1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2655325"/>
                  </a:ext>
                </a:extLst>
              </a:tr>
              <a:tr h="133778">
                <a:tc rowSpan="3">
                  <a:txBody>
                    <a:bodyPr/>
                    <a:lstStyle/>
                    <a:p>
                      <a:pPr marL="0" indent="127000" algn="ctr" fontAlgn="ctr">
                        <a:lnSpc>
                          <a:spcPct val="150000"/>
                        </a:lnSpc>
                      </a:pPr>
                      <a:r>
                        <a:rPr lang="en-US" sz="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TF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91.9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91.8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94.8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94.7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96.2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96.1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91.1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8540685"/>
                  </a:ext>
                </a:extLst>
              </a:tr>
              <a:tr h="1337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DF1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24.5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24.1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50.4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50.2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65.7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65.5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59.3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657561"/>
                  </a:ext>
                </a:extLst>
              </a:tr>
              <a:tr h="1337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DF2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13.4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13.7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29.6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30.1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26.3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42.6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43.1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8760873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D57556C8-2488-E443-65C0-773B73C0DE6D}"/>
              </a:ext>
            </a:extLst>
          </p:cNvPr>
          <p:cNvSpPr txBox="1"/>
          <p:nvPr/>
        </p:nvSpPr>
        <p:spPr>
          <a:xfrm>
            <a:off x="2273300" y="2821651"/>
            <a:ext cx="344989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Bear the PPP ability to perform RTK-like convergence</a:t>
            </a: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7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628AE7-D66B-7541-2E78-6126DCCC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D898946-06B8-081B-7A94-D23765DD195A}"/>
              </a:ext>
            </a:extLst>
          </p:cNvPr>
          <p:cNvSpPr txBox="1"/>
          <p:nvPr/>
        </p:nvSpPr>
        <p:spPr>
          <a:xfrm>
            <a:off x="226263" y="423199"/>
            <a:ext cx="4866437" cy="131766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solidFill>
                  <a:schemeClr val="tx1"/>
                </a:solidFill>
                <a:latin typeface="Corbel" panose="020B0503020204020204" pitchFamily="34" charset="0"/>
                <a:cs typeface="Tahoma"/>
              </a:rPr>
              <a:t>We develop a regional </a:t>
            </a:r>
            <a:r>
              <a:rPr lang="en-US" altLang="zh-CN" sz="1100" dirty="0" err="1">
                <a:solidFill>
                  <a:schemeClr val="tx1"/>
                </a:solidFill>
                <a:latin typeface="Corbel" panose="020B0503020204020204" pitchFamily="34" charset="0"/>
                <a:cs typeface="Tahoma"/>
              </a:rPr>
              <a:t>realtime</a:t>
            </a:r>
            <a:r>
              <a:rPr lang="en-US" altLang="zh-CN" sz="1100" dirty="0">
                <a:solidFill>
                  <a:schemeClr val="tx1"/>
                </a:solidFill>
                <a:latin typeface="Corbel" panose="020B0503020204020204" pitchFamily="34" charset="0"/>
                <a:cs typeface="Tahoma"/>
              </a:rPr>
              <a:t> </a:t>
            </a:r>
            <a:r>
              <a:rPr lang="en-US" altLang="zh-CN" sz="1100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instantaneous </a:t>
            </a:r>
            <a:r>
              <a:rPr lang="en-US" altLang="zh-CN" sz="1100" dirty="0">
                <a:solidFill>
                  <a:schemeClr val="tx1"/>
                </a:solidFill>
                <a:latin typeface="Corbel" panose="020B0503020204020204" pitchFamily="34" charset="0"/>
                <a:cs typeface="Tahoma"/>
              </a:rPr>
              <a:t>PPP service, based on a multi-constellation multi-frequency integer recovery clock estimator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Utilizing triple-frequency observations, multi-constellation PPP instantaneous convergence percentage can reach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91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% in horizontal, and </a:t>
            </a:r>
            <a:r>
              <a:rPr lang="en-US" altLang="zh-CN" sz="1100" dirty="0">
                <a:latin typeface="Tw Cen MT" panose="020B0602020104020603" pitchFamily="34" charset="0"/>
                <a:cs typeface="Tahoma"/>
              </a:rPr>
              <a:t>84%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in vertical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It can be used as a practical alternative public PPP service to RTK/PPP-RTK, meeting the accuracy, availability, continuity and low latency requirements for many </a:t>
            </a:r>
            <a:r>
              <a:rPr lang="en-US" altLang="zh-CN" sz="1100" dirty="0" err="1">
                <a:latin typeface="Corbel" panose="020B0503020204020204" pitchFamily="34" charset="0"/>
                <a:cs typeface="Tahoma"/>
              </a:rPr>
              <a:t>realtime</a:t>
            </a: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 applications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1D27BE-24C0-D393-09AE-5CA4E4FE38BB}"/>
              </a:ext>
            </a:extLst>
          </p:cNvPr>
          <p:cNvSpPr txBox="1"/>
          <p:nvPr/>
        </p:nvSpPr>
        <p:spPr>
          <a:xfrm>
            <a:off x="327544" y="2232025"/>
            <a:ext cx="51054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ctr">
              <a:spcBef>
                <a:spcPts val="635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Thank you for attention!</a:t>
            </a:r>
            <a:endParaRPr lang="en-GB" altLang="zh-CN" sz="20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latin typeface="Aptos Display" panose="020B0004020202020204" pitchFamily="34" charset="0"/>
              </a:rPr>
              <a:t>Background</a:t>
            </a:r>
            <a:endParaRPr lang="zh-CN" altLang="en-US" dirty="0">
              <a:latin typeface="Aptos Display" panose="020B0004020202020204" pitchFamily="34" charset="0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C00FD58C-0A77-14C9-3C35-667CF00A5236}"/>
              </a:ext>
            </a:extLst>
          </p:cNvPr>
          <p:cNvSpPr txBox="1"/>
          <p:nvPr/>
        </p:nvSpPr>
        <p:spPr>
          <a:xfrm>
            <a:off x="368300" y="2483097"/>
            <a:ext cx="2532812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Most instantaneous operations rely on commercial augmentation services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1B9DADA-BEB1-8D0D-3711-FC1574297FBB}"/>
              </a:ext>
            </a:extLst>
          </p:cNvPr>
          <p:cNvGrpSpPr/>
          <p:nvPr/>
        </p:nvGrpSpPr>
        <p:grpSpPr>
          <a:xfrm>
            <a:off x="226263" y="423199"/>
            <a:ext cx="5335194" cy="2559039"/>
            <a:chOff x="226263" y="423199"/>
            <a:chExt cx="5335194" cy="2559039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6275450-8A0A-E351-45CB-31B704F5AD2B}"/>
                </a:ext>
              </a:extLst>
            </p:cNvPr>
            <p:cNvSpPr txBox="1"/>
            <p:nvPr/>
          </p:nvSpPr>
          <p:spPr>
            <a:xfrm>
              <a:off x="226263" y="423199"/>
              <a:ext cx="5335194" cy="1733166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434"/>
                </a:spcBef>
              </a:pPr>
              <a:r>
                <a:rPr lang="en-US" sz="1100" b="1" spc="-20" dirty="0">
                  <a:latin typeface="Corbel" panose="020B0503020204020204" pitchFamily="34" charset="0"/>
                  <a:cs typeface="Tahoma"/>
                </a:rPr>
                <a:t>Objective</a:t>
              </a:r>
              <a:r>
                <a:rPr lang="en-US" sz="1100" spc="-20" dirty="0">
                  <a:latin typeface="Corbel" panose="020B0503020204020204" pitchFamily="34" charset="0"/>
                  <a:cs typeface="Tahoma"/>
                </a:rPr>
                <a:t>: High-accuracy </a:t>
              </a:r>
              <a:r>
                <a:rPr lang="en-US" altLang="zh-CN" sz="1100" spc="-20" dirty="0">
                  <a:latin typeface="Corbel" panose="020B0503020204020204" pitchFamily="34" charset="0"/>
                  <a:cs typeface="Tahoma"/>
                </a:rPr>
                <a:t>PPP</a:t>
              </a:r>
              <a:r>
                <a:rPr lang="en-US" sz="1100" spc="-20" dirty="0">
                  <a:latin typeface="Corbel" panose="020B0503020204020204" pitchFamily="34" charset="0"/>
                  <a:cs typeface="Tahoma"/>
                </a:rPr>
                <a:t> instantaneous service becomes increasingly mature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                            “RTK From the Sky delivers an industry-first PPP solution with the accuracy of RTK without the PPP convergence wait time.” 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                            “CenterPoint RTX Fast is a regionally available service that significantly reduces the convergence time for Trimble RTX services, down to as little as </a:t>
              </a:r>
              <a:r>
                <a:rPr lang="en-US" sz="1100" spc="-50" dirty="0">
                  <a:latin typeface="Tw Cen MT" panose="020B0602020104020603" pitchFamily="34" charset="0"/>
                  <a:cs typeface="Tahoma"/>
                </a:rPr>
                <a:t>1</a:t>
              </a: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 minute for </a:t>
              </a:r>
              <a:r>
                <a:rPr lang="en-US" sz="1100" spc="-50" dirty="0">
                  <a:latin typeface="Tw Cen MT" panose="020B0602020104020603" pitchFamily="34" charset="0"/>
                  <a:cs typeface="Tahoma"/>
                </a:rPr>
                <a:t>2</a:t>
              </a: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 cm horizontal accuracy.” 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                        “Starfix®.G</a:t>
              </a:r>
              <a:r>
                <a:rPr lang="en-US" sz="1100" spc="-50" dirty="0">
                  <a:latin typeface="Tw Cen MT" panose="020B0602020104020603" pitchFamily="34" charset="0"/>
                  <a:cs typeface="Tahoma"/>
                </a:rPr>
                <a:t>4</a:t>
              </a: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+ service is an ultra-precise Global Positioning Service, using Clock and Orbit Corrections enhanced with carrier-phase correction.” 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altLang="zh-CN" sz="1100" b="1" dirty="0">
                  <a:latin typeface="Corbel" panose="020B0503020204020204" pitchFamily="34" charset="0"/>
                </a:rPr>
                <a:t>……</a:t>
              </a:r>
              <a:endParaRPr lang="zh-CN" altLang="en-US" sz="1300" dirty="0">
                <a:latin typeface="Corbel" panose="020B0503020204020204" pitchFamily="34" charset="0"/>
                <a:cs typeface="Tahoma"/>
              </a:endParaRPr>
            </a:p>
          </p:txBody>
        </p:sp>
        <p:pic>
          <p:nvPicPr>
            <p:cNvPr id="203" name="图片 202">
              <a:extLst>
                <a:ext uri="{FF2B5EF4-FFF2-40B4-BE49-F238E27FC236}">
                  <a16:creationId xmlns:a16="http://schemas.microsoft.com/office/drawing/2014/main" id="{0142001A-F317-1119-21A8-3A743C0B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734" y="1991638"/>
              <a:ext cx="2752932" cy="990600"/>
            </a:xfrm>
            <a:prstGeom prst="rect">
              <a:avLst/>
            </a:prstGeom>
          </p:spPr>
        </p:pic>
        <p:pic>
          <p:nvPicPr>
            <p:cNvPr id="205" name="object 51">
              <a:extLst>
                <a:ext uri="{FF2B5EF4-FFF2-40B4-BE49-F238E27FC236}">
                  <a16:creationId xmlns:a16="http://schemas.microsoft.com/office/drawing/2014/main" id="{13389CF1-2F25-E207-3F11-0ECCD1D7D6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1072215"/>
              <a:ext cx="627514" cy="152400"/>
            </a:xfrm>
            <a:prstGeom prst="rect">
              <a:avLst/>
            </a:prstGeom>
          </p:spPr>
        </p:pic>
        <p:pic>
          <p:nvPicPr>
            <p:cNvPr id="206" name="object 57">
              <a:extLst>
                <a:ext uri="{FF2B5EF4-FFF2-40B4-BE49-F238E27FC236}">
                  <a16:creationId xmlns:a16="http://schemas.microsoft.com/office/drawing/2014/main" id="{DA527387-1687-3129-F346-FC32DE2F37B9}"/>
                </a:ext>
              </a:extLst>
            </p:cNvPr>
            <p:cNvPicPr/>
            <p:nvPr/>
          </p:nvPicPr>
          <p:blipFill>
            <a:blip r:embed="rId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700" y="702507"/>
              <a:ext cx="627514" cy="157918"/>
            </a:xfrm>
            <a:prstGeom prst="rect">
              <a:avLst/>
            </a:prstGeom>
          </p:spPr>
        </p:pic>
        <p:pic>
          <p:nvPicPr>
            <p:cNvPr id="207" name="图片 206">
              <a:extLst>
                <a:ext uri="{FF2B5EF4-FFF2-40B4-BE49-F238E27FC236}">
                  <a16:creationId xmlns:a16="http://schemas.microsoft.com/office/drawing/2014/main" id="{3BA29ABD-7213-E511-F2F4-1A28C4294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454" y="1580740"/>
              <a:ext cx="538005" cy="237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28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latin typeface="Aptos Display" panose="020B0004020202020204" pitchFamily="34" charset="0"/>
              </a:rPr>
              <a:t>Background</a:t>
            </a:r>
            <a:endParaRPr lang="zh-CN" altLang="en-US" dirty="0">
              <a:latin typeface="Aptos Display" panose="020B00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1A8FC4-A63F-9683-610B-8A04673174C7}"/>
              </a:ext>
            </a:extLst>
          </p:cNvPr>
          <p:cNvSpPr txBox="1"/>
          <p:nvPr/>
        </p:nvSpPr>
        <p:spPr>
          <a:xfrm>
            <a:off x="292099" y="2713718"/>
            <a:ext cx="52693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All of public services are free of charge for decimeter-level PPP at present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CAF842D-AA66-264B-A17C-4361DF537982}"/>
              </a:ext>
            </a:extLst>
          </p:cNvPr>
          <p:cNvGrpSpPr/>
          <p:nvPr/>
        </p:nvGrpSpPr>
        <p:grpSpPr>
          <a:xfrm>
            <a:off x="226263" y="423199"/>
            <a:ext cx="5422422" cy="2264080"/>
            <a:chOff x="226263" y="423199"/>
            <a:chExt cx="5422422" cy="226408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6275450-8A0A-E351-45CB-31B704F5AD2B}"/>
                </a:ext>
              </a:extLst>
            </p:cNvPr>
            <p:cNvSpPr txBox="1"/>
            <p:nvPr/>
          </p:nvSpPr>
          <p:spPr>
            <a:xfrm>
              <a:off x="226263" y="423199"/>
              <a:ext cx="5335194" cy="2264080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434"/>
                </a:spcBef>
              </a:pPr>
              <a:r>
                <a:rPr lang="en-US" sz="1100" b="1" spc="-20" dirty="0">
                  <a:latin typeface="Corbel" panose="020B0503020204020204" pitchFamily="34" charset="0"/>
                  <a:cs typeface="Tahoma"/>
                </a:rPr>
                <a:t>Objective</a:t>
              </a:r>
              <a:r>
                <a:rPr lang="en-US" sz="1100" spc="-20" dirty="0">
                  <a:latin typeface="Corbel" panose="020B0503020204020204" pitchFamily="34" charset="0"/>
                  <a:cs typeface="Tahoma"/>
                </a:rPr>
                <a:t>: National or regional public efforts to provide positioning services are also fully underway i</a:t>
              </a:r>
              <a:r>
                <a:rPr lang="en-US" altLang="zh-CN" sz="1100" spc="-20" dirty="0">
                  <a:latin typeface="Corbel" panose="020B0503020204020204" pitchFamily="34" charset="0"/>
                  <a:cs typeface="Tahoma"/>
                </a:rPr>
                <a:t>n parallel</a:t>
              </a:r>
              <a:r>
                <a:rPr lang="en-US" sz="1100" spc="-20" dirty="0">
                  <a:latin typeface="Corbel" panose="020B0503020204020204" pitchFamily="34" charset="0"/>
                  <a:cs typeface="Tahoma"/>
                </a:rPr>
                <a:t>.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BDS-</a:t>
              </a:r>
              <a:r>
                <a:rPr lang="en-US" sz="1100" spc="-50" dirty="0">
                  <a:latin typeface="Tw Cen MT" panose="020B0602020104020603" pitchFamily="34" charset="0"/>
                  <a:cs typeface="Tahoma"/>
                </a:rPr>
                <a:t>3</a:t>
              </a: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 PPP-B</a:t>
              </a:r>
              <a:r>
                <a:rPr lang="en-US" sz="1100" spc="-50" dirty="0">
                  <a:latin typeface="Tw Cen MT" panose="020B0602020104020603" pitchFamily="34" charset="0"/>
                  <a:cs typeface="Tahoma"/>
                </a:rPr>
                <a:t>2</a:t>
              </a:r>
              <a:r>
                <a:rPr lang="en-US" sz="1100" spc="-50" dirty="0">
                  <a:latin typeface="Corbel" panose="020B0503020204020204" pitchFamily="34" charset="0"/>
                  <a:cs typeface="Tahoma"/>
                </a:rPr>
                <a:t>b (First Phase)</a:t>
              </a:r>
            </a:p>
            <a:p>
              <a:pPr marL="612000" indent="-171450">
                <a:spcBef>
                  <a:spcPts val="330"/>
                </a:spcBef>
                <a:buClr>
                  <a:srgbClr val="E7383D"/>
                </a:buClr>
                <a:buSzPct val="81818"/>
                <a:buFont typeface="Arial" panose="020B0604020202020204" pitchFamily="34" charset="0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Special designed navigation message with orbit, clock, and code bias</a:t>
              </a:r>
            </a:p>
            <a:p>
              <a:pPr marL="612000" indent="-171450">
                <a:spcBef>
                  <a:spcPts val="330"/>
                </a:spcBef>
                <a:buClr>
                  <a:srgbClr val="E7383D"/>
                </a:buClr>
                <a:buSzPct val="81818"/>
                <a:buFont typeface="Arial" panose="020B0604020202020204" pitchFamily="34" charset="0"/>
                <a:buChar char="•"/>
                <a:tabLst>
                  <a:tab pos="328295" algn="l"/>
                </a:tabLst>
              </a:pPr>
              <a:r>
                <a:rPr lang="en-US" altLang="zh-CN" sz="1100" spc="-25" dirty="0">
                  <a:latin typeface="Corbel" panose="020B0503020204020204" pitchFamily="34" charset="0"/>
                  <a:cs typeface="Tahoma"/>
                </a:rPr>
                <a:t>Real-time corrections for BDS and GPS system in BDCS and BDT</a:t>
              </a:r>
              <a:endParaRPr lang="en-US" altLang="zh-CN" sz="1100" spc="-50" dirty="0">
                <a:latin typeface="Corbel" panose="020B0503020204020204" pitchFamily="34" charset="0"/>
                <a:cs typeface="Tahoma"/>
              </a:endParaRPr>
            </a:p>
            <a:p>
              <a:pPr marL="612000" indent="-171450">
                <a:spcBef>
                  <a:spcPts val="330"/>
                </a:spcBef>
                <a:buClr>
                  <a:srgbClr val="E7383D"/>
                </a:buClr>
                <a:buSzPct val="81818"/>
                <a:buFont typeface="Arial" panose="020B0604020202020204" pitchFamily="34" charset="0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Decimeter-level positioning around China and surrounding areas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Galileo HAS (Service Level </a:t>
              </a:r>
              <a:r>
                <a:rPr lang="en-US" altLang="zh-CN" sz="1100" spc="-50" dirty="0">
                  <a:latin typeface="Tw Cen MT" panose="020B0602020104020603" pitchFamily="34" charset="0"/>
                  <a:cs typeface="Tahoma"/>
                </a:rPr>
                <a:t>1</a:t>
              </a: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)</a:t>
              </a:r>
            </a:p>
            <a:p>
              <a:pPr marL="612000" indent="-17145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 panose="020B0604020202020204" pitchFamily="34" charset="0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Corrections composed by orbit, clock, code &amp; phase biases (not provide phase yet)</a:t>
              </a:r>
            </a:p>
            <a:p>
              <a:pPr marL="612000" indent="-171450">
                <a:spcBef>
                  <a:spcPts val="330"/>
                </a:spcBef>
                <a:buClr>
                  <a:srgbClr val="E7383D"/>
                </a:buClr>
                <a:buSzPct val="81818"/>
                <a:buFont typeface="Arial" panose="020B0604020202020204" pitchFamily="34" charset="0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Horizontal </a:t>
              </a:r>
              <a:r>
                <a:rPr lang="en-US" altLang="zh-CN" sz="1100" spc="-50" dirty="0">
                  <a:latin typeface="Tw Cen MT" panose="020B0602020104020603" pitchFamily="34" charset="0"/>
                  <a:cs typeface="Tahoma"/>
                </a:rPr>
                <a:t>20</a:t>
              </a: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 cm / vertical </a:t>
              </a:r>
              <a:r>
                <a:rPr lang="en-US" altLang="zh-CN" sz="1100" spc="-50" dirty="0">
                  <a:latin typeface="Tw Cen MT" panose="020B0602020104020603" pitchFamily="34" charset="0"/>
                  <a:cs typeface="Tahoma"/>
                </a:rPr>
                <a:t>40 </a:t>
              </a: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cm (</a:t>
              </a:r>
              <a:r>
                <a:rPr lang="en-US" altLang="zh-CN" sz="1100" spc="-50" dirty="0">
                  <a:latin typeface="Tw Cen MT" panose="020B0602020104020603" pitchFamily="34" charset="0"/>
                  <a:cs typeface="Tahoma"/>
                </a:rPr>
                <a:t>95</a:t>
              </a: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%) with a global coverage availability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QZSS MADOCA/CLAS</a:t>
              </a:r>
            </a:p>
            <a:p>
              <a:pPr marL="327660" indent="-128270">
                <a:lnSpc>
                  <a:spcPct val="100000"/>
                </a:lnSpc>
                <a:spcBef>
                  <a:spcPts val="330"/>
                </a:spcBef>
                <a:buClr>
                  <a:srgbClr val="E7383D"/>
                </a:buClr>
                <a:buSzPct val="81818"/>
                <a:buFont typeface="Arial"/>
                <a:buChar char="•"/>
                <a:tabLst>
                  <a:tab pos="328295" algn="l"/>
                </a:tabLst>
              </a:pPr>
              <a:r>
                <a:rPr lang="en-US" altLang="zh-CN" sz="1100" spc="-50" dirty="0">
                  <a:latin typeface="Corbel" panose="020B0503020204020204" pitchFamily="34" charset="0"/>
                  <a:cs typeface="Tahoma"/>
                </a:rPr>
                <a:t>……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0257B9E-16FB-3D8F-BC01-B0B9C262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8674" y="1698625"/>
              <a:ext cx="480011" cy="6858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5FFD831-13C8-A2C2-5CBD-2D5856BB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8674" y="865691"/>
              <a:ext cx="480011" cy="68053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2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18EB669-68D8-C8C8-5343-8B02BA97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77" y="708025"/>
            <a:ext cx="3071744" cy="225917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latin typeface="Aptos Display" panose="020B0004020202020204" pitchFamily="34" charset="0"/>
              </a:rPr>
              <a:t>Background</a:t>
            </a:r>
            <a:endParaRPr lang="zh-CN" altLang="en-US" dirty="0">
              <a:latin typeface="Aptos Display" panose="020B00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1A8FC4-A63F-9683-610B-8A04673174C7}"/>
              </a:ext>
            </a:extLst>
          </p:cNvPr>
          <p:cNvSpPr txBox="1"/>
          <p:nvPr/>
        </p:nvSpPr>
        <p:spPr>
          <a:xfrm>
            <a:off x="292100" y="2365735"/>
            <a:ext cx="2317293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Standalone PPP convergence is far from RTK-like performance, with long time lost to waiting for initialization</a:t>
            </a: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0071074-8218-C2D5-0C9F-CA554C170D49}"/>
              </a:ext>
            </a:extLst>
          </p:cNvPr>
          <p:cNvSpPr txBox="1"/>
          <p:nvPr/>
        </p:nvSpPr>
        <p:spPr>
          <a:xfrm>
            <a:off x="226263" y="423199"/>
            <a:ext cx="5335194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US" sz="1100" spc="-20" dirty="0">
                <a:latin typeface="Corbel" panose="020B0503020204020204" pitchFamily="34" charset="0"/>
                <a:cs typeface="Tahoma"/>
              </a:rPr>
              <a:t>Assessment of public positioning services (</a:t>
            </a:r>
            <a:r>
              <a:rPr lang="en-GB" altLang="zh-CN" sz="1100" dirty="0">
                <a:latin typeface="Corbel" panose="020B0503020204020204" pitchFamily="34" charset="0"/>
                <a:cs typeface="Arial" panose="020B0604020202020204" pitchFamily="34" charset="0"/>
              </a:rPr>
              <a:t>PPP-B</a:t>
            </a:r>
            <a:r>
              <a:rPr lang="en-GB" altLang="zh-CN" sz="1100" dirty="0">
                <a:latin typeface="Tw Cen MT" panose="020B0602020104020603" pitchFamily="34" charset="0"/>
                <a:cs typeface="Arial" panose="020B0604020202020204" pitchFamily="34" charset="0"/>
              </a:rPr>
              <a:t>2</a:t>
            </a:r>
            <a:r>
              <a:rPr lang="en-GB" altLang="zh-CN" sz="1100" dirty="0">
                <a:latin typeface="Corbel" panose="020B0503020204020204" pitchFamily="34" charset="0"/>
                <a:cs typeface="Arial" panose="020B0604020202020204" pitchFamily="34" charset="0"/>
              </a:rPr>
              <a:t>b &amp; HAS &amp; CLAS</a:t>
            </a:r>
            <a:r>
              <a:rPr lang="en-US" sz="1100" spc="-20" dirty="0">
                <a:latin typeface="Corbel" panose="020B0503020204020204" pitchFamily="34" charset="0"/>
                <a:cs typeface="Tahoma"/>
              </a:rPr>
              <a:t>)</a:t>
            </a:r>
            <a:endParaRPr lang="en-GB" altLang="zh-CN" sz="1100" spc="-50" dirty="0">
              <a:latin typeface="Corbel" panose="020B0503020204020204" pitchFamily="34" charset="0"/>
              <a:cs typeface="Tahom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593E88-9236-E975-E96D-D06C1F3F9EE0}"/>
              </a:ext>
            </a:extLst>
          </p:cNvPr>
          <p:cNvSpPr txBox="1"/>
          <p:nvPr/>
        </p:nvSpPr>
        <p:spPr>
          <a:xfrm>
            <a:off x="135960" y="648260"/>
            <a:ext cx="251834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7660" lvl="1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Horizontal  </a:t>
            </a:r>
            <a:r>
              <a:rPr lang="en-GB" altLang="zh-CN" sz="1100" spc="-50" dirty="0">
                <a:latin typeface="Corbel" panose="020B0503020204020204" pitchFamily="34" charset="0"/>
                <a:cs typeface="Tahoma"/>
              </a:rPr>
              <a:t>&lt; </a:t>
            </a:r>
            <a:r>
              <a:rPr lang="en-GB" altLang="zh-CN" sz="1100" spc="-50" dirty="0">
                <a:latin typeface="Tw Cen MT" panose="020B0602020104020603" pitchFamily="34" charset="0"/>
                <a:cs typeface="Tahoma"/>
              </a:rPr>
              <a:t>20</a:t>
            </a:r>
            <a:r>
              <a:rPr lang="en-GB" altLang="zh-CN" sz="1100" spc="-50" dirty="0">
                <a:latin typeface="Corbel" panose="020B0503020204020204" pitchFamily="34" charset="0"/>
                <a:cs typeface="Tahoma"/>
              </a:rPr>
              <a:t> cm &amp; vertical &lt; </a:t>
            </a:r>
            <a:r>
              <a:rPr lang="en-GB" altLang="zh-CN" sz="1100" spc="-50" dirty="0">
                <a:latin typeface="Tw Cen MT" panose="020B0602020104020603" pitchFamily="34" charset="0"/>
                <a:cs typeface="Tahoma"/>
              </a:rPr>
              <a:t>30</a:t>
            </a:r>
            <a:r>
              <a:rPr lang="en-GB" altLang="zh-CN" sz="1100" spc="-50" dirty="0">
                <a:latin typeface="Corbel" panose="020B0503020204020204" pitchFamily="34" charset="0"/>
                <a:cs typeface="Tahoma"/>
              </a:rPr>
              <a:t> cm anywhere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GB" altLang="zh-CN" sz="1100" spc="-50" dirty="0">
                <a:latin typeface="Corbel" panose="020B0503020204020204" pitchFamily="34" charset="0"/>
                <a:cs typeface="Tahoma"/>
              </a:rPr>
              <a:t>Initialization </a:t>
            </a:r>
            <a:r>
              <a:rPr lang="en-GB" altLang="zh-CN" sz="1100" spc="-50" dirty="0">
                <a:latin typeface="Tw Cen MT" panose="020B0602020104020603" pitchFamily="34" charset="0"/>
                <a:cs typeface="Tahoma"/>
              </a:rPr>
              <a:t>20~30 </a:t>
            </a:r>
            <a:r>
              <a:rPr lang="en-GB" altLang="zh-CN" sz="1100" spc="-50" dirty="0">
                <a:latin typeface="Corbel" panose="020B0503020204020204" pitchFamily="34" charset="0"/>
                <a:cs typeface="Tahoma"/>
              </a:rPr>
              <a:t>minutes without phase bias correction</a:t>
            </a:r>
          </a:p>
          <a:p>
            <a:pPr marL="327660" indent="-128270">
              <a:lnSpc>
                <a:spcPct val="100000"/>
              </a:lnSpc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GB" altLang="zh-CN" sz="1100" spc="-50" dirty="0">
                <a:latin typeface="Corbel" panose="020B0503020204020204" pitchFamily="34" charset="0"/>
                <a:cs typeface="Tahoma"/>
              </a:rPr>
              <a:t>Requires full re-initialization after loss</a:t>
            </a:r>
          </a:p>
          <a:p>
            <a:pPr marL="327660" indent="-128270">
              <a:lnSpc>
                <a:spcPct val="100000"/>
              </a:lnSpc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Ionosphere constraints to CLAS can improve the PPP performance</a:t>
            </a:r>
            <a:endParaRPr lang="en-GB" altLang="zh-CN" sz="1100" spc="-50" dirty="0">
              <a:latin typeface="Corbel" panose="020B0503020204020204" pitchFamily="34" charset="0"/>
              <a:cs typeface="Tahom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2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Microsoft GothicNeo" panose="020B0500000101010101" pitchFamily="34" charset="-127"/>
                <a:cs typeface="Microsoft GothicNeo" panose="020B0500000101010101" pitchFamily="34" charset="-127"/>
              </a:rPr>
              <a:t>Motivation</a:t>
            </a:r>
            <a:endParaRPr lang="zh-CN" altLang="en-US" dirty="0"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0071074-8218-C2D5-0C9F-CA554C170D49}"/>
              </a:ext>
            </a:extLst>
          </p:cNvPr>
          <p:cNvSpPr txBox="1"/>
          <p:nvPr/>
        </p:nvSpPr>
        <p:spPr>
          <a:xfrm>
            <a:off x="226263" y="423199"/>
            <a:ext cx="5247438" cy="184858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US" sz="1100" b="1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Can we implement instantaneous centimeter-level PPP </a:t>
            </a:r>
            <a:r>
              <a:rPr lang="en-US" altLang="zh-CN" sz="1100" b="1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augmentation </a:t>
            </a:r>
            <a:r>
              <a:rPr lang="en-US" sz="1100" b="1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without dense network to provide the precise ionospheric corrections?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u="sng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Basic demand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Tx/>
              <a:buChar char="？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Low-cost infrastructure, as sparse network as possible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Tx/>
              <a:buChar char="？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Wide-area coverage, as many available </a:t>
            </a:r>
            <a:r>
              <a:rPr lang="en-GB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end-users </a:t>
            </a:r>
            <a:r>
              <a:rPr lang="en-US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as possible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Tx/>
              <a:buChar char="？"/>
              <a:tabLst>
                <a:tab pos="328295" algn="l"/>
              </a:tabLst>
            </a:pPr>
            <a:r>
              <a:rPr lang="en-GB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Fast convergence, as seamless as possible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Tx/>
              <a:buChar char="？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OSB-format correction, as convenient for transmitting as possible</a:t>
            </a:r>
            <a:endParaRPr lang="en-US" altLang="zh-CN" sz="1100" spc="-20" dirty="0">
              <a:latin typeface="Corbel" panose="020B0503020204020204" pitchFamily="34" charset="0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u="sng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Additional problem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Tx/>
              <a:buChar char="？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Time-variable bias, e.g. GPS L</a:t>
            </a:r>
            <a:r>
              <a:rPr lang="en-US" altLang="zh-CN" sz="1100" dirty="0">
                <a:latin typeface="Tw Cen MT" panose="020B0602020104020603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5</a:t>
            </a:r>
            <a:r>
              <a:rPr lang="en-US" altLang="zh-CN" sz="110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0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0071074-8218-C2D5-0C9F-CA554C170D49}"/>
              </a:ext>
            </a:extLst>
          </p:cNvPr>
          <p:cNvSpPr txBox="1"/>
          <p:nvPr/>
        </p:nvSpPr>
        <p:spPr>
          <a:xfrm>
            <a:off x="226262" y="423199"/>
            <a:ext cx="5399838" cy="12253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US" altLang="zh-CN" sz="1100" b="1" spc="-20" dirty="0">
                <a:latin typeface="Corbel" panose="020B0503020204020204" pitchFamily="34" charset="0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Can we implement instantaneous centimeter-level PPP augmentation without dense network to provide the precise ionospheric corrections?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US" altLang="zh-CN" sz="1100" u="sng" spc="-2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solution</a:t>
            </a:r>
            <a:endParaRPr lang="en-US" altLang="zh-CN" sz="1100" u="sng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 typeface="Wingdings" panose="05000000000000000000" pitchFamily="2" charset="2"/>
              <a:buChar char="ü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Demonstrate a regional real-time positioning service (China area for instance)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 typeface="Wingdings" panose="05000000000000000000" pitchFamily="2" charset="2"/>
              <a:buChar char="ü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Ambiguity-fixed without atmospheric augmentation </a:t>
            </a:r>
          </a:p>
          <a:p>
            <a:pPr marL="655180" indent="-171450">
              <a:spcBef>
                <a:spcPts val="335"/>
              </a:spcBef>
              <a:buClr>
                <a:srgbClr val="E7383D"/>
              </a:buClr>
              <a:buSzPct val="81818"/>
              <a:buFont typeface="Wingdings" panose="05000000000000000000" pitchFamily="2" charset="2"/>
              <a:buChar char="ü"/>
              <a:tabLst>
                <a:tab pos="328295" algn="l"/>
              </a:tabLst>
            </a:pP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Realize a unified multi-frequency OSB generator (including phase bias &amp; L</a:t>
            </a:r>
            <a:r>
              <a:rPr lang="en-GB" altLang="zh-CN" sz="11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bias)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9A200431-E31B-D930-77EB-D07578DA8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1666785"/>
            <a:ext cx="2133600" cy="1307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CDC92F-D0D1-6AD0-02C5-1B3AD4486957}"/>
              </a:ext>
            </a:extLst>
          </p:cNvPr>
          <p:cNvSpPr txBox="1"/>
          <p:nvPr/>
        </p:nvSpPr>
        <p:spPr>
          <a:xfrm>
            <a:off x="224035" y="2189500"/>
            <a:ext cx="3505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Public PPP augmentation service can be expected</a:t>
            </a:r>
          </a:p>
        </p:txBody>
      </p:sp>
    </p:spTree>
    <p:extLst>
      <p:ext uri="{BB962C8B-B14F-4D97-AF65-F5344CB8AC3E}">
        <p14:creationId xmlns:p14="http://schemas.microsoft.com/office/powerpoint/2010/main" val="34783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E312D9CB-1F5C-E47A-34D6-EBDB81FEE1B6}"/>
              </a:ext>
            </a:extLst>
          </p:cNvPr>
          <p:cNvSpPr txBox="1"/>
          <p:nvPr/>
        </p:nvSpPr>
        <p:spPr>
          <a:xfrm>
            <a:off x="226263" y="423199"/>
            <a:ext cx="5247437" cy="205633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US" sz="1100" b="1" spc="-1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novel manner to enhance wide-lane ambiguity resolution</a:t>
            </a:r>
            <a:endParaRPr sz="1100" b="1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triple-frequency combination measurement </a:t>
            </a:r>
          </a:p>
          <a:p>
            <a:pPr marL="327660" indent="-128270">
              <a:spcBef>
                <a:spcPts val="335"/>
              </a:spcBef>
              <a:buClr>
                <a:srgbClr val="E7383D"/>
              </a:buClr>
              <a:buSzPct val="81818"/>
              <a:buFont typeface="Arial"/>
              <a:buChar char="•"/>
              <a:tabLst>
                <a:tab pos="328295" algn="l"/>
              </a:tabLst>
            </a:pP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9939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GB" altLang="zh-CN" sz="1100" i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9939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r>
              <a:rPr lang="en-GB" altLang="zh-CN" sz="1100" i="1" dirty="0">
                <a:latin typeface="Corbel" panose="020B0503020204020204" pitchFamily="34" charset="0"/>
                <a:cs typeface="Arial" panose="020B0604020202020204" pitchFamily="34" charset="0"/>
              </a:rPr>
              <a:t>Satisfy  1) Maintain geometry; 2) Eliminate ionosphere; 3) Remove original ambiguity</a:t>
            </a:r>
          </a:p>
          <a:p>
            <a:pPr marL="19939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GB" altLang="zh-CN" sz="1100" i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99390">
              <a:spcBef>
                <a:spcPts val="335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GB" altLang="zh-CN" sz="1100" i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70840" indent="-171450">
              <a:spcBef>
                <a:spcPts val="335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wide-lane (PWL) ambiguity</a:t>
            </a:r>
            <a:r>
              <a:rPr lang="en-US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 formed by float (Extra-)WL ambiguity, </a:t>
            </a: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hold relatively longer wavelength (e.g. </a:t>
            </a:r>
            <a:r>
              <a:rPr lang="en-GB" altLang="zh-CN" sz="11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</a:t>
            </a:r>
            <a:r>
              <a:rPr lang="en-GB" altLang="zh-CN" sz="1100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for GPS</a:t>
            </a:r>
            <a:r>
              <a:rPr lang="en-GB" altLang="zh-CN" sz="1100" dirty="0"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  <a:p>
            <a:pPr marL="370840" indent="-171450">
              <a:spcBef>
                <a:spcPts val="335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endParaRPr lang="en-US" altLang="zh-CN" sz="11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8BFDC9-1615-658F-20CD-DA33A65050C7}"/>
                  </a:ext>
                </a:extLst>
              </p:cNvPr>
              <p:cNvSpPr txBox="1"/>
              <p:nvPr/>
            </p:nvSpPr>
            <p:spPr>
              <a:xfrm>
                <a:off x="-18181" y="936625"/>
                <a:ext cx="2900618" cy="25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000" b="0" i="0" smtClean="0">
                              <a:latin typeface="Cambria Math" panose="02040503050406030204" pitchFamily="18" charset="0"/>
                            </a:rPr>
                            <m:t>comb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zh-CN" altLang="en-US" sz="1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8BFDC9-1615-658F-20CD-DA33A650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81" y="936625"/>
                <a:ext cx="2900618" cy="259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0BEA99-71A6-D716-021B-4D9DB7B5CCC2}"/>
                  </a:ext>
                </a:extLst>
              </p:cNvPr>
              <p:cNvSpPr txBox="1"/>
              <p:nvPr/>
            </p:nvSpPr>
            <p:spPr>
              <a:xfrm>
                <a:off x="469647" y="1533627"/>
                <a:ext cx="3943125" cy="26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𝑃𝑊𝐿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̌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𝑤𝑙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̌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𝑒𝑤𝑙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0BEA99-71A6-D716-021B-4D9DB7B5C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7" y="1533627"/>
                <a:ext cx="3943125" cy="269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D1DE9577-AD6C-4BAB-33A6-7EE80C204236}"/>
              </a:ext>
            </a:extLst>
          </p:cNvPr>
          <p:cNvSpPr/>
          <p:nvPr/>
        </p:nvSpPr>
        <p:spPr bwMode="auto">
          <a:xfrm>
            <a:off x="2654300" y="1542287"/>
            <a:ext cx="514125" cy="27212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4F09B75-07F2-5A4D-2DDE-69C767673A73}"/>
              </a:ext>
            </a:extLst>
          </p:cNvPr>
          <p:cNvSpPr/>
          <p:nvPr/>
        </p:nvSpPr>
        <p:spPr bwMode="auto">
          <a:xfrm>
            <a:off x="3276473" y="1542287"/>
            <a:ext cx="514125" cy="26930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43BE19-8623-423E-337C-751002187820}"/>
                  </a:ext>
                </a:extLst>
              </p:cNvPr>
              <p:cNvSpPr txBox="1"/>
              <p:nvPr/>
            </p:nvSpPr>
            <p:spPr>
              <a:xfrm>
                <a:off x="139700" y="2245319"/>
                <a:ext cx="5486400" cy="438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zh-CN" altLang="en-US" sz="1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𝑃𝑊𝐿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𝑃𝑊𝐿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𝑃𝑊𝐿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𝑠𝑞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𝑠𝑞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𝑠𝑞</m:t>
                                  </m:r>
                                </m:sup>
                              </m:sSubSup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𝑠𝑞</m:t>
                                  </m:r>
                                </m:sup>
                              </m:sSubSup>
                            </m:e>
                          </m:d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𝑤𝑙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𝑠𝑞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𝑠𝑞</m:t>
                                  </m:r>
                                </m:sup>
                              </m:sSubSup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𝑠𝑞</m:t>
                                  </m:r>
                                </m:sup>
                              </m:sSubSup>
                            </m:e>
                          </m:d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𝑒𝑤𝑙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43BE19-8623-423E-337C-75100218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245319"/>
                <a:ext cx="5486400" cy="438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E3A7B53F-5061-0472-0540-1D99564BEC41}"/>
              </a:ext>
            </a:extLst>
          </p:cNvPr>
          <p:cNvSpPr txBox="1"/>
          <p:nvPr/>
        </p:nvSpPr>
        <p:spPr>
          <a:xfrm>
            <a:off x="292100" y="2719181"/>
            <a:ext cx="23622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 lower noise than MW wide-lane</a:t>
            </a:r>
            <a:endParaRPr lang="en-GB" altLang="zh-CN" sz="11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D5DF26D-C2EE-1745-5BBF-6133D4A3108F}"/>
              </a:ext>
            </a:extLst>
          </p:cNvPr>
          <p:cNvSpPr/>
          <p:nvPr/>
        </p:nvSpPr>
        <p:spPr bwMode="auto">
          <a:xfrm>
            <a:off x="351137" y="2363221"/>
            <a:ext cx="381000" cy="1886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978188D-CACA-9469-24CF-038A3356A934}"/>
              </a:ext>
            </a:extLst>
          </p:cNvPr>
          <p:cNvSpPr/>
          <p:nvPr/>
        </p:nvSpPr>
        <p:spPr bwMode="auto">
          <a:xfrm>
            <a:off x="3803319" y="2327672"/>
            <a:ext cx="304802" cy="27212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CD0A70-E70D-0F53-E139-781E0229C2C9}"/>
              </a:ext>
            </a:extLst>
          </p:cNvPr>
          <p:cNvSpPr txBox="1"/>
          <p:nvPr/>
        </p:nvSpPr>
        <p:spPr>
          <a:xfrm>
            <a:off x="2959100" y="2719181"/>
            <a:ext cx="167639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GB" altLang="zh-CN" sz="11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Easily resolution in advance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50A4E0C-ECB6-872C-9ED7-DA8B766C88B9}"/>
              </a:ext>
            </a:extLst>
          </p:cNvPr>
          <p:cNvSpPr/>
          <p:nvPr/>
        </p:nvSpPr>
        <p:spPr bwMode="auto">
          <a:xfrm>
            <a:off x="4296057" y="2324226"/>
            <a:ext cx="603579" cy="27212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39060E-2DF4-9579-85C4-5ED79E128745}"/>
              </a:ext>
            </a:extLst>
          </p:cNvPr>
          <p:cNvSpPr txBox="1"/>
          <p:nvPr/>
        </p:nvSpPr>
        <p:spPr>
          <a:xfrm>
            <a:off x="3884609" y="2128559"/>
            <a:ext cx="183353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GB" altLang="zh-CN" sz="1100" dirty="0">
                <a:solidFill>
                  <a:srgbClr val="FF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EWL UPD extracted from MW 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42872A7-A3B9-0957-5E31-BE54BA3909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48" y="411644"/>
            <a:ext cx="1526256" cy="9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 animBg="1"/>
      <p:bldP spid="21" grpId="0" animBg="1"/>
      <p:bldP spid="12" grpId="0"/>
      <p:bldP spid="17" grpId="0"/>
      <p:bldP spid="19" grpId="0" animBg="1"/>
      <p:bldP spid="23" grpId="0" animBg="1"/>
      <p:bldP spid="24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zh-CN" altLang="en-US" dirty="0">
              <a:cs typeface="Tahoma" panose="020B060403050404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6275450-8A0A-E351-45CB-31B704F5AD2B}"/>
              </a:ext>
            </a:extLst>
          </p:cNvPr>
          <p:cNvSpPr txBox="1"/>
          <p:nvPr/>
        </p:nvSpPr>
        <p:spPr>
          <a:xfrm>
            <a:off x="226263" y="423199"/>
            <a:ext cx="5154295" cy="16793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r>
              <a:rPr lang="en-US" sz="1100" dirty="0">
                <a:latin typeface="Corbel" panose="020B0503020204020204" pitchFamily="34" charset="0"/>
                <a:cs typeface="Tahoma"/>
              </a:rPr>
              <a:t>Derive multi-frequency clock estimation model</a:t>
            </a: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sz="1100" dirty="0">
                <a:latin typeface="Corbel" panose="020B0503020204020204" pitchFamily="34" charset="0"/>
                <a:cs typeface="Tahoma"/>
              </a:rPr>
              <a:t>Dual-frequency baseline IRC</a:t>
            </a: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endParaRPr lang="en-US" sz="1100" dirty="0">
              <a:latin typeface="Corbel" panose="020B0503020204020204" pitchFamily="34" charset="0"/>
              <a:cs typeface="Tahoma"/>
            </a:endParaRP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endParaRPr lang="en-US" sz="1100" dirty="0">
              <a:latin typeface="Corbel" panose="020B0503020204020204" pitchFamily="34" charset="0"/>
              <a:cs typeface="Tahoma"/>
            </a:endParaRP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endParaRPr lang="en-US" sz="1100" dirty="0">
              <a:latin typeface="Corbel" panose="020B0503020204020204" pitchFamily="34" charset="0"/>
              <a:cs typeface="Tahoma"/>
            </a:endParaRP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endParaRPr lang="en-US" sz="1100" dirty="0">
              <a:latin typeface="Corbel" panose="020B0503020204020204" pitchFamily="34" charset="0"/>
              <a:cs typeface="Tahoma"/>
            </a:endParaRPr>
          </a:p>
          <a:p>
            <a:pPr marL="19939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US" sz="1100" dirty="0">
              <a:latin typeface="Corbel" panose="020B0503020204020204" pitchFamily="34" charset="0"/>
              <a:cs typeface="Tahoma"/>
            </a:endParaRPr>
          </a:p>
          <a:p>
            <a:pPr marL="370840" indent="-171450"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altLang="zh-CN" sz="1100" dirty="0">
                <a:latin typeface="Corbel" panose="020B0503020204020204" pitchFamily="34" charset="0"/>
                <a:cs typeface="Tahoma"/>
              </a:rPr>
              <a:t>Expand to multi-frequency</a:t>
            </a:r>
            <a:endParaRPr sz="1100" dirty="0">
              <a:latin typeface="Corbel" panose="020B0503020204020204" pitchFamily="34" charset="0"/>
              <a:cs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A995FD7-037F-3DF2-D288-785F5D0FC739}"/>
                  </a:ext>
                </a:extLst>
              </p:cNvPr>
              <p:cNvSpPr txBox="1"/>
              <p:nvPr/>
            </p:nvSpPr>
            <p:spPr>
              <a:xfrm>
                <a:off x="283944" y="830826"/>
                <a:ext cx="5096614" cy="691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zh-CN" altLang="en-US" sz="1000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  <m:e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eqArr>
                    </m:oMath>
                  </m:oMathPara>
                </a14:m>
                <a:endParaRPr lang="zh-CN" altLang="en-US" sz="1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A995FD7-037F-3DF2-D288-785F5D0F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4" y="830826"/>
                <a:ext cx="5096614" cy="691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994A14F-8FB1-A588-A659-146854AB8AB5}"/>
                  </a:ext>
                </a:extLst>
              </p:cNvPr>
              <p:cNvSpPr txBox="1"/>
              <p:nvPr/>
            </p:nvSpPr>
            <p:spPr>
              <a:xfrm>
                <a:off x="939799" y="1482431"/>
                <a:ext cx="3886200" cy="411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𝑤𝑙</m:t>
                          </m:r>
                        </m:sub>
                      </m:sSub>
                      <m:f>
                        <m:f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𝑤𝑙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𝑐𝑜𝑛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sub>
                      </m:sSub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=0.001 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994A14F-8FB1-A588-A659-146854AB8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9" y="1482431"/>
                <a:ext cx="3886200" cy="411908"/>
              </a:xfrm>
              <a:prstGeom prst="rect">
                <a:avLst/>
              </a:prstGeom>
              <a:blipFill>
                <a:blip r:embed="rId4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FBBAAC5-C52F-E856-95AE-9C78123D6D99}"/>
              </a:ext>
            </a:extLst>
          </p:cNvPr>
          <p:cNvSpPr txBox="1"/>
          <p:nvPr/>
        </p:nvSpPr>
        <p:spPr>
          <a:xfrm>
            <a:off x="520700" y="1567357"/>
            <a:ext cx="1008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i="1" dirty="0">
                <a:latin typeface="Corbel" panose="020B0503020204020204" pitchFamily="34" charset="0"/>
              </a:rPr>
              <a:t>Constrain:</a:t>
            </a:r>
            <a:endParaRPr lang="zh-CN" altLang="en-US" sz="1050" i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A995FD7-037F-3DF2-D288-785F5D0FC739}"/>
                  </a:ext>
                </a:extLst>
              </p:cNvPr>
              <p:cNvSpPr txBox="1"/>
              <p:nvPr/>
            </p:nvSpPr>
            <p:spPr>
              <a:xfrm>
                <a:off x="596900" y="2301781"/>
                <a:ext cx="3572614" cy="47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zh-CN" altLang="en-US" sz="1000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zh-CN" altLang="en-US" sz="1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d>
                                <m:d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1,5</m:t>
                                  </m:r>
                                </m:e>
                              </m:d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d>
                                <m:d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1,5</m:t>
                                  </m:r>
                                </m:e>
                              </m:d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d>
                                <m:d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1,5</m:t>
                                  </m:r>
                                </m:e>
                              </m:d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  <m:e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zh-CN" altLang="en-US" sz="1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𝑃𝑊𝐿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𝐼𝐹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̌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𝑤𝑙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̌"/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𝑒𝑤𝑙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eqArr>
                    </m:oMath>
                  </m:oMathPara>
                </a14:m>
                <a:endParaRPr lang="zh-CN" altLang="en-US" sz="10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A995FD7-037F-3DF2-D288-785F5D0F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301781"/>
                <a:ext cx="3572614" cy="47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37206706-2755-0B5D-B23A-AC31EE41B0BC}"/>
              </a:ext>
            </a:extLst>
          </p:cNvPr>
          <p:cNvSpPr/>
          <p:nvPr/>
        </p:nvSpPr>
        <p:spPr bwMode="auto">
          <a:xfrm>
            <a:off x="2496822" y="2537143"/>
            <a:ext cx="514125" cy="217568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3D472B-901D-B8A7-E33C-D8B1D33AE954}"/>
              </a:ext>
            </a:extLst>
          </p:cNvPr>
          <p:cNvSpPr/>
          <p:nvPr/>
        </p:nvSpPr>
        <p:spPr bwMode="auto">
          <a:xfrm>
            <a:off x="3111500" y="2545944"/>
            <a:ext cx="514125" cy="212182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5ADD15-75C5-2C1E-4F73-A02FFA8D2A08}"/>
              </a:ext>
            </a:extLst>
          </p:cNvPr>
          <p:cNvSpPr txBox="1"/>
          <p:nvPr/>
        </p:nvSpPr>
        <p:spPr>
          <a:xfrm>
            <a:off x="520699" y="2088485"/>
            <a:ext cx="1600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i="1" dirty="0">
                <a:latin typeface="Corbel" panose="020B0503020204020204" pitchFamily="34" charset="0"/>
              </a:rPr>
              <a:t>Add measurements:</a:t>
            </a:r>
            <a:endParaRPr lang="zh-CN" altLang="en-US" sz="1050" i="1" dirty="0">
              <a:latin typeface="Corbel" panose="020B0503020204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4935BB-6FCB-7452-3F6B-91FCD0AE6916}"/>
              </a:ext>
            </a:extLst>
          </p:cNvPr>
          <p:cNvSpPr txBox="1"/>
          <p:nvPr/>
        </p:nvSpPr>
        <p:spPr>
          <a:xfrm>
            <a:off x="1892300" y="2777040"/>
            <a:ext cx="25908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8100" algn="just">
              <a:spcBef>
                <a:spcPts val="635"/>
              </a:spcBef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Determined by PWL and MW, respectively</a:t>
            </a:r>
            <a:endParaRPr lang="en-GB" altLang="zh-CN" sz="11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C60CF76-2399-C549-21BA-2FBFFBF8EC0C}"/>
                  </a:ext>
                </a:extLst>
              </p:cNvPr>
              <p:cNvSpPr txBox="1"/>
              <p:nvPr/>
            </p:nvSpPr>
            <p:spPr>
              <a:xfrm>
                <a:off x="4133838" y="2049401"/>
                <a:ext cx="1523999" cy="265778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05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zh-CN" altLang="en-US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p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zh-CN" altLang="en-US" sz="105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𝐼𝑅𝐶</m:t>
                          </m:r>
                        </m:sup>
                      </m:sSup>
                      <m:r>
                        <a:rPr lang="zh-CN" altLang="en-US" sz="105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zh-CN" altLang="en-US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  <m:sup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5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  <m:sup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zh-CN" altLang="en-US" sz="105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C60CF76-2399-C549-21BA-2FBFFBF8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38" y="2049401"/>
                <a:ext cx="1523999" cy="2657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1B97491-3010-01EF-05AB-B39CEA75C6FE}"/>
              </a:ext>
            </a:extLst>
          </p:cNvPr>
          <p:cNvSpPr txBox="1"/>
          <p:nvPr/>
        </p:nvSpPr>
        <p:spPr>
          <a:xfrm>
            <a:off x="3502344" y="2048553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Corbel" panose="020B0503020204020204" pitchFamily="34" charset="0"/>
              </a:rPr>
              <a:t>Output:</a:t>
            </a:r>
            <a:endParaRPr lang="zh-CN" altLang="en-US" sz="1100" b="1" dirty="0">
              <a:latin typeface="Corbel" panose="020B0503020204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0E8B8B-1FC0-A43B-6579-033C3EB59050}"/>
              </a:ext>
            </a:extLst>
          </p:cNvPr>
          <p:cNvSpPr/>
          <p:nvPr/>
        </p:nvSpPr>
        <p:spPr bwMode="auto">
          <a:xfrm>
            <a:off x="2580553" y="2346206"/>
            <a:ext cx="514125" cy="16392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2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8" grpId="0"/>
      <p:bldP spid="9" grpId="0" animBg="1"/>
      <p:bldP spid="13" grpId="0" animBg="1"/>
      <p:bldP spid="16" grpId="0"/>
      <p:bldP spid="5" grpId="0" animBg="1"/>
      <p:bldP spid="1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8D74B-F525-7AAB-9EEF-626D947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7" y="98425"/>
            <a:ext cx="4826505" cy="244475"/>
          </a:xfrm>
        </p:spPr>
        <p:txBody>
          <a:bodyPr/>
          <a:lstStyle/>
          <a:p>
            <a:r>
              <a:rPr lang="en-US" altLang="zh-CN" dirty="0"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zh-CN" altLang="en-US" dirty="0">
              <a:cs typeface="Tahoma" panose="020B060403050404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6A6DE00-6C04-E063-FCA5-28751E9BBF35}"/>
              </a:ext>
            </a:extLst>
          </p:cNvPr>
          <p:cNvSpPr txBox="1"/>
          <p:nvPr/>
        </p:nvSpPr>
        <p:spPr>
          <a:xfrm>
            <a:off x="226263" y="423199"/>
            <a:ext cx="5335194" cy="241796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lang="en-US" sz="1100" b="1" spc="-20" dirty="0">
                <a:latin typeface="Corbel" panose="020B0503020204020204" pitchFamily="34" charset="0"/>
                <a:cs typeface="Tahoma"/>
              </a:rPr>
              <a:t>How to deal with the time-variable IFCB in real-time?</a:t>
            </a: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SimSun" panose="02010600030101010101" pitchFamily="2" charset="-122"/>
              <a:buChar char="？"/>
              <a:tabLst>
                <a:tab pos="328295" algn="l"/>
              </a:tabLst>
            </a:pPr>
            <a:r>
              <a:rPr lang="en-US" sz="1100" spc="-50" dirty="0">
                <a:latin typeface="Corbel" panose="020B0503020204020204" pitchFamily="34" charset="0"/>
                <a:cs typeface="Tahoma"/>
              </a:rPr>
              <a:t>GFIF combination</a:t>
            </a:r>
          </a:p>
          <a:p>
            <a:pPr marL="612000" indent="-171450"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discontinuity caused by changes in initial datum</a:t>
            </a: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SimSun" panose="02010600030101010101" pitchFamily="2" charset="-122"/>
              <a:buChar char="？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Network PPP</a:t>
            </a:r>
          </a:p>
          <a:p>
            <a:pPr marL="612000" indent="-171450"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Long time to converge owing to weak model</a:t>
            </a: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SimSun" panose="02010600030101010101" pitchFamily="2" charset="-122"/>
              <a:buChar char="？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Prediction</a:t>
            </a:r>
          </a:p>
          <a:p>
            <a:pPr marL="612000" indent="-171450"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difficulty to forecast due to certain random periodic items</a:t>
            </a:r>
          </a:p>
          <a:p>
            <a:pPr marL="370840" indent="-17145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buFont typeface="Wingdings" panose="05000000000000000000" pitchFamily="2" charset="2"/>
              <a:buChar char="ü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Ambiguity-fixed and ionosphere-free (AFIF) combination</a:t>
            </a:r>
          </a:p>
          <a:p>
            <a:pPr marL="199390">
              <a:lnSpc>
                <a:spcPct val="100000"/>
              </a:lnSpc>
              <a:spcBef>
                <a:spcPts val="330"/>
              </a:spcBef>
              <a:buClr>
                <a:srgbClr val="E7383D"/>
              </a:buClr>
              <a:buSzPct val="81818"/>
              <a:tabLst>
                <a:tab pos="328295" algn="l"/>
              </a:tabLst>
            </a:pPr>
            <a:endParaRPr lang="en-US" altLang="zh-CN" sz="1100" spc="-50" dirty="0">
              <a:latin typeface="Corbel" panose="020B0503020204020204" pitchFamily="34" charset="0"/>
              <a:cs typeface="Tahoma"/>
            </a:endParaRPr>
          </a:p>
          <a:p>
            <a:pPr marL="612000" indent="-171450">
              <a:spcBef>
                <a:spcPts val="120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altLang="zh-CN" sz="1100" spc="-50" dirty="0">
                <a:latin typeface="Corbel" panose="020B0503020204020204" pitchFamily="34" charset="0"/>
                <a:cs typeface="Tahoma"/>
              </a:rPr>
              <a:t>After multi-frequency IRC demonstration, variables  in box are all known</a:t>
            </a:r>
          </a:p>
          <a:p>
            <a:pPr marL="612000" indent="-171450" algn="just">
              <a:spcBef>
                <a:spcPts val="330"/>
              </a:spcBef>
              <a:buClr>
                <a:srgbClr val="E7383D"/>
              </a:buClr>
              <a:buSzPct val="81818"/>
              <a:buFont typeface="Arial" panose="020B0604020202020204" pitchFamily="34" charset="0"/>
              <a:buChar char="•"/>
              <a:tabLst>
                <a:tab pos="328295" algn="l"/>
              </a:tabLst>
            </a:pPr>
            <a:r>
              <a:rPr lang="en-US" altLang="zh-CN" sz="1100" dirty="0">
                <a:solidFill>
                  <a:srgbClr val="FF0000"/>
                </a:solidFill>
                <a:latin typeface="Corbel" panose="020B0503020204020204" pitchFamily="34" charset="0"/>
                <a:cs typeface="Arial"/>
              </a:rPr>
              <a:t>Obtain continuous IFCB products whose datum provided by UPD</a:t>
            </a:r>
            <a:endParaRPr lang="en-US" altLang="zh-CN" sz="1100" spc="-50" dirty="0">
              <a:solidFill>
                <a:srgbClr val="FF0000"/>
              </a:solidFill>
              <a:latin typeface="Corbel" panose="020B0503020204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0C7B47-A0EF-F08C-D51C-D54E910C2AF1}"/>
                  </a:ext>
                </a:extLst>
              </p:cNvPr>
              <p:cNvSpPr txBox="1"/>
              <p:nvPr/>
            </p:nvSpPr>
            <p:spPr>
              <a:xfrm>
                <a:off x="1358900" y="2108571"/>
                <a:ext cx="3708653" cy="269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𝑃𝑊𝐿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̌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𝑤𝑙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̌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𝑒𝑤𝑙</m:t>
                          </m:r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0C7B47-A0EF-F08C-D51C-D54E910C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2108571"/>
                <a:ext cx="3708653" cy="269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90A2D3E-D3C5-1C18-47FF-F2184DBD8967}"/>
              </a:ext>
            </a:extLst>
          </p:cNvPr>
          <p:cNvSpPr txBox="1"/>
          <p:nvPr/>
        </p:nvSpPr>
        <p:spPr>
          <a:xfrm>
            <a:off x="547101" y="2123959"/>
            <a:ext cx="1072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i="1" dirty="0">
                <a:latin typeface="Corbel" panose="020B0503020204020204" pitchFamily="34" charset="0"/>
              </a:rPr>
              <a:t>Callback PWL :</a:t>
            </a:r>
            <a:endParaRPr lang="zh-CN" altLang="en-US" sz="1050" i="1" dirty="0">
              <a:latin typeface="Corbel" panose="020B0503020204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4AEF81-424C-6CDF-6C78-8880CB0F6E42}"/>
              </a:ext>
            </a:extLst>
          </p:cNvPr>
          <p:cNvSpPr/>
          <p:nvPr/>
        </p:nvSpPr>
        <p:spPr bwMode="auto">
          <a:xfrm>
            <a:off x="1522212" y="2126536"/>
            <a:ext cx="3010627" cy="23337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600" b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09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6692</TotalTime>
  <Words>2662</Words>
  <Application>Microsoft Office PowerPoint</Application>
  <PresentationFormat>自定义</PresentationFormat>
  <Paragraphs>503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Microsoft GothicNeo</vt:lpstr>
      <vt:lpstr>PingFangSC-Regular</vt:lpstr>
      <vt:lpstr>Söhne</vt:lpstr>
      <vt:lpstr>等线</vt:lpstr>
      <vt:lpstr>SimSun</vt:lpstr>
      <vt:lpstr>微软雅黑</vt:lpstr>
      <vt:lpstr>Aptos Display</vt:lpstr>
      <vt:lpstr>Arial</vt:lpstr>
      <vt:lpstr>Calibri</vt:lpstr>
      <vt:lpstr>Cambria Math</vt:lpstr>
      <vt:lpstr>Cascadia Mono</vt:lpstr>
      <vt:lpstr>Corbel</vt:lpstr>
      <vt:lpstr>Lucida Console</vt:lpstr>
      <vt:lpstr>Lucida Sans Unicode</vt:lpstr>
      <vt:lpstr>Tahoma</vt:lpstr>
      <vt:lpstr>Times New Roman</vt:lpstr>
      <vt:lpstr>Tw Cen MT</vt:lpstr>
      <vt:lpstr>Wingdings</vt:lpstr>
      <vt:lpstr>Office Theme</vt:lpstr>
      <vt:lpstr>PowerPoint 演示文稿</vt:lpstr>
      <vt:lpstr>Background</vt:lpstr>
      <vt:lpstr>Background</vt:lpstr>
      <vt:lpstr>Background</vt:lpstr>
      <vt:lpstr>Motivation</vt:lpstr>
      <vt:lpstr>Motivation</vt:lpstr>
      <vt:lpstr>Methodology</vt:lpstr>
      <vt:lpstr>Methodology</vt:lpstr>
      <vt:lpstr>Methodology</vt:lpstr>
      <vt:lpstr>Methodology</vt:lpstr>
      <vt:lpstr>Results – Data collection </vt:lpstr>
      <vt:lpstr>Results - Third frequency contribution</vt:lpstr>
      <vt:lpstr>Results - Third frequency contribution</vt:lpstr>
      <vt:lpstr>Results - Realtime Clock</vt:lpstr>
      <vt:lpstr>Results - Realtime phase OSB</vt:lpstr>
      <vt:lpstr>Results – Phase OSB compensation for float clock</vt:lpstr>
      <vt:lpstr>Results - Accuracy performance</vt:lpstr>
      <vt:lpstr>Results - Convergence performance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of antenna products in the MGEX environment</dc:title>
  <dc:creator>A. Villiger1, L. Prange1, R. Dach1, F. Zimmermann2, H. Kuhlmann2, A. Jäggi1</dc:creator>
  <cp:lastModifiedBy>Gaojian Zhang</cp:lastModifiedBy>
  <cp:revision>798</cp:revision>
  <dcterms:created xsi:type="dcterms:W3CDTF">2024-06-23T09:56:43Z</dcterms:created>
  <dcterms:modified xsi:type="dcterms:W3CDTF">2024-07-03T21:27:26Z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2018-10-30T00:00:00Z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2024-06-23T00:00:00Z</vt:filetime>
  </property>
  <property fmtid="{D5CDD505-2E9C-101B-9397-08002B2CF9AE}" pid="5" name="Producer">
    <vt:lpwstr>dvips + GPL Ghostscript 9.15</vt:lpwstr>
  </property>
</Properties>
</file>