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1"/>
  </p:sldMasterIdLst>
  <p:notesMasterIdLst>
    <p:notesMasterId r:id="rId29"/>
  </p:notesMasterIdLst>
  <p:handoutMasterIdLst>
    <p:handoutMasterId r:id="rId30"/>
  </p:handoutMasterIdLst>
  <p:sldIdLst>
    <p:sldId id="261" r:id="rId2"/>
    <p:sldId id="256" r:id="rId3"/>
    <p:sldId id="562" r:id="rId4"/>
    <p:sldId id="563" r:id="rId5"/>
    <p:sldId id="569" r:id="rId6"/>
    <p:sldId id="573" r:id="rId7"/>
    <p:sldId id="570" r:id="rId8"/>
    <p:sldId id="565" r:id="rId9"/>
    <p:sldId id="574" r:id="rId10"/>
    <p:sldId id="585" r:id="rId11"/>
    <p:sldId id="572" r:id="rId12"/>
    <p:sldId id="579" r:id="rId13"/>
    <p:sldId id="580" r:id="rId14"/>
    <p:sldId id="576" r:id="rId15"/>
    <p:sldId id="575" r:id="rId16"/>
    <p:sldId id="582" r:id="rId17"/>
    <p:sldId id="590" r:id="rId18"/>
    <p:sldId id="597" r:id="rId19"/>
    <p:sldId id="577" r:id="rId20"/>
    <p:sldId id="591" r:id="rId21"/>
    <p:sldId id="583" r:id="rId22"/>
    <p:sldId id="587" r:id="rId23"/>
    <p:sldId id="607" r:id="rId24"/>
    <p:sldId id="608" r:id="rId25"/>
    <p:sldId id="265" r:id="rId26"/>
    <p:sldId id="266" r:id="rId27"/>
    <p:sldId id="267"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a Ravanelli" initials="MR" lastIdx="1" clrIdx="0">
    <p:extLst>
      <p:ext uri="{19B8F6BF-5375-455C-9EA6-DF929625EA0E}">
        <p15:presenceInfo xmlns:p15="http://schemas.microsoft.com/office/powerpoint/2012/main" userId="Michela Ravanell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EE00"/>
    <a:srgbClr val="76F900"/>
    <a:srgbClr val="73FB79"/>
    <a:srgbClr val="FF9300"/>
    <a:srgbClr val="FF40FF"/>
    <a:srgbClr val="000097"/>
    <a:srgbClr val="4EFA00"/>
    <a:srgbClr val="D7EEFF"/>
    <a:srgbClr val="AEE0FF"/>
    <a:srgbClr val="D6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71" autoAdjust="0"/>
    <p:restoredTop sz="96317"/>
  </p:normalViewPr>
  <p:slideViewPr>
    <p:cSldViewPr snapToGrid="0">
      <p:cViewPr varScale="1">
        <p:scale>
          <a:sx n="123" d="100"/>
          <a:sy n="123" d="100"/>
        </p:scale>
        <p:origin x="1176"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09FB4749-C748-41DD-A0F0-9B74497A6D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a:extLst>
              <a:ext uri="{FF2B5EF4-FFF2-40B4-BE49-F238E27FC236}">
                <a16:creationId xmlns:a16="http://schemas.microsoft.com/office/drawing/2014/main" id="{15612C02-5912-4570-8A54-1A798BF292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0E1A35-AF46-4831-BE2F-402164553483}" type="datetimeFigureOut">
              <a:rPr lang="it-IT" smtClean="0"/>
              <a:t>03/07/24</a:t>
            </a:fld>
            <a:endParaRPr lang="it-IT" dirty="0"/>
          </a:p>
        </p:txBody>
      </p:sp>
      <p:sp>
        <p:nvSpPr>
          <p:cNvPr id="4" name="Segnaposto piè di pagina 3">
            <a:extLst>
              <a:ext uri="{FF2B5EF4-FFF2-40B4-BE49-F238E27FC236}">
                <a16:creationId xmlns:a16="http://schemas.microsoft.com/office/drawing/2014/main" id="{1B7C6EB0-B469-44BC-B865-F004C2D013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5" name="Segnaposto numero diapositiva 4">
            <a:extLst>
              <a:ext uri="{FF2B5EF4-FFF2-40B4-BE49-F238E27FC236}">
                <a16:creationId xmlns:a16="http://schemas.microsoft.com/office/drawing/2014/main" id="{EC33C62F-0748-4A6E-979F-4749F97E41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E94E36-2D4A-4133-8A50-C8B53AE39208}" type="slidenum">
              <a:rPr lang="it-IT" smtClean="0"/>
              <a:t>‹#›</a:t>
            </a:fld>
            <a:endParaRPr lang="it-IT" dirty="0"/>
          </a:p>
        </p:txBody>
      </p:sp>
    </p:spTree>
    <p:extLst>
      <p:ext uri="{BB962C8B-B14F-4D97-AF65-F5344CB8AC3E}">
        <p14:creationId xmlns:p14="http://schemas.microsoft.com/office/powerpoint/2010/main" val="5695720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AC612-4216-4E60-8428-7763EE25A133}" type="datetimeFigureOut">
              <a:rPr lang="it-IT" smtClean="0"/>
              <a:t>03/07/24</a:t>
            </a:fld>
            <a:endParaRPr lang="it-IT" dirty="0"/>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5814D-DD9E-43B0-AF3F-7FA04B9413AE}" type="slidenum">
              <a:rPr lang="it-IT" smtClean="0"/>
              <a:t>‹#›</a:t>
            </a:fld>
            <a:endParaRPr lang="it-IT" dirty="0"/>
          </a:p>
        </p:txBody>
      </p:sp>
    </p:spTree>
    <p:extLst>
      <p:ext uri="{BB962C8B-B14F-4D97-AF65-F5344CB8AC3E}">
        <p14:creationId xmlns:p14="http://schemas.microsoft.com/office/powerpoint/2010/main" val="7823842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3A1336D4-2DA3-1C45-A4EB-237D9D9AC83F}" type="datetime1">
              <a:rPr lang="fr-FR" smtClean="0"/>
              <a:t>03/07/2024</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05F9B104-934A-464C-AD66-21D44E8D685B}" type="slidenum">
              <a:rPr lang="it-IT" smtClean="0"/>
              <a:t>‹#›</a:t>
            </a:fld>
            <a:endParaRPr lang="it-IT"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289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58860CF-1055-CD44-9A35-43DE37A9C505}" type="datetime1">
              <a:rPr lang="fr-FR" smtClean="0"/>
              <a:t>03/07/2024</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05F9B104-934A-464C-AD66-21D44E8D685B}" type="slidenum">
              <a:rPr lang="it-IT" smtClean="0"/>
              <a:t>‹#›</a:t>
            </a:fld>
            <a:endParaRPr lang="it-IT" dirty="0"/>
          </a:p>
        </p:txBody>
      </p:sp>
    </p:spTree>
    <p:extLst>
      <p:ext uri="{BB962C8B-B14F-4D97-AF65-F5344CB8AC3E}">
        <p14:creationId xmlns:p14="http://schemas.microsoft.com/office/powerpoint/2010/main" val="2544859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DAAF459-3E8B-054B-ACB6-D0982EC97E2B}" type="datetime1">
              <a:rPr lang="fr-FR" smtClean="0"/>
              <a:t>03/07/2024</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05F9B104-934A-464C-AD66-21D44E8D685B}" type="slidenum">
              <a:rPr lang="it-IT" smtClean="0"/>
              <a:t>‹#›</a:t>
            </a:fld>
            <a:endParaRPr lang="it-IT" dirty="0"/>
          </a:p>
        </p:txBody>
      </p:sp>
    </p:spTree>
    <p:extLst>
      <p:ext uri="{BB962C8B-B14F-4D97-AF65-F5344CB8AC3E}">
        <p14:creationId xmlns:p14="http://schemas.microsoft.com/office/powerpoint/2010/main" val="3238770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A9DCAA19-80DD-5342-9F60-71AA7EFF11A1}" type="datetime1">
              <a:rPr lang="fr-FR" smtClean="0"/>
              <a:t>03/07/2024</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05F9B104-934A-464C-AD66-21D44E8D685B}" type="slidenum">
              <a:rPr lang="it-IT" smtClean="0"/>
              <a:t>‹#›</a:t>
            </a:fld>
            <a:endParaRPr lang="it-IT" dirty="0"/>
          </a:p>
        </p:txBody>
      </p:sp>
    </p:spTree>
    <p:extLst>
      <p:ext uri="{BB962C8B-B14F-4D97-AF65-F5344CB8AC3E}">
        <p14:creationId xmlns:p14="http://schemas.microsoft.com/office/powerpoint/2010/main" val="1907728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F08116A6-705F-694B-A676-C613FBE40661}" type="datetime1">
              <a:rPr lang="fr-FR" smtClean="0"/>
              <a:t>03/07/2024</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05F9B104-934A-464C-AD66-21D44E8D685B}" type="slidenum">
              <a:rPr lang="it-IT" smtClean="0"/>
              <a:t>‹#›</a:t>
            </a:fld>
            <a:endParaRPr lang="it-IT"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995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4A30144-7699-E645-AD8A-A4BE5DD60229}" type="datetime1">
              <a:rPr lang="fr-FR" smtClean="0"/>
              <a:t>03/07/2024</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05F9B104-934A-464C-AD66-21D44E8D685B}" type="slidenum">
              <a:rPr lang="it-IT" smtClean="0"/>
              <a:t>‹#›</a:t>
            </a:fld>
            <a:endParaRPr lang="it-IT" dirty="0"/>
          </a:p>
        </p:txBody>
      </p:sp>
    </p:spTree>
    <p:extLst>
      <p:ext uri="{BB962C8B-B14F-4D97-AF65-F5344CB8AC3E}">
        <p14:creationId xmlns:p14="http://schemas.microsoft.com/office/powerpoint/2010/main" val="1213594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22960" y="2582335"/>
            <a:ext cx="3703320" cy="32867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63440" y="2582334"/>
            <a:ext cx="3703320" cy="32867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E2D73B85-DDB3-3743-98E9-4F79C5D0F3F3}" type="datetime1">
              <a:rPr lang="fr-FR" smtClean="0"/>
              <a:t>03/07/2024</a:t>
            </a:fld>
            <a:endParaRPr lang="it-IT" dirty="0"/>
          </a:p>
        </p:txBody>
      </p:sp>
      <p:sp>
        <p:nvSpPr>
          <p:cNvPr id="8" name="Footer Placeholder 7"/>
          <p:cNvSpPr>
            <a:spLocks noGrp="1"/>
          </p:cNvSpPr>
          <p:nvPr>
            <p:ph type="ftr" sz="quarter" idx="11"/>
          </p:nvPr>
        </p:nvSpPr>
        <p:spPr/>
        <p:txBody>
          <a:bodyPr/>
          <a:lstStyle/>
          <a:p>
            <a:endParaRPr lang="it-IT" dirty="0"/>
          </a:p>
        </p:txBody>
      </p:sp>
      <p:sp>
        <p:nvSpPr>
          <p:cNvPr id="9" name="Slide Number Placeholder 8"/>
          <p:cNvSpPr>
            <a:spLocks noGrp="1"/>
          </p:cNvSpPr>
          <p:nvPr>
            <p:ph type="sldNum" sz="quarter" idx="12"/>
          </p:nvPr>
        </p:nvSpPr>
        <p:spPr/>
        <p:txBody>
          <a:bodyPr/>
          <a:lstStyle/>
          <a:p>
            <a:fld id="{05F9B104-934A-464C-AD66-21D44E8D685B}" type="slidenum">
              <a:rPr lang="it-IT" smtClean="0"/>
              <a:t>‹#›</a:t>
            </a:fld>
            <a:endParaRPr lang="it-IT" dirty="0"/>
          </a:p>
        </p:txBody>
      </p:sp>
    </p:spTree>
    <p:extLst>
      <p:ext uri="{BB962C8B-B14F-4D97-AF65-F5344CB8AC3E}">
        <p14:creationId xmlns:p14="http://schemas.microsoft.com/office/powerpoint/2010/main" val="954780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61E087E3-D1E0-EA43-AA57-960A40855228}" type="datetime1">
              <a:rPr lang="fr-FR" smtClean="0"/>
              <a:t>03/07/2024</a:t>
            </a:fld>
            <a:endParaRPr lang="it-IT" dirty="0"/>
          </a:p>
        </p:txBody>
      </p:sp>
      <p:sp>
        <p:nvSpPr>
          <p:cNvPr id="4" name="Footer Placeholder 3"/>
          <p:cNvSpPr>
            <a:spLocks noGrp="1"/>
          </p:cNvSpPr>
          <p:nvPr>
            <p:ph type="ftr" sz="quarter" idx="11"/>
          </p:nvPr>
        </p:nvSpPr>
        <p:spPr/>
        <p:txBody>
          <a:bodyPr/>
          <a:lstStyle/>
          <a:p>
            <a:endParaRPr lang="it-IT" dirty="0"/>
          </a:p>
        </p:txBody>
      </p:sp>
      <p:sp>
        <p:nvSpPr>
          <p:cNvPr id="5" name="Slide Number Placeholder 4"/>
          <p:cNvSpPr>
            <a:spLocks noGrp="1"/>
          </p:cNvSpPr>
          <p:nvPr>
            <p:ph type="sldNum" sz="quarter" idx="12"/>
          </p:nvPr>
        </p:nvSpPr>
        <p:spPr/>
        <p:txBody>
          <a:bodyPr/>
          <a:lstStyle/>
          <a:p>
            <a:fld id="{05F9B104-934A-464C-AD66-21D44E8D685B}" type="slidenum">
              <a:rPr lang="it-IT" smtClean="0"/>
              <a:t>‹#›</a:t>
            </a:fld>
            <a:endParaRPr lang="it-IT" dirty="0"/>
          </a:p>
        </p:txBody>
      </p:sp>
    </p:spTree>
    <p:extLst>
      <p:ext uri="{BB962C8B-B14F-4D97-AF65-F5344CB8AC3E}">
        <p14:creationId xmlns:p14="http://schemas.microsoft.com/office/powerpoint/2010/main" val="2765512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CAA7B75-0B73-504E-8608-461124292CAA}" type="datetime1">
              <a:rPr lang="fr-FR" smtClean="0"/>
              <a:t>03/07/2024</a:t>
            </a:fld>
            <a:endParaRPr lang="it-IT"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it-IT" dirty="0"/>
          </a:p>
        </p:txBody>
      </p:sp>
      <p:sp>
        <p:nvSpPr>
          <p:cNvPr id="9" name="Slide Number Placeholder 8"/>
          <p:cNvSpPr>
            <a:spLocks noGrp="1"/>
          </p:cNvSpPr>
          <p:nvPr>
            <p:ph type="sldNum" sz="quarter" idx="12"/>
          </p:nvPr>
        </p:nvSpPr>
        <p:spPr/>
        <p:txBody>
          <a:bodyPr/>
          <a:lstStyle/>
          <a:p>
            <a:fld id="{05F9B104-934A-464C-AD66-21D44E8D685B}" type="slidenum">
              <a:rPr lang="it-IT" smtClean="0"/>
              <a:t>‹#›</a:t>
            </a:fld>
            <a:endParaRPr lang="it-IT" dirty="0"/>
          </a:p>
        </p:txBody>
      </p:sp>
    </p:spTree>
    <p:extLst>
      <p:ext uri="{BB962C8B-B14F-4D97-AF65-F5344CB8AC3E}">
        <p14:creationId xmlns:p14="http://schemas.microsoft.com/office/powerpoint/2010/main" val="906218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ED4E115-402C-FA4D-96C2-98E9013750D4}" type="datetime1">
              <a:rPr lang="fr-FR" smtClean="0"/>
              <a:t>03/07/2024</a:t>
            </a:fld>
            <a:endParaRPr lang="it-IT"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it-IT"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5F9B104-934A-464C-AD66-21D44E8D685B}" type="slidenum">
              <a:rPr lang="it-IT" smtClean="0"/>
              <a:t>‹#›</a:t>
            </a:fld>
            <a:endParaRPr lang="it-IT" dirty="0"/>
          </a:p>
        </p:txBody>
      </p:sp>
    </p:spTree>
    <p:extLst>
      <p:ext uri="{BB962C8B-B14F-4D97-AF65-F5344CB8AC3E}">
        <p14:creationId xmlns:p14="http://schemas.microsoft.com/office/powerpoint/2010/main" val="304454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E93C9D4B-7B44-B849-A2D9-E7171AE92D28}" type="datetime1">
              <a:rPr lang="fr-FR" smtClean="0"/>
              <a:t>03/07/2024</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05F9B104-934A-464C-AD66-21D44E8D685B}" type="slidenum">
              <a:rPr lang="it-IT" smtClean="0"/>
              <a:t>‹#›</a:t>
            </a:fld>
            <a:endParaRPr lang="it-IT" dirty="0"/>
          </a:p>
        </p:txBody>
      </p:sp>
    </p:spTree>
    <p:extLst>
      <p:ext uri="{BB962C8B-B14F-4D97-AF65-F5344CB8AC3E}">
        <p14:creationId xmlns:p14="http://schemas.microsoft.com/office/powerpoint/2010/main" val="126218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79CE4B78-DFE9-8846-AA3E-E17903B74EE4}" type="datetime1">
              <a:rPr lang="fr-FR" smtClean="0"/>
              <a:t>03/07/2024</a:t>
            </a:fld>
            <a:endParaRPr lang="it-IT"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it-IT"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05F9B104-934A-464C-AD66-21D44E8D685B}" type="slidenum">
              <a:rPr lang="it-IT" smtClean="0"/>
              <a:t>‹#›</a:t>
            </a:fld>
            <a:endParaRPr lang="it-IT"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03374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lists.igs.org/pipermail/igsmail/2011/000192.html"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BA2A2B2-C5D1-4FB0-24C2-9923EE219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5344" y="5473218"/>
            <a:ext cx="1489256" cy="746091"/>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a:extLst>
              <a:ext uri="{FF2B5EF4-FFF2-40B4-BE49-F238E27FC236}">
                <a16:creationId xmlns:a16="http://schemas.microsoft.com/office/drawing/2014/main" id="{A5FDF2A2-CD59-0CAD-A391-7ED17CE209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963" y="5549268"/>
            <a:ext cx="1992500" cy="593990"/>
          </a:xfrm>
          <a:prstGeom prst="rect">
            <a:avLst/>
          </a:prstGeom>
        </p:spPr>
      </p:pic>
      <p:sp>
        <p:nvSpPr>
          <p:cNvPr id="10" name="CasellaDiTesto 2">
            <a:extLst>
              <a:ext uri="{FF2B5EF4-FFF2-40B4-BE49-F238E27FC236}">
                <a16:creationId xmlns:a16="http://schemas.microsoft.com/office/drawing/2014/main" id="{3324AF2C-5A59-F23C-21A2-1C049DECE86D}"/>
              </a:ext>
            </a:extLst>
          </p:cNvPr>
          <p:cNvSpPr txBox="1"/>
          <p:nvPr/>
        </p:nvSpPr>
        <p:spPr>
          <a:xfrm>
            <a:off x="0" y="286427"/>
            <a:ext cx="9143998" cy="2308324"/>
          </a:xfrm>
          <a:prstGeom prst="rect">
            <a:avLst/>
          </a:prstGeom>
          <a:solidFill>
            <a:srgbClr val="D9D9D9"/>
          </a:solidFill>
        </p:spPr>
        <p:txBody>
          <a:bodyPr wrap="square">
            <a:spAutoFit/>
          </a:bodyPr>
          <a:lstStyle/>
          <a:p>
            <a:pPr algn="ctr"/>
            <a:r>
              <a:rPr lang="en-GB" sz="3600" b="1" kern="0" dirty="0">
                <a:solidFill>
                  <a:srgbClr val="000097"/>
                </a:solidFill>
                <a:effectLst/>
                <a:latin typeface="Pﬁb6"/>
                <a:ea typeface="Calibri" panose="020F0502020204030204" pitchFamily="34" charset="0"/>
                <a:cs typeface="Pﬁb6"/>
              </a:rPr>
              <a:t>Advancing GNSS </a:t>
            </a:r>
            <a:r>
              <a:rPr lang="en-GB" sz="3600" b="1" kern="0" dirty="0" err="1">
                <a:solidFill>
                  <a:srgbClr val="000097"/>
                </a:solidFill>
                <a:effectLst/>
                <a:latin typeface="Pﬁb6"/>
                <a:ea typeface="Calibri" panose="020F0502020204030204" pitchFamily="34" charset="0"/>
                <a:cs typeface="Pﬁb6"/>
              </a:rPr>
              <a:t>Variometry</a:t>
            </a:r>
            <a:r>
              <a:rPr lang="en-GB" sz="3600" b="1" kern="0" dirty="0">
                <a:solidFill>
                  <a:srgbClr val="000097"/>
                </a:solidFill>
                <a:effectLst/>
                <a:latin typeface="Pﬁb6"/>
                <a:ea typeface="Calibri" panose="020F0502020204030204" pitchFamily="34" charset="0"/>
                <a:cs typeface="Pﬁb6"/>
              </a:rPr>
              <a:t>: </a:t>
            </a:r>
          </a:p>
          <a:p>
            <a:pPr algn="ctr"/>
            <a:r>
              <a:rPr lang="en-GB" sz="3600" b="1" kern="0" dirty="0">
                <a:solidFill>
                  <a:srgbClr val="000097"/>
                </a:solidFill>
                <a:effectLst/>
                <a:latin typeface="Pﬁb6"/>
                <a:ea typeface="Calibri" panose="020F0502020204030204" pitchFamily="34" charset="0"/>
                <a:cs typeface="Pﬁb6"/>
              </a:rPr>
              <a:t>from Real-Time Scenarios to </a:t>
            </a:r>
          </a:p>
          <a:p>
            <a:pPr algn="ctr"/>
            <a:r>
              <a:rPr lang="en-GB" sz="3600" b="1" kern="0" dirty="0">
                <a:solidFill>
                  <a:srgbClr val="000097"/>
                </a:solidFill>
                <a:effectLst/>
                <a:latin typeface="Pﬁb6"/>
                <a:ea typeface="Calibri" panose="020F0502020204030204" pitchFamily="34" charset="0"/>
                <a:cs typeface="Pﬁb6"/>
              </a:rPr>
              <a:t>Real-Time Implementation for Enhanced Tsunami Early Warning Systems</a:t>
            </a:r>
            <a:endParaRPr lang="en-FR" sz="2800" kern="100" dirty="0">
              <a:solidFill>
                <a:srgbClr val="000097"/>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E0FA9C9-5B62-796D-9B03-FEB0F784B1E3}"/>
              </a:ext>
            </a:extLst>
          </p:cNvPr>
          <p:cNvSpPr txBox="1"/>
          <p:nvPr/>
        </p:nvSpPr>
        <p:spPr>
          <a:xfrm>
            <a:off x="2224458" y="4056896"/>
            <a:ext cx="5502730" cy="830997"/>
          </a:xfrm>
          <a:prstGeom prst="rect">
            <a:avLst/>
          </a:prstGeom>
          <a:noFill/>
        </p:spPr>
        <p:txBody>
          <a:bodyPr wrap="square">
            <a:spAutoFit/>
          </a:bodyPr>
          <a:lstStyle/>
          <a:p>
            <a:r>
              <a:rPr lang="en-GB" sz="1600" i="1" dirty="0">
                <a:effectLst/>
                <a:latin typeface="Helvetica" pitchFamily="2" charset="0"/>
              </a:rPr>
              <a:t>(1) Sapienza University of Rome, Rome, Italy</a:t>
            </a:r>
          </a:p>
          <a:p>
            <a:r>
              <a:rPr lang="en-GB" sz="1600" i="1" dirty="0">
                <a:latin typeface="Helvetica" pitchFamily="2" charset="0"/>
              </a:rPr>
              <a:t>(2) </a:t>
            </a:r>
            <a:r>
              <a:rPr lang="fr-FR" sz="1600" i="1" dirty="0">
                <a:effectLst/>
                <a:latin typeface="Helvetica" pitchFamily="2" charset="0"/>
              </a:rPr>
              <a:t>Institut</a:t>
            </a:r>
            <a:r>
              <a:rPr lang="en-GB" sz="1600" i="1" dirty="0">
                <a:effectLst/>
                <a:latin typeface="Helvetica" pitchFamily="2" charset="0"/>
              </a:rPr>
              <a:t> de Physique du Globe de Paris, Paris, France</a:t>
            </a:r>
          </a:p>
          <a:p>
            <a:endParaRPr lang="en-GB" sz="1600" i="1" dirty="0">
              <a:latin typeface="Helvetica" pitchFamily="2" charset="0"/>
            </a:endParaRPr>
          </a:p>
        </p:txBody>
      </p:sp>
      <p:sp>
        <p:nvSpPr>
          <p:cNvPr id="12" name="Google Shape;92;p13">
            <a:extLst>
              <a:ext uri="{FF2B5EF4-FFF2-40B4-BE49-F238E27FC236}">
                <a16:creationId xmlns:a16="http://schemas.microsoft.com/office/drawing/2014/main" id="{42EE51B2-6BFE-0559-2F73-C86A5AE65F8E}"/>
              </a:ext>
            </a:extLst>
          </p:cNvPr>
          <p:cNvSpPr txBox="1"/>
          <p:nvPr/>
        </p:nvSpPr>
        <p:spPr>
          <a:xfrm>
            <a:off x="1375248" y="2686893"/>
            <a:ext cx="6424861" cy="1590149"/>
          </a:xfrm>
          <a:prstGeom prst="rect">
            <a:avLst/>
          </a:prstGeom>
          <a:noFill/>
          <a:ln>
            <a:noFill/>
          </a:ln>
        </p:spPr>
        <p:txBody>
          <a:bodyPr spcFirstLastPara="1" wrap="square" lIns="91425" tIns="91425" rIns="91425" bIns="91425" anchor="t" anchorCtr="0">
            <a:spAutoFit/>
          </a:bodyPr>
          <a:lstStyle/>
          <a:p>
            <a:pPr algn="ctr"/>
            <a:r>
              <a:rPr lang="en-GB" sz="2000" b="1" dirty="0">
                <a:effectLst/>
                <a:latin typeface="Helvetica" pitchFamily="2" charset="0"/>
              </a:rPr>
              <a:t>Michela Ravanelli</a:t>
            </a:r>
            <a:r>
              <a:rPr lang="en-GB" sz="2000" b="1" baseline="30000" dirty="0">
                <a:effectLst/>
                <a:latin typeface="Helvetica" pitchFamily="2" charset="0"/>
              </a:rPr>
              <a:t>1</a:t>
            </a:r>
            <a:endParaRPr lang="en-GB" sz="2000" b="1" baseline="30000" dirty="0">
              <a:latin typeface="Helvetica" pitchFamily="2" charset="0"/>
            </a:endParaRPr>
          </a:p>
          <a:p>
            <a:pPr algn="ctr"/>
            <a:endParaRPr lang="en-GB" sz="2000" dirty="0">
              <a:effectLst/>
              <a:latin typeface="Helvetica" pitchFamily="2" charset="0"/>
            </a:endParaRPr>
          </a:p>
          <a:p>
            <a:pPr algn="ctr"/>
            <a:r>
              <a:rPr lang="en-GB" dirty="0">
                <a:effectLst/>
                <a:latin typeface="Helvetica" pitchFamily="2" charset="0"/>
              </a:rPr>
              <a:t>Elvira Astafyeva</a:t>
            </a:r>
            <a:r>
              <a:rPr lang="en-GB" baseline="30000" dirty="0">
                <a:effectLst/>
                <a:latin typeface="Helvetica" pitchFamily="2" charset="0"/>
              </a:rPr>
              <a:t>2</a:t>
            </a:r>
            <a:r>
              <a:rPr lang="en-GB" dirty="0">
                <a:effectLst/>
                <a:latin typeface="Helvetica" pitchFamily="2" charset="0"/>
              </a:rPr>
              <a:t>, Mattia Crespi</a:t>
            </a:r>
            <a:r>
              <a:rPr lang="en-GB" baseline="30000" dirty="0">
                <a:effectLst/>
                <a:latin typeface="Helvetica" pitchFamily="2" charset="0"/>
              </a:rPr>
              <a:t>1</a:t>
            </a:r>
            <a:r>
              <a:rPr lang="en-GB" dirty="0">
                <a:effectLst/>
                <a:latin typeface="Helvetica" pitchFamily="2" charset="0"/>
              </a:rPr>
              <a:t> </a:t>
            </a:r>
          </a:p>
          <a:p>
            <a:pPr algn="ctr"/>
            <a:endParaRPr lang="en-GB" sz="2000" baseline="30000" dirty="0">
              <a:effectLst/>
              <a:latin typeface="Helvetica" pitchFamily="2" charset="0"/>
            </a:endParaRPr>
          </a:p>
          <a:p>
            <a:pPr marL="0" lvl="0" indent="0" algn="ctr" rtl="0">
              <a:spcBef>
                <a:spcPts val="0"/>
              </a:spcBef>
              <a:spcAft>
                <a:spcPts val="0"/>
              </a:spcAft>
              <a:buNone/>
            </a:pPr>
            <a:endParaRPr sz="2000" dirty="0"/>
          </a:p>
        </p:txBody>
      </p:sp>
      <p:sp>
        <p:nvSpPr>
          <p:cNvPr id="14" name="TextBox 13">
            <a:extLst>
              <a:ext uri="{FF2B5EF4-FFF2-40B4-BE49-F238E27FC236}">
                <a16:creationId xmlns:a16="http://schemas.microsoft.com/office/drawing/2014/main" id="{F182AB15-5E82-3D19-B7D1-303E36A31CED}"/>
              </a:ext>
            </a:extLst>
          </p:cNvPr>
          <p:cNvSpPr txBox="1"/>
          <p:nvPr/>
        </p:nvSpPr>
        <p:spPr>
          <a:xfrm>
            <a:off x="1810243" y="4950995"/>
            <a:ext cx="5502730" cy="1077218"/>
          </a:xfrm>
          <a:prstGeom prst="rect">
            <a:avLst/>
          </a:prstGeom>
          <a:noFill/>
        </p:spPr>
        <p:txBody>
          <a:bodyPr wrap="square">
            <a:spAutoFit/>
          </a:bodyPr>
          <a:lstStyle/>
          <a:p>
            <a:pPr algn="ctr"/>
            <a:r>
              <a:rPr lang="en-GB" sz="1600" dirty="0">
                <a:latin typeface="Helvetica" pitchFamily="2" charset="0"/>
              </a:rPr>
              <a:t>IGS 2024 Symposium</a:t>
            </a:r>
            <a:br>
              <a:rPr lang="en-GB" sz="1600" dirty="0">
                <a:latin typeface="Helvetica" pitchFamily="2" charset="0"/>
              </a:rPr>
            </a:br>
            <a:r>
              <a:rPr lang="en-GB" sz="1600" dirty="0">
                <a:latin typeface="Helvetica" pitchFamily="2" charset="0"/>
              </a:rPr>
              <a:t>Session 5: GNSS-Enabled Applications</a:t>
            </a:r>
          </a:p>
          <a:p>
            <a:pPr algn="ctr"/>
            <a:endParaRPr lang="en-GB" sz="1600" dirty="0">
              <a:latin typeface="Helvetica" pitchFamily="2" charset="0"/>
            </a:endParaRPr>
          </a:p>
          <a:p>
            <a:pPr algn="ctr"/>
            <a:r>
              <a:rPr lang="en-GB" sz="1600" dirty="0">
                <a:latin typeface="Helvetica" pitchFamily="2" charset="0"/>
              </a:rPr>
              <a:t>Bern, July, 4</a:t>
            </a:r>
            <a:r>
              <a:rPr lang="en-GB" sz="1600" baseline="30000" dirty="0">
                <a:latin typeface="Helvetica" pitchFamily="2" charset="0"/>
              </a:rPr>
              <a:t>th</a:t>
            </a:r>
            <a:r>
              <a:rPr lang="en-GB" sz="1600" dirty="0">
                <a:latin typeface="Helvetica" pitchFamily="2" charset="0"/>
              </a:rPr>
              <a:t> , 2024</a:t>
            </a:r>
          </a:p>
        </p:txBody>
      </p:sp>
    </p:spTree>
    <p:extLst>
      <p:ext uri="{BB962C8B-B14F-4D97-AF65-F5344CB8AC3E}">
        <p14:creationId xmlns:p14="http://schemas.microsoft.com/office/powerpoint/2010/main" val="1429021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302787-4C6A-5021-61EB-C2EB275CB2A7}"/>
              </a:ext>
            </a:extLst>
          </p:cNvPr>
          <p:cNvSpPr>
            <a:spLocks noGrp="1"/>
          </p:cNvSpPr>
          <p:nvPr>
            <p:ph type="sldNum" sz="quarter" idx="12"/>
          </p:nvPr>
        </p:nvSpPr>
        <p:spPr/>
        <p:txBody>
          <a:bodyPr/>
          <a:lstStyle/>
          <a:p>
            <a:fld id="{05F9B104-934A-464C-AD66-21D44E8D685B}" type="slidenum">
              <a:rPr lang="it-IT" smtClean="0"/>
              <a:t>10</a:t>
            </a:fld>
            <a:endParaRPr lang="it-IT" dirty="0"/>
          </a:p>
        </p:txBody>
      </p:sp>
      <p:sp>
        <p:nvSpPr>
          <p:cNvPr id="5" name="CasellaDiTesto 2">
            <a:extLst>
              <a:ext uri="{FF2B5EF4-FFF2-40B4-BE49-F238E27FC236}">
                <a16:creationId xmlns:a16="http://schemas.microsoft.com/office/drawing/2014/main" id="{BC4793BD-25E1-F7B5-EE0D-869454CCACB0}"/>
              </a:ext>
            </a:extLst>
          </p:cNvPr>
          <p:cNvSpPr txBox="1"/>
          <p:nvPr/>
        </p:nvSpPr>
        <p:spPr>
          <a:xfrm>
            <a:off x="3" y="320424"/>
            <a:ext cx="9143998" cy="646331"/>
          </a:xfrm>
          <a:prstGeom prst="rect">
            <a:avLst/>
          </a:prstGeom>
          <a:solidFill>
            <a:srgbClr val="D9D9D9"/>
          </a:solidFill>
        </p:spPr>
        <p:txBody>
          <a:bodyPr wrap="square">
            <a:spAutoFit/>
          </a:bodyPr>
          <a:lstStyle/>
          <a:p>
            <a:pPr algn="ctr"/>
            <a:r>
              <a:rPr lang="en-US" sz="3600" b="1" dirty="0">
                <a:solidFill>
                  <a:srgbClr val="000097"/>
                </a:solidFill>
              </a:rPr>
              <a:t>From Ground to Ionosphere</a:t>
            </a:r>
            <a:endParaRPr lang="it-IT" sz="3000" b="1" i="1" dirty="0">
              <a:solidFill>
                <a:srgbClr val="000097"/>
              </a:solidFill>
            </a:endParaRPr>
          </a:p>
        </p:txBody>
      </p:sp>
      <p:pic>
        <p:nvPicPr>
          <p:cNvPr id="6" name="image28.png">
            <a:extLst>
              <a:ext uri="{FF2B5EF4-FFF2-40B4-BE49-F238E27FC236}">
                <a16:creationId xmlns:a16="http://schemas.microsoft.com/office/drawing/2014/main" id="{862D93B1-EB41-5084-E2C0-32A377199A68}"/>
              </a:ext>
            </a:extLst>
          </p:cNvPr>
          <p:cNvPicPr/>
          <p:nvPr/>
        </p:nvPicPr>
        <p:blipFill>
          <a:blip r:embed="rId2"/>
          <a:srcRect/>
          <a:stretch>
            <a:fillRect/>
          </a:stretch>
        </p:blipFill>
        <p:spPr>
          <a:xfrm>
            <a:off x="1125564" y="1423193"/>
            <a:ext cx="6892871" cy="4011613"/>
          </a:xfrm>
          <a:prstGeom prst="rect">
            <a:avLst/>
          </a:prstGeom>
          <a:ln/>
        </p:spPr>
      </p:pic>
      <p:sp>
        <p:nvSpPr>
          <p:cNvPr id="3" name="TextBox 2">
            <a:extLst>
              <a:ext uri="{FF2B5EF4-FFF2-40B4-BE49-F238E27FC236}">
                <a16:creationId xmlns:a16="http://schemas.microsoft.com/office/drawing/2014/main" id="{5EF3B9A1-3612-278C-D85E-3AA59407D6E8}"/>
              </a:ext>
            </a:extLst>
          </p:cNvPr>
          <p:cNvSpPr txBox="1"/>
          <p:nvPr/>
        </p:nvSpPr>
        <p:spPr>
          <a:xfrm>
            <a:off x="3191409" y="5434806"/>
            <a:ext cx="2282514" cy="258917"/>
          </a:xfrm>
          <a:prstGeom prst="rect">
            <a:avLst/>
          </a:prstGeom>
          <a:noFill/>
        </p:spPr>
        <p:txBody>
          <a:bodyPr wrap="square">
            <a:spAutoFit/>
          </a:bodyPr>
          <a:lstStyle/>
          <a:p>
            <a:pPr marL="12700" lvl="0" algn="just" rtl="0">
              <a:lnSpc>
                <a:spcPct val="115000"/>
              </a:lnSpc>
              <a:spcBef>
                <a:spcPts val="0"/>
              </a:spcBef>
              <a:spcAft>
                <a:spcPts val="0"/>
              </a:spcAft>
              <a:buClr>
                <a:srgbClr val="CC0000"/>
              </a:buClr>
              <a:buSzPts val="3400"/>
            </a:pPr>
            <a:r>
              <a:rPr lang="en-US" sz="1000" i="1" dirty="0"/>
              <a:t>Figure adapted from </a:t>
            </a:r>
            <a:r>
              <a:rPr lang="en-US" sz="1000" i="1" dirty="0" err="1"/>
              <a:t>Occhipinti</a:t>
            </a:r>
            <a:r>
              <a:rPr lang="en-US" sz="1000" i="1" dirty="0"/>
              <a:t>, 2015</a:t>
            </a:r>
          </a:p>
        </p:txBody>
      </p:sp>
    </p:spTree>
    <p:extLst>
      <p:ext uri="{BB962C8B-B14F-4D97-AF65-F5344CB8AC3E}">
        <p14:creationId xmlns:p14="http://schemas.microsoft.com/office/powerpoint/2010/main" val="1949626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2">
            <a:extLst>
              <a:ext uri="{FF2B5EF4-FFF2-40B4-BE49-F238E27FC236}">
                <a16:creationId xmlns:a16="http://schemas.microsoft.com/office/drawing/2014/main" id="{0641F88D-F214-DBD6-F259-BC7685726F7E}"/>
              </a:ext>
            </a:extLst>
          </p:cNvPr>
          <p:cNvSpPr txBox="1"/>
          <p:nvPr/>
        </p:nvSpPr>
        <p:spPr>
          <a:xfrm>
            <a:off x="3" y="320424"/>
            <a:ext cx="9143998" cy="646331"/>
          </a:xfrm>
          <a:prstGeom prst="rect">
            <a:avLst/>
          </a:prstGeom>
          <a:solidFill>
            <a:srgbClr val="D9D9D9"/>
          </a:solidFill>
        </p:spPr>
        <p:txBody>
          <a:bodyPr wrap="square">
            <a:spAutoFit/>
          </a:bodyPr>
          <a:lstStyle/>
          <a:p>
            <a:pPr algn="ctr"/>
            <a:r>
              <a:rPr lang="en-GB" sz="3600" b="1" kern="0" dirty="0">
                <a:solidFill>
                  <a:srgbClr val="000097"/>
                </a:solidFill>
                <a:effectLst/>
                <a:latin typeface="Pﬁb6"/>
                <a:ea typeface="Calibri" panose="020F0502020204030204" pitchFamily="34" charset="0"/>
                <a:cs typeface="Pﬁb6"/>
              </a:rPr>
              <a:t>Total </a:t>
            </a:r>
            <a:r>
              <a:rPr lang="en-GB" sz="3600" b="1" kern="0" dirty="0" err="1">
                <a:solidFill>
                  <a:srgbClr val="000097"/>
                </a:solidFill>
                <a:effectLst/>
                <a:latin typeface="Pﬁb6"/>
                <a:ea typeface="Calibri" panose="020F0502020204030204" pitchFamily="34" charset="0"/>
                <a:cs typeface="Pﬁb6"/>
              </a:rPr>
              <a:t>Variometric</a:t>
            </a:r>
            <a:r>
              <a:rPr lang="en-GB" sz="3600" b="1" kern="0" dirty="0">
                <a:solidFill>
                  <a:srgbClr val="000097"/>
                </a:solidFill>
                <a:effectLst/>
                <a:latin typeface="Pﬁb6"/>
                <a:ea typeface="Calibri" panose="020F0502020204030204" pitchFamily="34" charset="0"/>
                <a:cs typeface="Pﬁb6"/>
              </a:rPr>
              <a:t> Approach</a:t>
            </a:r>
            <a:endParaRPr lang="it-IT" sz="3000" b="1" i="1" dirty="0">
              <a:solidFill>
                <a:srgbClr val="000097"/>
              </a:solidFill>
            </a:endParaRPr>
          </a:p>
        </p:txBody>
      </p:sp>
      <p:pic>
        <p:nvPicPr>
          <p:cNvPr id="7" name="Picture 6">
            <a:extLst>
              <a:ext uri="{FF2B5EF4-FFF2-40B4-BE49-F238E27FC236}">
                <a16:creationId xmlns:a16="http://schemas.microsoft.com/office/drawing/2014/main" id="{341A469E-1DF2-B13D-3851-028567BC1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7453" y="1260575"/>
            <a:ext cx="4353374" cy="3783063"/>
          </a:xfrm>
          <a:prstGeom prst="rect">
            <a:avLst/>
          </a:prstGeom>
        </p:spPr>
      </p:pic>
      <p:sp>
        <p:nvSpPr>
          <p:cNvPr id="10" name="Slide Number Placeholder 9">
            <a:extLst>
              <a:ext uri="{FF2B5EF4-FFF2-40B4-BE49-F238E27FC236}">
                <a16:creationId xmlns:a16="http://schemas.microsoft.com/office/drawing/2014/main" id="{280CB019-23CD-53B6-844A-EE093F6657FD}"/>
              </a:ext>
            </a:extLst>
          </p:cNvPr>
          <p:cNvSpPr>
            <a:spLocks noGrp="1"/>
          </p:cNvSpPr>
          <p:nvPr>
            <p:ph type="sldNum" sz="quarter" idx="12"/>
          </p:nvPr>
        </p:nvSpPr>
        <p:spPr/>
        <p:txBody>
          <a:bodyPr/>
          <a:lstStyle/>
          <a:p>
            <a:fld id="{05F9B104-934A-464C-AD66-21D44E8D685B}" type="slidenum">
              <a:rPr lang="it-IT" smtClean="0"/>
              <a:t>11</a:t>
            </a:fld>
            <a:endParaRPr lang="it-IT" dirty="0"/>
          </a:p>
        </p:txBody>
      </p:sp>
      <p:sp>
        <p:nvSpPr>
          <p:cNvPr id="11" name="TextBox 10">
            <a:extLst>
              <a:ext uri="{FF2B5EF4-FFF2-40B4-BE49-F238E27FC236}">
                <a16:creationId xmlns:a16="http://schemas.microsoft.com/office/drawing/2014/main" id="{05D64ACD-47FE-975C-9E3C-A6D06B573BCC}"/>
              </a:ext>
            </a:extLst>
          </p:cNvPr>
          <p:cNvSpPr txBox="1"/>
          <p:nvPr/>
        </p:nvSpPr>
        <p:spPr>
          <a:xfrm>
            <a:off x="683396" y="5250926"/>
            <a:ext cx="7892714" cy="646331"/>
          </a:xfrm>
          <a:prstGeom prst="rect">
            <a:avLst/>
          </a:prstGeom>
          <a:noFill/>
        </p:spPr>
        <p:txBody>
          <a:bodyPr wrap="square">
            <a:spAutoFit/>
          </a:bodyPr>
          <a:lstStyle/>
          <a:p>
            <a:pPr algn="ctr"/>
            <a:r>
              <a:rPr lang="en-GB" i="1" dirty="0"/>
              <a:t>TVA allows for a complete characterization of the natural hazards or man-made event from ground to the ionosphere in real-time</a:t>
            </a:r>
          </a:p>
        </p:txBody>
      </p:sp>
    </p:spTree>
    <p:extLst>
      <p:ext uri="{BB962C8B-B14F-4D97-AF65-F5344CB8AC3E}">
        <p14:creationId xmlns:p14="http://schemas.microsoft.com/office/powerpoint/2010/main" val="1720006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2">
            <a:extLst>
              <a:ext uri="{FF2B5EF4-FFF2-40B4-BE49-F238E27FC236}">
                <a16:creationId xmlns:a16="http://schemas.microsoft.com/office/drawing/2014/main" id="{0641F88D-F214-DBD6-F259-BC7685726F7E}"/>
              </a:ext>
            </a:extLst>
          </p:cNvPr>
          <p:cNvSpPr txBox="1"/>
          <p:nvPr/>
        </p:nvSpPr>
        <p:spPr>
          <a:xfrm>
            <a:off x="3" y="320424"/>
            <a:ext cx="9143998" cy="646331"/>
          </a:xfrm>
          <a:prstGeom prst="rect">
            <a:avLst/>
          </a:prstGeom>
          <a:solidFill>
            <a:srgbClr val="D9D9D9"/>
          </a:solidFill>
        </p:spPr>
        <p:txBody>
          <a:bodyPr wrap="square">
            <a:spAutoFit/>
          </a:bodyPr>
          <a:lstStyle/>
          <a:p>
            <a:pPr algn="ctr"/>
            <a:r>
              <a:rPr lang="en-GB" sz="3600" b="1" kern="0" dirty="0">
                <a:solidFill>
                  <a:srgbClr val="000097"/>
                </a:solidFill>
                <a:effectLst/>
                <a:latin typeface="Pﬁb6"/>
                <a:ea typeface="Calibri" panose="020F0502020204030204" pitchFamily="34" charset="0"/>
                <a:cs typeface="Pﬁb6"/>
              </a:rPr>
              <a:t>Total </a:t>
            </a:r>
            <a:r>
              <a:rPr lang="en-GB" sz="3600" b="1" kern="0" dirty="0" err="1">
                <a:solidFill>
                  <a:srgbClr val="000097"/>
                </a:solidFill>
                <a:effectLst/>
                <a:latin typeface="Pﬁb6"/>
                <a:ea typeface="Calibri" panose="020F0502020204030204" pitchFamily="34" charset="0"/>
                <a:cs typeface="Pﬁb6"/>
              </a:rPr>
              <a:t>Variometric</a:t>
            </a:r>
            <a:r>
              <a:rPr lang="en-GB" sz="3600" b="1" kern="0" dirty="0">
                <a:solidFill>
                  <a:srgbClr val="000097"/>
                </a:solidFill>
                <a:effectLst/>
                <a:latin typeface="Pﬁb6"/>
                <a:ea typeface="Calibri" panose="020F0502020204030204" pitchFamily="34" charset="0"/>
                <a:cs typeface="Pﬁb6"/>
              </a:rPr>
              <a:t> Approach</a:t>
            </a:r>
            <a:endParaRPr lang="it-IT" sz="3000" b="1" i="1" dirty="0">
              <a:solidFill>
                <a:srgbClr val="000097"/>
              </a:solidFill>
            </a:endParaRPr>
          </a:p>
        </p:txBody>
      </p:sp>
      <p:sp>
        <p:nvSpPr>
          <p:cNvPr id="10" name="Slide Number Placeholder 9">
            <a:extLst>
              <a:ext uri="{FF2B5EF4-FFF2-40B4-BE49-F238E27FC236}">
                <a16:creationId xmlns:a16="http://schemas.microsoft.com/office/drawing/2014/main" id="{280CB019-23CD-53B6-844A-EE093F6657FD}"/>
              </a:ext>
            </a:extLst>
          </p:cNvPr>
          <p:cNvSpPr>
            <a:spLocks noGrp="1"/>
          </p:cNvSpPr>
          <p:nvPr>
            <p:ph type="sldNum" sz="quarter" idx="12"/>
          </p:nvPr>
        </p:nvSpPr>
        <p:spPr/>
        <p:txBody>
          <a:bodyPr/>
          <a:lstStyle/>
          <a:p>
            <a:fld id="{05F9B104-934A-464C-AD66-21D44E8D685B}" type="slidenum">
              <a:rPr lang="it-IT" smtClean="0"/>
              <a:t>12</a:t>
            </a:fld>
            <a:endParaRPr lang="it-IT" dirty="0"/>
          </a:p>
        </p:txBody>
      </p:sp>
      <p:sp>
        <p:nvSpPr>
          <p:cNvPr id="3" name="TextBox 2">
            <a:extLst>
              <a:ext uri="{FF2B5EF4-FFF2-40B4-BE49-F238E27FC236}">
                <a16:creationId xmlns:a16="http://schemas.microsoft.com/office/drawing/2014/main" id="{14ABC088-9590-7CDA-74EA-C0A0EA537382}"/>
              </a:ext>
            </a:extLst>
          </p:cNvPr>
          <p:cNvSpPr txBox="1"/>
          <p:nvPr/>
        </p:nvSpPr>
        <p:spPr>
          <a:xfrm>
            <a:off x="1198344" y="1358577"/>
            <a:ext cx="7291138" cy="369332"/>
          </a:xfrm>
          <a:prstGeom prst="rect">
            <a:avLst/>
          </a:prstGeom>
          <a:noFill/>
        </p:spPr>
        <p:txBody>
          <a:bodyPr wrap="square">
            <a:spAutoFit/>
          </a:bodyPr>
          <a:lstStyle/>
          <a:p>
            <a:r>
              <a:rPr lang="en-FR" dirty="0"/>
              <a:t>Mirroring between vertical ground shaking and ionospheric disturbances</a:t>
            </a:r>
          </a:p>
        </p:txBody>
      </p:sp>
      <p:pic>
        <p:nvPicPr>
          <p:cNvPr id="4" name="Picture 3">
            <a:extLst>
              <a:ext uri="{FF2B5EF4-FFF2-40B4-BE49-F238E27FC236}">
                <a16:creationId xmlns:a16="http://schemas.microsoft.com/office/drawing/2014/main" id="{0743D27F-C705-45D4-E624-D9AA53445094}"/>
              </a:ext>
            </a:extLst>
          </p:cNvPr>
          <p:cNvPicPr>
            <a:picLocks noChangeAspect="1"/>
          </p:cNvPicPr>
          <p:nvPr/>
        </p:nvPicPr>
        <p:blipFill>
          <a:blip r:embed="rId2"/>
          <a:stretch>
            <a:fillRect/>
          </a:stretch>
        </p:blipFill>
        <p:spPr>
          <a:xfrm>
            <a:off x="647299" y="1948973"/>
            <a:ext cx="7772400" cy="3845577"/>
          </a:xfrm>
          <a:prstGeom prst="rect">
            <a:avLst/>
          </a:prstGeom>
        </p:spPr>
      </p:pic>
      <p:sp>
        <p:nvSpPr>
          <p:cNvPr id="8" name="TextBox 7">
            <a:extLst>
              <a:ext uri="{FF2B5EF4-FFF2-40B4-BE49-F238E27FC236}">
                <a16:creationId xmlns:a16="http://schemas.microsoft.com/office/drawing/2014/main" id="{4850E445-20A4-49BA-6CB3-5989D5634892}"/>
              </a:ext>
            </a:extLst>
          </p:cNvPr>
          <p:cNvSpPr txBox="1"/>
          <p:nvPr/>
        </p:nvSpPr>
        <p:spPr>
          <a:xfrm>
            <a:off x="3180944" y="5880530"/>
            <a:ext cx="4572000" cy="261610"/>
          </a:xfrm>
          <a:prstGeom prst="rect">
            <a:avLst/>
          </a:prstGeom>
          <a:noFill/>
        </p:spPr>
        <p:txBody>
          <a:bodyPr wrap="square">
            <a:spAutoFit/>
          </a:bodyPr>
          <a:lstStyle/>
          <a:p>
            <a:r>
              <a:rPr lang="en-GB" sz="1100" i="1" dirty="0" err="1">
                <a:effectLst/>
                <a:latin typeface="Helvetica" pitchFamily="2" charset="0"/>
              </a:rPr>
              <a:t>Ravanelli</a:t>
            </a:r>
            <a:r>
              <a:rPr lang="en-GB" sz="1100" i="1" dirty="0">
                <a:effectLst/>
                <a:latin typeface="Helvetica" pitchFamily="2" charset="0"/>
              </a:rPr>
              <a:t> et al., Scientific Reports, 2021</a:t>
            </a:r>
            <a:endParaRPr lang="en-GB" sz="1100" dirty="0">
              <a:effectLst/>
              <a:latin typeface="Helvetica" pitchFamily="2" charset="0"/>
            </a:endParaRPr>
          </a:p>
        </p:txBody>
      </p:sp>
    </p:spTree>
    <p:extLst>
      <p:ext uri="{BB962C8B-B14F-4D97-AF65-F5344CB8AC3E}">
        <p14:creationId xmlns:p14="http://schemas.microsoft.com/office/powerpoint/2010/main" val="1743312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2">
            <a:extLst>
              <a:ext uri="{FF2B5EF4-FFF2-40B4-BE49-F238E27FC236}">
                <a16:creationId xmlns:a16="http://schemas.microsoft.com/office/drawing/2014/main" id="{0641F88D-F214-DBD6-F259-BC7685726F7E}"/>
              </a:ext>
            </a:extLst>
          </p:cNvPr>
          <p:cNvSpPr txBox="1"/>
          <p:nvPr/>
        </p:nvSpPr>
        <p:spPr>
          <a:xfrm>
            <a:off x="3" y="320424"/>
            <a:ext cx="9143998" cy="646331"/>
          </a:xfrm>
          <a:prstGeom prst="rect">
            <a:avLst/>
          </a:prstGeom>
          <a:solidFill>
            <a:srgbClr val="D9D9D9"/>
          </a:solidFill>
        </p:spPr>
        <p:txBody>
          <a:bodyPr wrap="square">
            <a:spAutoFit/>
          </a:bodyPr>
          <a:lstStyle/>
          <a:p>
            <a:pPr algn="ctr"/>
            <a:r>
              <a:rPr lang="en-GB" sz="3600" b="1" kern="0" dirty="0">
                <a:solidFill>
                  <a:srgbClr val="000097"/>
                </a:solidFill>
                <a:effectLst/>
                <a:latin typeface="Pﬁb6"/>
                <a:ea typeface="Calibri" panose="020F0502020204030204" pitchFamily="34" charset="0"/>
                <a:cs typeface="Pﬁb6"/>
              </a:rPr>
              <a:t>Total </a:t>
            </a:r>
            <a:r>
              <a:rPr lang="en-GB" sz="3600" b="1" kern="0" dirty="0" err="1">
                <a:solidFill>
                  <a:srgbClr val="000097"/>
                </a:solidFill>
                <a:effectLst/>
                <a:latin typeface="Pﬁb6"/>
                <a:ea typeface="Calibri" panose="020F0502020204030204" pitchFamily="34" charset="0"/>
                <a:cs typeface="Pﬁb6"/>
              </a:rPr>
              <a:t>Variometric</a:t>
            </a:r>
            <a:r>
              <a:rPr lang="en-GB" sz="3600" b="1" kern="0" dirty="0">
                <a:solidFill>
                  <a:srgbClr val="000097"/>
                </a:solidFill>
                <a:effectLst/>
                <a:latin typeface="Pﬁb6"/>
                <a:ea typeface="Calibri" panose="020F0502020204030204" pitchFamily="34" charset="0"/>
                <a:cs typeface="Pﬁb6"/>
              </a:rPr>
              <a:t> Approach</a:t>
            </a:r>
            <a:endParaRPr lang="it-IT" sz="3000" b="1" i="1" dirty="0">
              <a:solidFill>
                <a:srgbClr val="000097"/>
              </a:solidFill>
            </a:endParaRPr>
          </a:p>
        </p:txBody>
      </p:sp>
      <p:sp>
        <p:nvSpPr>
          <p:cNvPr id="10" name="Slide Number Placeholder 9">
            <a:extLst>
              <a:ext uri="{FF2B5EF4-FFF2-40B4-BE49-F238E27FC236}">
                <a16:creationId xmlns:a16="http://schemas.microsoft.com/office/drawing/2014/main" id="{280CB019-23CD-53B6-844A-EE093F6657FD}"/>
              </a:ext>
            </a:extLst>
          </p:cNvPr>
          <p:cNvSpPr>
            <a:spLocks noGrp="1"/>
          </p:cNvSpPr>
          <p:nvPr>
            <p:ph type="sldNum" sz="quarter" idx="12"/>
          </p:nvPr>
        </p:nvSpPr>
        <p:spPr/>
        <p:txBody>
          <a:bodyPr/>
          <a:lstStyle/>
          <a:p>
            <a:fld id="{05F9B104-934A-464C-AD66-21D44E8D685B}" type="slidenum">
              <a:rPr lang="it-IT" smtClean="0"/>
              <a:t>13</a:t>
            </a:fld>
            <a:endParaRPr lang="it-IT" dirty="0"/>
          </a:p>
        </p:txBody>
      </p:sp>
      <p:sp>
        <p:nvSpPr>
          <p:cNvPr id="3" name="TextBox 2">
            <a:extLst>
              <a:ext uri="{FF2B5EF4-FFF2-40B4-BE49-F238E27FC236}">
                <a16:creationId xmlns:a16="http://schemas.microsoft.com/office/drawing/2014/main" id="{14ABC088-9590-7CDA-74EA-C0A0EA537382}"/>
              </a:ext>
            </a:extLst>
          </p:cNvPr>
          <p:cNvSpPr txBox="1"/>
          <p:nvPr/>
        </p:nvSpPr>
        <p:spPr>
          <a:xfrm>
            <a:off x="861459" y="1348952"/>
            <a:ext cx="7724275" cy="369332"/>
          </a:xfrm>
          <a:prstGeom prst="rect">
            <a:avLst/>
          </a:prstGeom>
          <a:noFill/>
        </p:spPr>
        <p:txBody>
          <a:bodyPr wrap="square">
            <a:spAutoFit/>
          </a:bodyPr>
          <a:lstStyle/>
          <a:p>
            <a:r>
              <a:rPr lang="en-GB" dirty="0"/>
              <a:t>Much bigger information richness in the ionosphere compared to the ground</a:t>
            </a:r>
            <a:endParaRPr lang="en-FR" dirty="0"/>
          </a:p>
        </p:txBody>
      </p:sp>
      <p:pic>
        <p:nvPicPr>
          <p:cNvPr id="2" name="Picture 1">
            <a:extLst>
              <a:ext uri="{FF2B5EF4-FFF2-40B4-BE49-F238E27FC236}">
                <a16:creationId xmlns:a16="http://schemas.microsoft.com/office/drawing/2014/main" id="{68BBE04B-4583-F4B9-66EF-DFB4C5C41E9E}"/>
              </a:ext>
            </a:extLst>
          </p:cNvPr>
          <p:cNvPicPr>
            <a:picLocks noChangeAspect="1"/>
          </p:cNvPicPr>
          <p:nvPr/>
        </p:nvPicPr>
        <p:blipFill>
          <a:blip r:embed="rId2"/>
          <a:stretch>
            <a:fillRect/>
          </a:stretch>
        </p:blipFill>
        <p:spPr>
          <a:xfrm>
            <a:off x="676175" y="1974019"/>
            <a:ext cx="7772400" cy="3429725"/>
          </a:xfrm>
          <a:prstGeom prst="rect">
            <a:avLst/>
          </a:prstGeom>
        </p:spPr>
      </p:pic>
    </p:spTree>
    <p:extLst>
      <p:ext uri="{BB962C8B-B14F-4D97-AF65-F5344CB8AC3E}">
        <p14:creationId xmlns:p14="http://schemas.microsoft.com/office/powerpoint/2010/main" val="3684110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2">
            <a:extLst>
              <a:ext uri="{FF2B5EF4-FFF2-40B4-BE49-F238E27FC236}">
                <a16:creationId xmlns:a16="http://schemas.microsoft.com/office/drawing/2014/main" id="{0641F88D-F214-DBD6-F259-BC7685726F7E}"/>
              </a:ext>
            </a:extLst>
          </p:cNvPr>
          <p:cNvSpPr txBox="1"/>
          <p:nvPr/>
        </p:nvSpPr>
        <p:spPr>
          <a:xfrm>
            <a:off x="3" y="320424"/>
            <a:ext cx="9143998" cy="646331"/>
          </a:xfrm>
          <a:prstGeom prst="rect">
            <a:avLst/>
          </a:prstGeom>
          <a:solidFill>
            <a:srgbClr val="D9D9D9"/>
          </a:solidFill>
        </p:spPr>
        <p:txBody>
          <a:bodyPr wrap="square">
            <a:spAutoFit/>
          </a:bodyPr>
          <a:lstStyle/>
          <a:p>
            <a:pPr algn="ctr"/>
            <a:r>
              <a:rPr lang="en-GB" sz="3600" b="1" kern="0" dirty="0">
                <a:solidFill>
                  <a:srgbClr val="000097"/>
                </a:solidFill>
                <a:effectLst/>
                <a:latin typeface="Pﬁb6"/>
                <a:ea typeface="Calibri" panose="020F0502020204030204" pitchFamily="34" charset="0"/>
                <a:cs typeface="Pﬁb6"/>
              </a:rPr>
              <a:t>Total </a:t>
            </a:r>
            <a:r>
              <a:rPr lang="en-GB" sz="3600" b="1" kern="0" dirty="0" err="1">
                <a:solidFill>
                  <a:srgbClr val="000097"/>
                </a:solidFill>
                <a:effectLst/>
                <a:latin typeface="Pﬁb6"/>
                <a:ea typeface="Calibri" panose="020F0502020204030204" pitchFamily="34" charset="0"/>
                <a:cs typeface="Pﬁb6"/>
              </a:rPr>
              <a:t>Variometric</a:t>
            </a:r>
            <a:r>
              <a:rPr lang="en-GB" sz="3600" b="1" kern="0" dirty="0">
                <a:solidFill>
                  <a:srgbClr val="000097"/>
                </a:solidFill>
                <a:effectLst/>
                <a:latin typeface="Pﬁb6"/>
                <a:ea typeface="Calibri" panose="020F0502020204030204" pitchFamily="34" charset="0"/>
                <a:cs typeface="Pﬁb6"/>
              </a:rPr>
              <a:t> Approach</a:t>
            </a:r>
            <a:endParaRPr lang="it-IT" sz="3000" b="1" i="1" dirty="0">
              <a:solidFill>
                <a:srgbClr val="000097"/>
              </a:solidFill>
            </a:endParaRPr>
          </a:p>
        </p:txBody>
      </p:sp>
      <p:sp>
        <p:nvSpPr>
          <p:cNvPr id="10" name="Slide Number Placeholder 9">
            <a:extLst>
              <a:ext uri="{FF2B5EF4-FFF2-40B4-BE49-F238E27FC236}">
                <a16:creationId xmlns:a16="http://schemas.microsoft.com/office/drawing/2014/main" id="{280CB019-23CD-53B6-844A-EE093F6657FD}"/>
              </a:ext>
            </a:extLst>
          </p:cNvPr>
          <p:cNvSpPr>
            <a:spLocks noGrp="1"/>
          </p:cNvSpPr>
          <p:nvPr>
            <p:ph type="sldNum" sz="quarter" idx="12"/>
          </p:nvPr>
        </p:nvSpPr>
        <p:spPr/>
        <p:txBody>
          <a:bodyPr/>
          <a:lstStyle/>
          <a:p>
            <a:fld id="{05F9B104-934A-464C-AD66-21D44E8D685B}" type="slidenum">
              <a:rPr lang="it-IT" smtClean="0"/>
              <a:t>14</a:t>
            </a:fld>
            <a:endParaRPr lang="it-IT" dirty="0"/>
          </a:p>
        </p:txBody>
      </p:sp>
      <p:sp>
        <p:nvSpPr>
          <p:cNvPr id="3" name="TextBox 2">
            <a:extLst>
              <a:ext uri="{FF2B5EF4-FFF2-40B4-BE49-F238E27FC236}">
                <a16:creationId xmlns:a16="http://schemas.microsoft.com/office/drawing/2014/main" id="{30161788-9BDB-468A-5F08-37F86AF77643}"/>
              </a:ext>
            </a:extLst>
          </p:cNvPr>
          <p:cNvSpPr txBox="1"/>
          <p:nvPr/>
        </p:nvSpPr>
        <p:spPr>
          <a:xfrm>
            <a:off x="655478" y="1381818"/>
            <a:ext cx="8064469" cy="4816703"/>
          </a:xfrm>
          <a:prstGeom prst="rect">
            <a:avLst/>
          </a:prstGeom>
          <a:noFill/>
        </p:spPr>
        <p:txBody>
          <a:bodyPr wrap="square">
            <a:spAutoFit/>
          </a:bodyPr>
          <a:lstStyle/>
          <a:p>
            <a:pPr marL="742950" lvl="1" indent="-285750">
              <a:buClr>
                <a:srgbClr val="0070C0"/>
              </a:buClr>
              <a:buFont typeface="System Font Regular"/>
              <a:buChar char="●"/>
            </a:pPr>
            <a:endParaRPr lang="en-GB" sz="1100" dirty="0"/>
          </a:p>
          <a:p>
            <a:pPr marL="285750" indent="-285750">
              <a:buClr>
                <a:srgbClr val="0070C0"/>
              </a:buClr>
              <a:buFont typeface="System Font Regular"/>
              <a:buChar char="●"/>
            </a:pPr>
            <a:r>
              <a:rPr lang="en-GB" dirty="0"/>
              <a:t>Same GNSS stream in real-time</a:t>
            </a:r>
          </a:p>
          <a:p>
            <a:pPr marL="285750" indent="-285750">
              <a:buClr>
                <a:srgbClr val="0070C0"/>
              </a:buClr>
              <a:buFont typeface="System Font Regular"/>
              <a:buChar char="●"/>
            </a:pPr>
            <a:endParaRPr lang="en-GB" sz="1100" dirty="0"/>
          </a:p>
          <a:p>
            <a:pPr marL="285750" indent="-285750">
              <a:buClr>
                <a:srgbClr val="0070C0"/>
              </a:buClr>
              <a:buFont typeface="System Font Regular"/>
              <a:buChar char="●"/>
            </a:pPr>
            <a:r>
              <a:rPr lang="en-GB" b="1" dirty="0">
                <a:solidFill>
                  <a:srgbClr val="002060"/>
                </a:solidFill>
              </a:rPr>
              <a:t>Simultaneous and independent estimates</a:t>
            </a:r>
          </a:p>
          <a:p>
            <a:pPr marL="285750" indent="-285750">
              <a:buClr>
                <a:srgbClr val="0070C0"/>
              </a:buClr>
              <a:buFont typeface="System Font Regular"/>
              <a:buChar char="●"/>
            </a:pPr>
            <a:endParaRPr lang="en-GB" sz="1100" b="1" dirty="0">
              <a:solidFill>
                <a:srgbClr val="002060"/>
              </a:solidFill>
            </a:endParaRPr>
          </a:p>
          <a:p>
            <a:pPr marL="285750" indent="-285750">
              <a:buClr>
                <a:srgbClr val="0070C0"/>
              </a:buClr>
              <a:buFont typeface="System Font Regular"/>
              <a:buChar char="●"/>
            </a:pPr>
            <a:r>
              <a:rPr lang="en-GB" b="1" dirty="0">
                <a:solidFill>
                  <a:srgbClr val="002060"/>
                </a:solidFill>
              </a:rPr>
              <a:t>Timely information</a:t>
            </a:r>
          </a:p>
          <a:p>
            <a:pPr marL="742950" lvl="1" indent="-285750">
              <a:buClr>
                <a:srgbClr val="0070C0"/>
              </a:buClr>
              <a:buFont typeface="System Font Regular"/>
              <a:buChar char="●"/>
            </a:pPr>
            <a:r>
              <a:rPr lang="en-GB" dirty="0"/>
              <a:t>Ground –&gt; significant shaking 30 seconds after the EQ</a:t>
            </a:r>
          </a:p>
          <a:p>
            <a:pPr marL="742950" lvl="1" indent="-285750">
              <a:buClr>
                <a:srgbClr val="0070C0"/>
              </a:buClr>
              <a:buFont typeface="System Font Regular"/>
              <a:buChar char="●"/>
            </a:pPr>
            <a:r>
              <a:rPr lang="en-GB" dirty="0"/>
              <a:t>Ionosphere –&gt; </a:t>
            </a:r>
            <a:r>
              <a:rPr lang="en-GB" dirty="0" err="1"/>
              <a:t>AGWepi</a:t>
            </a:r>
            <a:r>
              <a:rPr lang="en-GB" dirty="0"/>
              <a:t> 8-10 minutes after the EQ</a:t>
            </a:r>
            <a:endParaRPr lang="en-GB" b="1" dirty="0">
              <a:solidFill>
                <a:srgbClr val="002060"/>
              </a:solidFill>
            </a:endParaRPr>
          </a:p>
          <a:p>
            <a:pPr marL="285750" indent="-285750">
              <a:buClr>
                <a:srgbClr val="0070C0"/>
              </a:buClr>
              <a:buFont typeface="System Font Regular"/>
              <a:buChar char="●"/>
            </a:pPr>
            <a:endParaRPr lang="en-GB" sz="1100" b="1" dirty="0">
              <a:solidFill>
                <a:srgbClr val="002060"/>
              </a:solidFill>
            </a:endParaRPr>
          </a:p>
          <a:p>
            <a:pPr marL="285750" indent="-285750">
              <a:buClr>
                <a:srgbClr val="0070C0"/>
              </a:buClr>
              <a:buFont typeface="System Font Regular"/>
              <a:buChar char="●"/>
            </a:pPr>
            <a:r>
              <a:rPr lang="en-GB" b="1" dirty="0">
                <a:solidFill>
                  <a:srgbClr val="002060"/>
                </a:solidFill>
              </a:rPr>
              <a:t>Ground and ionosphere information reinforce each other</a:t>
            </a:r>
          </a:p>
          <a:p>
            <a:pPr marL="742950" lvl="1" indent="-285750">
              <a:buClr>
                <a:srgbClr val="0070C0"/>
              </a:buClr>
              <a:buFont typeface="System Font Regular"/>
              <a:buChar char="●"/>
            </a:pPr>
            <a:r>
              <a:rPr lang="en-GB" dirty="0"/>
              <a:t>Velocities and displacements can provide both magnitude and direction of the ground motion which is critical information for estimating displacement of the seafloor and its tsunamigenic potential</a:t>
            </a:r>
          </a:p>
          <a:p>
            <a:pPr marL="742950" lvl="1" indent="-285750">
              <a:buClr>
                <a:srgbClr val="0070C0"/>
              </a:buClr>
              <a:buFont typeface="System Font Regular"/>
              <a:buChar char="●"/>
            </a:pPr>
            <a:r>
              <a:rPr lang="en-GB" dirty="0"/>
              <a:t>VARION-related TEC anomalies can provide an estimate of the distribution of vertical displacement of the sea surface, thereby validating the tsunami potential within the first 10 min of the seismic rupture</a:t>
            </a:r>
          </a:p>
          <a:p>
            <a:pPr marL="742950" lvl="1" indent="-285750">
              <a:buClr>
                <a:srgbClr val="0070C0"/>
              </a:buClr>
              <a:buFont typeface="System Font Regular"/>
              <a:buChar char="●"/>
            </a:pPr>
            <a:endParaRPr lang="en-GB" sz="1100" dirty="0"/>
          </a:p>
          <a:p>
            <a:pPr marL="285750" indent="-285750">
              <a:buClr>
                <a:srgbClr val="0070C0"/>
              </a:buClr>
              <a:buFont typeface="System Font Regular"/>
              <a:buChar char="●"/>
            </a:pPr>
            <a:r>
              <a:rPr lang="en-GB" dirty="0"/>
              <a:t>TVA allows for </a:t>
            </a:r>
            <a:r>
              <a:rPr lang="en-GB" b="1" dirty="0">
                <a:solidFill>
                  <a:srgbClr val="002060"/>
                </a:solidFill>
              </a:rPr>
              <a:t>real-time estimation of a tsunami genesis</a:t>
            </a:r>
            <a:r>
              <a:rPr lang="en-GB" dirty="0"/>
              <a:t>, being suitable to support the classic method for tsunami early warning system</a:t>
            </a:r>
          </a:p>
        </p:txBody>
      </p:sp>
      <p:sp>
        <p:nvSpPr>
          <p:cNvPr id="4" name="TextBox 3">
            <a:extLst>
              <a:ext uri="{FF2B5EF4-FFF2-40B4-BE49-F238E27FC236}">
                <a16:creationId xmlns:a16="http://schemas.microsoft.com/office/drawing/2014/main" id="{2CF86E19-F984-49A1-9041-2F95A387294F}"/>
              </a:ext>
            </a:extLst>
          </p:cNvPr>
          <p:cNvSpPr txBox="1"/>
          <p:nvPr/>
        </p:nvSpPr>
        <p:spPr>
          <a:xfrm>
            <a:off x="769914" y="1132902"/>
            <a:ext cx="2779702" cy="707886"/>
          </a:xfrm>
          <a:prstGeom prst="rect">
            <a:avLst/>
          </a:prstGeom>
          <a:noFill/>
        </p:spPr>
        <p:txBody>
          <a:bodyPr wrap="square" rtlCol="0">
            <a:spAutoFit/>
          </a:bodyPr>
          <a:lstStyle/>
          <a:p>
            <a:pPr algn="ctr"/>
            <a:r>
              <a:rPr lang="en-FR" sz="2000" b="1" dirty="0">
                <a:solidFill>
                  <a:srgbClr val="0070C0"/>
                </a:solidFill>
              </a:rPr>
              <a:t>TVA main features</a:t>
            </a:r>
            <a:endParaRPr lang="en-FR" sz="2000" dirty="0">
              <a:solidFill>
                <a:srgbClr val="0070C0"/>
              </a:solidFill>
            </a:endParaRPr>
          </a:p>
          <a:p>
            <a:pPr algn="ctr"/>
            <a:endParaRPr lang="en-FR" sz="2000" dirty="0">
              <a:solidFill>
                <a:srgbClr val="00B050"/>
              </a:solidFill>
            </a:endParaRPr>
          </a:p>
        </p:txBody>
      </p:sp>
      <p:sp>
        <p:nvSpPr>
          <p:cNvPr id="5" name="Rounded Rectangle 4">
            <a:extLst>
              <a:ext uri="{FF2B5EF4-FFF2-40B4-BE49-F238E27FC236}">
                <a16:creationId xmlns:a16="http://schemas.microsoft.com/office/drawing/2014/main" id="{B504A632-9CA4-9D6D-3F39-AE27CF8B6308}"/>
              </a:ext>
            </a:extLst>
          </p:cNvPr>
          <p:cNvSpPr/>
          <p:nvPr/>
        </p:nvSpPr>
        <p:spPr>
          <a:xfrm>
            <a:off x="310538" y="1485901"/>
            <a:ext cx="8708333" cy="4752974"/>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spTree>
    <p:extLst>
      <p:ext uri="{BB962C8B-B14F-4D97-AF65-F5344CB8AC3E}">
        <p14:creationId xmlns:p14="http://schemas.microsoft.com/office/powerpoint/2010/main" val="2207487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3E00F3-2B5E-D75C-DA2E-5B31D79A159E}"/>
              </a:ext>
            </a:extLst>
          </p:cNvPr>
          <p:cNvSpPr>
            <a:spLocks noGrp="1"/>
          </p:cNvSpPr>
          <p:nvPr>
            <p:ph type="sldNum" sz="quarter" idx="12"/>
          </p:nvPr>
        </p:nvSpPr>
        <p:spPr/>
        <p:txBody>
          <a:bodyPr/>
          <a:lstStyle/>
          <a:p>
            <a:fld id="{05F9B104-934A-464C-AD66-21D44E8D685B}" type="slidenum">
              <a:rPr lang="it-IT" smtClean="0"/>
              <a:t>15</a:t>
            </a:fld>
            <a:endParaRPr lang="it-IT" dirty="0"/>
          </a:p>
        </p:txBody>
      </p:sp>
      <p:sp>
        <p:nvSpPr>
          <p:cNvPr id="6" name="CasellaDiTesto 2">
            <a:extLst>
              <a:ext uri="{FF2B5EF4-FFF2-40B4-BE49-F238E27FC236}">
                <a16:creationId xmlns:a16="http://schemas.microsoft.com/office/drawing/2014/main" id="{0641F88D-F214-DBD6-F259-BC7685726F7E}"/>
              </a:ext>
            </a:extLst>
          </p:cNvPr>
          <p:cNvSpPr txBox="1"/>
          <p:nvPr/>
        </p:nvSpPr>
        <p:spPr>
          <a:xfrm>
            <a:off x="3" y="320424"/>
            <a:ext cx="9143998" cy="646331"/>
          </a:xfrm>
          <a:prstGeom prst="rect">
            <a:avLst/>
          </a:prstGeom>
          <a:solidFill>
            <a:srgbClr val="D9D9D9"/>
          </a:solidFill>
        </p:spPr>
        <p:txBody>
          <a:bodyPr wrap="square">
            <a:spAutoFit/>
          </a:bodyPr>
          <a:lstStyle/>
          <a:p>
            <a:pPr algn="ctr"/>
            <a:r>
              <a:rPr lang="en-GB" sz="3600" b="1" kern="0" dirty="0">
                <a:solidFill>
                  <a:srgbClr val="000097"/>
                </a:solidFill>
                <a:effectLst/>
                <a:latin typeface="Pﬁb6"/>
                <a:ea typeface="Calibri" panose="020F0502020204030204" pitchFamily="34" charset="0"/>
                <a:cs typeface="Pﬁb6"/>
              </a:rPr>
              <a:t>The ALTRUIST project</a:t>
            </a:r>
            <a:endParaRPr lang="it-IT" sz="3000" b="1" i="1" dirty="0">
              <a:solidFill>
                <a:srgbClr val="000097"/>
              </a:solidFill>
            </a:endParaRPr>
          </a:p>
        </p:txBody>
      </p:sp>
      <p:sp>
        <p:nvSpPr>
          <p:cNvPr id="5" name="TextBox 4">
            <a:extLst>
              <a:ext uri="{FF2B5EF4-FFF2-40B4-BE49-F238E27FC236}">
                <a16:creationId xmlns:a16="http://schemas.microsoft.com/office/drawing/2014/main" id="{D53DDD36-5B69-49CA-E3AA-79AF7BB5C8D2}"/>
              </a:ext>
            </a:extLst>
          </p:cNvPr>
          <p:cNvSpPr txBox="1"/>
          <p:nvPr/>
        </p:nvSpPr>
        <p:spPr>
          <a:xfrm>
            <a:off x="197317" y="1284840"/>
            <a:ext cx="5250582" cy="1984902"/>
          </a:xfrm>
          <a:prstGeom prst="rect">
            <a:avLst/>
          </a:prstGeom>
          <a:noFill/>
        </p:spPr>
        <p:txBody>
          <a:bodyPr wrap="square">
            <a:spAutoFit/>
          </a:bodyPr>
          <a:lstStyle/>
          <a:p>
            <a:pPr marL="12700" algn="ctr">
              <a:lnSpc>
                <a:spcPct val="115000"/>
              </a:lnSpc>
              <a:buClr>
                <a:schemeClr val="accent1"/>
              </a:buClr>
              <a:buSzPts val="3400"/>
            </a:pPr>
            <a:r>
              <a:rPr lang="en-GB" sz="1800" dirty="0"/>
              <a:t> ALTRUIST is one of the eight projects selected worldwide for the Joint Call </a:t>
            </a:r>
          </a:p>
          <a:p>
            <a:pPr marL="12700" algn="ctr">
              <a:lnSpc>
                <a:spcPct val="115000"/>
              </a:lnSpc>
              <a:buClr>
                <a:schemeClr val="accent1"/>
              </a:buClr>
              <a:buSzPts val="3400"/>
            </a:pPr>
            <a:r>
              <a:rPr lang="en-GB" sz="1800" dirty="0"/>
              <a:t>by the </a:t>
            </a:r>
            <a:r>
              <a:rPr lang="en-GB" sz="1800" b="1" dirty="0">
                <a:solidFill>
                  <a:srgbClr val="002060"/>
                </a:solidFill>
              </a:rPr>
              <a:t>AXA Research Fund &amp;</a:t>
            </a:r>
          </a:p>
          <a:p>
            <a:pPr marL="12700" algn="ctr">
              <a:lnSpc>
                <a:spcPct val="115000"/>
              </a:lnSpc>
              <a:buClr>
                <a:schemeClr val="accent1"/>
              </a:buClr>
              <a:buSzPts val="3400"/>
            </a:pPr>
            <a:r>
              <a:rPr lang="en-GB" sz="1800" b="1" dirty="0">
                <a:solidFill>
                  <a:srgbClr val="002060"/>
                </a:solidFill>
              </a:rPr>
              <a:t> IOC-UNESCO on Coastal Livelihood </a:t>
            </a:r>
          </a:p>
          <a:p>
            <a:pPr marL="12700" algn="ctr">
              <a:lnSpc>
                <a:spcPct val="115000"/>
              </a:lnSpc>
              <a:buClr>
                <a:schemeClr val="accent1"/>
              </a:buClr>
              <a:buSzPts val="3400"/>
            </a:pPr>
            <a:r>
              <a:rPr lang="en-GB" sz="1800" dirty="0"/>
              <a:t>within the framework of </a:t>
            </a:r>
            <a:r>
              <a:rPr lang="en-GB" sz="1800" b="1" dirty="0">
                <a:solidFill>
                  <a:srgbClr val="002060"/>
                </a:solidFill>
              </a:rPr>
              <a:t>the United Nations Ocean Decade</a:t>
            </a:r>
          </a:p>
        </p:txBody>
      </p:sp>
      <p:pic>
        <p:nvPicPr>
          <p:cNvPr id="7" name="Picture 6">
            <a:extLst>
              <a:ext uri="{FF2B5EF4-FFF2-40B4-BE49-F238E27FC236}">
                <a16:creationId xmlns:a16="http://schemas.microsoft.com/office/drawing/2014/main" id="{EACC4D16-C222-6A78-2E5C-A94197B9525B}"/>
              </a:ext>
            </a:extLst>
          </p:cNvPr>
          <p:cNvPicPr>
            <a:picLocks noChangeAspect="1"/>
          </p:cNvPicPr>
          <p:nvPr/>
        </p:nvPicPr>
        <p:blipFill>
          <a:blip r:embed="rId2"/>
          <a:stretch>
            <a:fillRect/>
          </a:stretch>
        </p:blipFill>
        <p:spPr>
          <a:xfrm>
            <a:off x="5524901" y="1390955"/>
            <a:ext cx="1913325" cy="483409"/>
          </a:xfrm>
          <a:prstGeom prst="rect">
            <a:avLst/>
          </a:prstGeom>
        </p:spPr>
      </p:pic>
      <p:pic>
        <p:nvPicPr>
          <p:cNvPr id="8" name="Picture 7">
            <a:extLst>
              <a:ext uri="{FF2B5EF4-FFF2-40B4-BE49-F238E27FC236}">
                <a16:creationId xmlns:a16="http://schemas.microsoft.com/office/drawing/2014/main" id="{0D42BEC8-9A35-C3CF-34B1-247FEC4FB455}"/>
              </a:ext>
            </a:extLst>
          </p:cNvPr>
          <p:cNvPicPr>
            <a:picLocks noChangeAspect="1"/>
          </p:cNvPicPr>
          <p:nvPr/>
        </p:nvPicPr>
        <p:blipFill rotWithShape="1">
          <a:blip r:embed="rId3"/>
          <a:srcRect l="9135" t="10956" r="58857" b="13427"/>
          <a:stretch/>
        </p:blipFill>
        <p:spPr>
          <a:xfrm>
            <a:off x="7893758" y="1330062"/>
            <a:ext cx="784158" cy="803816"/>
          </a:xfrm>
          <a:prstGeom prst="rect">
            <a:avLst/>
          </a:prstGeom>
        </p:spPr>
      </p:pic>
      <p:pic>
        <p:nvPicPr>
          <p:cNvPr id="13" name="Picture 12">
            <a:extLst>
              <a:ext uri="{FF2B5EF4-FFF2-40B4-BE49-F238E27FC236}">
                <a16:creationId xmlns:a16="http://schemas.microsoft.com/office/drawing/2014/main" id="{06B6DE85-C949-7C3F-3570-12FCBB9DF8BE}"/>
              </a:ext>
            </a:extLst>
          </p:cNvPr>
          <p:cNvPicPr>
            <a:picLocks noChangeAspect="1"/>
          </p:cNvPicPr>
          <p:nvPr/>
        </p:nvPicPr>
        <p:blipFill>
          <a:blip r:embed="rId4"/>
          <a:stretch>
            <a:fillRect/>
          </a:stretch>
        </p:blipFill>
        <p:spPr>
          <a:xfrm>
            <a:off x="6013986" y="2269824"/>
            <a:ext cx="2282992" cy="740205"/>
          </a:xfrm>
          <a:prstGeom prst="rect">
            <a:avLst/>
          </a:prstGeom>
        </p:spPr>
      </p:pic>
      <p:sp>
        <p:nvSpPr>
          <p:cNvPr id="14" name="TextBox 13">
            <a:extLst>
              <a:ext uri="{FF2B5EF4-FFF2-40B4-BE49-F238E27FC236}">
                <a16:creationId xmlns:a16="http://schemas.microsoft.com/office/drawing/2014/main" id="{4879AC48-8F77-C6F4-DE93-ED0D782B4CA1}"/>
              </a:ext>
            </a:extLst>
          </p:cNvPr>
          <p:cNvSpPr txBox="1"/>
          <p:nvPr/>
        </p:nvSpPr>
        <p:spPr>
          <a:xfrm>
            <a:off x="163522" y="3615319"/>
            <a:ext cx="2779702" cy="707886"/>
          </a:xfrm>
          <a:prstGeom prst="rect">
            <a:avLst/>
          </a:prstGeom>
          <a:noFill/>
        </p:spPr>
        <p:txBody>
          <a:bodyPr wrap="square" rtlCol="0">
            <a:spAutoFit/>
          </a:bodyPr>
          <a:lstStyle/>
          <a:p>
            <a:pPr algn="ctr"/>
            <a:r>
              <a:rPr lang="en-FR" sz="2000" b="1" dirty="0">
                <a:solidFill>
                  <a:srgbClr val="C00000"/>
                </a:solidFill>
              </a:rPr>
              <a:t>Goals</a:t>
            </a:r>
            <a:endParaRPr lang="en-FR" sz="2000" dirty="0">
              <a:solidFill>
                <a:srgbClr val="C00000"/>
              </a:solidFill>
            </a:endParaRPr>
          </a:p>
          <a:p>
            <a:pPr algn="ctr"/>
            <a:endParaRPr lang="en-FR" sz="2000" dirty="0"/>
          </a:p>
        </p:txBody>
      </p:sp>
      <p:sp>
        <p:nvSpPr>
          <p:cNvPr id="15" name="Rounded Rectangle 14">
            <a:extLst>
              <a:ext uri="{FF2B5EF4-FFF2-40B4-BE49-F238E27FC236}">
                <a16:creationId xmlns:a16="http://schemas.microsoft.com/office/drawing/2014/main" id="{BABB2FBE-FD8C-2126-7B58-4BDD5A041C75}"/>
              </a:ext>
            </a:extLst>
          </p:cNvPr>
          <p:cNvSpPr/>
          <p:nvPr/>
        </p:nvSpPr>
        <p:spPr>
          <a:xfrm>
            <a:off x="358664" y="4177365"/>
            <a:ext cx="8429201" cy="180955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6" name="TextBox 15">
            <a:extLst>
              <a:ext uri="{FF2B5EF4-FFF2-40B4-BE49-F238E27FC236}">
                <a16:creationId xmlns:a16="http://schemas.microsoft.com/office/drawing/2014/main" id="{51260985-C1F7-43D6-5DE9-8B4D61F01E93}"/>
              </a:ext>
            </a:extLst>
          </p:cNvPr>
          <p:cNvSpPr txBox="1"/>
          <p:nvPr/>
        </p:nvSpPr>
        <p:spPr>
          <a:xfrm>
            <a:off x="526974" y="4307214"/>
            <a:ext cx="8088038" cy="1754326"/>
          </a:xfrm>
          <a:prstGeom prst="rect">
            <a:avLst/>
          </a:prstGeom>
          <a:noFill/>
        </p:spPr>
        <p:txBody>
          <a:bodyPr wrap="square">
            <a:spAutoFit/>
          </a:bodyPr>
          <a:lstStyle/>
          <a:p>
            <a:pPr marL="285750" indent="-285750">
              <a:buClr>
                <a:srgbClr val="C00000"/>
              </a:buClr>
              <a:buFont typeface="System Font Regular"/>
              <a:buChar char="●"/>
            </a:pPr>
            <a:r>
              <a:rPr lang="en-GB" dirty="0"/>
              <a:t>Real-time implementation of TVA methodology</a:t>
            </a:r>
          </a:p>
          <a:p>
            <a:pPr marL="285750" indent="-285750">
              <a:buClr>
                <a:srgbClr val="C00000"/>
              </a:buClr>
              <a:buFont typeface="System Font Regular"/>
              <a:buChar char="●"/>
            </a:pPr>
            <a:r>
              <a:rPr lang="en-GB" b="1" dirty="0">
                <a:solidFill>
                  <a:srgbClr val="002060"/>
                </a:solidFill>
              </a:rPr>
              <a:t>Implementation in the of IPGP </a:t>
            </a:r>
            <a:r>
              <a:rPr lang="en-GB" b="1" dirty="0" err="1">
                <a:solidFill>
                  <a:srgbClr val="002060"/>
                </a:solidFill>
              </a:rPr>
              <a:t>Observatoire</a:t>
            </a:r>
            <a:r>
              <a:rPr lang="en-GB" b="1" dirty="0">
                <a:solidFill>
                  <a:srgbClr val="002060"/>
                </a:solidFill>
              </a:rPr>
              <a:t> </a:t>
            </a:r>
            <a:r>
              <a:rPr lang="en-GB" b="1" dirty="0" err="1">
                <a:solidFill>
                  <a:srgbClr val="002060"/>
                </a:solidFill>
              </a:rPr>
              <a:t>Sismologique</a:t>
            </a:r>
            <a:r>
              <a:rPr lang="en-GB" b="1" dirty="0">
                <a:solidFill>
                  <a:srgbClr val="002060"/>
                </a:solidFill>
              </a:rPr>
              <a:t> et </a:t>
            </a:r>
            <a:r>
              <a:rPr lang="en-GB" b="1" dirty="0" err="1">
                <a:solidFill>
                  <a:srgbClr val="002060"/>
                </a:solidFill>
              </a:rPr>
              <a:t>Vulcanologique</a:t>
            </a:r>
            <a:r>
              <a:rPr lang="en-GB" b="1" dirty="0">
                <a:solidFill>
                  <a:srgbClr val="002060"/>
                </a:solidFill>
              </a:rPr>
              <a:t> de Guadeloupe</a:t>
            </a:r>
          </a:p>
          <a:p>
            <a:pPr marL="285750" indent="-285750">
              <a:buClr>
                <a:srgbClr val="C00000"/>
              </a:buClr>
              <a:buFont typeface="System Font Regular"/>
              <a:buChar char="●"/>
            </a:pPr>
            <a:r>
              <a:rPr lang="en-GB" dirty="0"/>
              <a:t>Improvement of the reliability and accuracy of real-time tsunami warning system in the area</a:t>
            </a:r>
          </a:p>
          <a:p>
            <a:pPr marL="285750" indent="-285750">
              <a:buClr>
                <a:srgbClr val="C00000"/>
              </a:buClr>
              <a:buFont typeface="System Font Regular"/>
              <a:buChar char="●"/>
            </a:pPr>
            <a:endParaRPr lang="en-GB" dirty="0"/>
          </a:p>
        </p:txBody>
      </p:sp>
      <p:pic>
        <p:nvPicPr>
          <p:cNvPr id="17" name="Picture 16">
            <a:extLst>
              <a:ext uri="{FF2B5EF4-FFF2-40B4-BE49-F238E27FC236}">
                <a16:creationId xmlns:a16="http://schemas.microsoft.com/office/drawing/2014/main" id="{0889391D-27ED-28D4-E417-C395A375E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109" y="3570974"/>
            <a:ext cx="506127" cy="506127"/>
          </a:xfrm>
          <a:prstGeom prst="rect">
            <a:avLst/>
          </a:prstGeom>
        </p:spPr>
      </p:pic>
    </p:spTree>
    <p:extLst>
      <p:ext uri="{BB962C8B-B14F-4D97-AF65-F5344CB8AC3E}">
        <p14:creationId xmlns:p14="http://schemas.microsoft.com/office/powerpoint/2010/main" val="1310200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5B0D4C-815B-1A0E-ADD5-331CE250206C}"/>
              </a:ext>
            </a:extLst>
          </p:cNvPr>
          <p:cNvSpPr>
            <a:spLocks noGrp="1"/>
          </p:cNvSpPr>
          <p:nvPr>
            <p:ph type="sldNum" sz="quarter" idx="12"/>
          </p:nvPr>
        </p:nvSpPr>
        <p:spPr/>
        <p:txBody>
          <a:bodyPr/>
          <a:lstStyle/>
          <a:p>
            <a:fld id="{05F9B104-934A-464C-AD66-21D44E8D685B}" type="slidenum">
              <a:rPr lang="it-IT" smtClean="0"/>
              <a:t>16</a:t>
            </a:fld>
            <a:endParaRPr lang="it-IT" dirty="0"/>
          </a:p>
        </p:txBody>
      </p:sp>
      <p:sp>
        <p:nvSpPr>
          <p:cNvPr id="3" name="Google Shape;73;p13">
            <a:extLst>
              <a:ext uri="{FF2B5EF4-FFF2-40B4-BE49-F238E27FC236}">
                <a16:creationId xmlns:a16="http://schemas.microsoft.com/office/drawing/2014/main" id="{E262146D-3546-FF4F-CF7E-C11C34A472E7}"/>
              </a:ext>
            </a:extLst>
          </p:cNvPr>
          <p:cNvSpPr txBox="1"/>
          <p:nvPr/>
        </p:nvSpPr>
        <p:spPr>
          <a:xfrm>
            <a:off x="489999" y="1510543"/>
            <a:ext cx="8548124" cy="1458831"/>
          </a:xfrm>
          <a:prstGeom prst="rect">
            <a:avLst/>
          </a:prstGeom>
          <a:noFill/>
          <a:ln>
            <a:noFill/>
          </a:ln>
        </p:spPr>
        <p:txBody>
          <a:bodyPr spcFirstLastPara="1" wrap="square" lIns="91425" tIns="91425" rIns="91425" bIns="91425" anchor="t" anchorCtr="0">
            <a:spAutoFit/>
          </a:bodyPr>
          <a:lstStyle/>
          <a:p>
            <a:pPr marL="12700" lvl="0" algn="ctr" rtl="0">
              <a:lnSpc>
                <a:spcPct val="115000"/>
              </a:lnSpc>
              <a:spcBef>
                <a:spcPts val="0"/>
              </a:spcBef>
              <a:spcAft>
                <a:spcPts val="0"/>
              </a:spcAft>
              <a:buClr>
                <a:schemeClr val="accent1"/>
              </a:buClr>
              <a:buSzPts val="3400"/>
            </a:pPr>
            <a:r>
              <a:rPr lang="en-GB" b="1" dirty="0">
                <a:solidFill>
                  <a:srgbClr val="002060"/>
                </a:solidFill>
              </a:rPr>
              <a:t>GNSS real-time stream </a:t>
            </a:r>
            <a:r>
              <a:rPr lang="en-GB" dirty="0"/>
              <a:t>from TERIA stations placed all over the Guadeloupe archipelago</a:t>
            </a:r>
          </a:p>
          <a:p>
            <a:pPr marL="12700" lvl="0" algn="ctr" rtl="0">
              <a:lnSpc>
                <a:spcPct val="115000"/>
              </a:lnSpc>
              <a:spcBef>
                <a:spcPts val="0"/>
              </a:spcBef>
              <a:spcAft>
                <a:spcPts val="0"/>
              </a:spcAft>
              <a:buClr>
                <a:schemeClr val="accent1"/>
              </a:buClr>
              <a:buSzPts val="3400"/>
            </a:pPr>
            <a:r>
              <a:rPr lang="en-GB" dirty="0"/>
              <a:t>RTCM MSM 7 (Observations and Ephemeris ) for GPS, Galileo, GLONASS and </a:t>
            </a:r>
            <a:r>
              <a:rPr lang="en-GB" dirty="0" err="1"/>
              <a:t>Beidou</a:t>
            </a:r>
            <a:r>
              <a:rPr lang="en-GB" dirty="0"/>
              <a:t>  </a:t>
            </a:r>
          </a:p>
          <a:p>
            <a:pPr marL="12700" algn="ctr">
              <a:lnSpc>
                <a:spcPct val="115000"/>
              </a:lnSpc>
              <a:buClr>
                <a:schemeClr val="accent1"/>
              </a:buClr>
              <a:buSzPts val="3400"/>
            </a:pPr>
            <a:endParaRPr lang="en-GB" dirty="0">
              <a:solidFill>
                <a:schemeClr val="dk1"/>
              </a:solidFill>
            </a:endParaRPr>
          </a:p>
          <a:p>
            <a:pPr marL="12700" lvl="0" algn="ctr" rtl="0">
              <a:lnSpc>
                <a:spcPct val="115000"/>
              </a:lnSpc>
              <a:spcBef>
                <a:spcPts val="0"/>
              </a:spcBef>
              <a:spcAft>
                <a:spcPts val="0"/>
              </a:spcAft>
              <a:buClr>
                <a:schemeClr val="accent1"/>
              </a:buClr>
              <a:buSzPts val="3400"/>
            </a:pPr>
            <a:endParaRPr i="1" dirty="0">
              <a:solidFill>
                <a:srgbClr val="002060"/>
              </a:solidFill>
            </a:endParaRPr>
          </a:p>
        </p:txBody>
      </p:sp>
      <p:sp>
        <p:nvSpPr>
          <p:cNvPr id="4" name="CasellaDiTesto 2">
            <a:extLst>
              <a:ext uri="{FF2B5EF4-FFF2-40B4-BE49-F238E27FC236}">
                <a16:creationId xmlns:a16="http://schemas.microsoft.com/office/drawing/2014/main" id="{AFAC814E-66B2-7D3F-07ED-BE4B0C49B88D}"/>
              </a:ext>
            </a:extLst>
          </p:cNvPr>
          <p:cNvSpPr txBox="1"/>
          <p:nvPr/>
        </p:nvSpPr>
        <p:spPr>
          <a:xfrm>
            <a:off x="3" y="320424"/>
            <a:ext cx="9143998" cy="646331"/>
          </a:xfrm>
          <a:prstGeom prst="rect">
            <a:avLst/>
          </a:prstGeom>
          <a:solidFill>
            <a:srgbClr val="D9D9D9"/>
          </a:solidFill>
        </p:spPr>
        <p:txBody>
          <a:bodyPr wrap="square">
            <a:spAutoFit/>
          </a:bodyPr>
          <a:lstStyle/>
          <a:p>
            <a:pPr algn="ctr"/>
            <a:r>
              <a:rPr lang="en-US" sz="3600" b="1" dirty="0">
                <a:solidFill>
                  <a:srgbClr val="000097"/>
                </a:solidFill>
              </a:rPr>
              <a:t>The</a:t>
            </a:r>
            <a:r>
              <a:rPr lang="en-US" sz="3000" b="1" dirty="0">
                <a:solidFill>
                  <a:srgbClr val="000097"/>
                </a:solidFill>
              </a:rPr>
              <a:t> </a:t>
            </a:r>
            <a:r>
              <a:rPr lang="en-US" sz="3600" b="1" dirty="0">
                <a:solidFill>
                  <a:srgbClr val="000097"/>
                </a:solidFill>
              </a:rPr>
              <a:t>ALTRUIST project </a:t>
            </a:r>
            <a:endParaRPr lang="it-IT" sz="3000" b="1" i="1" dirty="0">
              <a:solidFill>
                <a:srgbClr val="000097"/>
              </a:solidFill>
            </a:endParaRPr>
          </a:p>
        </p:txBody>
      </p:sp>
      <p:grpSp>
        <p:nvGrpSpPr>
          <p:cNvPr id="6" name="Group 5">
            <a:extLst>
              <a:ext uri="{FF2B5EF4-FFF2-40B4-BE49-F238E27FC236}">
                <a16:creationId xmlns:a16="http://schemas.microsoft.com/office/drawing/2014/main" id="{971258DD-3170-FB3C-AFDF-A8654C1D47AB}"/>
              </a:ext>
            </a:extLst>
          </p:cNvPr>
          <p:cNvGrpSpPr/>
          <p:nvPr/>
        </p:nvGrpSpPr>
        <p:grpSpPr>
          <a:xfrm>
            <a:off x="1428345" y="2611517"/>
            <a:ext cx="6287310" cy="2649780"/>
            <a:chOff x="14722873" y="11003131"/>
            <a:chExt cx="14353491" cy="5778500"/>
          </a:xfrm>
        </p:grpSpPr>
        <p:pic>
          <p:nvPicPr>
            <p:cNvPr id="7" name="Picture 6">
              <a:extLst>
                <a:ext uri="{FF2B5EF4-FFF2-40B4-BE49-F238E27FC236}">
                  <a16:creationId xmlns:a16="http://schemas.microsoft.com/office/drawing/2014/main" id="{AE2DE5A2-EDFA-64F0-1FC7-D83D915DC02C}"/>
                </a:ext>
              </a:extLst>
            </p:cNvPr>
            <p:cNvPicPr>
              <a:picLocks noChangeAspect="1"/>
            </p:cNvPicPr>
            <p:nvPr/>
          </p:nvPicPr>
          <p:blipFill rotWithShape="1">
            <a:blip r:embed="rId2"/>
            <a:srcRect r="5660"/>
            <a:stretch/>
          </p:blipFill>
          <p:spPr>
            <a:xfrm>
              <a:off x="14722873" y="11223423"/>
              <a:ext cx="7018011" cy="4219888"/>
            </a:xfrm>
            <a:prstGeom prst="rect">
              <a:avLst/>
            </a:prstGeom>
          </p:spPr>
        </p:pic>
        <p:sp>
          <p:nvSpPr>
            <p:cNvPr id="8" name="Rectangle 7">
              <a:extLst>
                <a:ext uri="{FF2B5EF4-FFF2-40B4-BE49-F238E27FC236}">
                  <a16:creationId xmlns:a16="http://schemas.microsoft.com/office/drawing/2014/main" id="{593498CA-96AD-0FA9-D341-B8DFFD48025F}"/>
                </a:ext>
              </a:extLst>
            </p:cNvPr>
            <p:cNvSpPr/>
            <p:nvPr/>
          </p:nvSpPr>
          <p:spPr>
            <a:xfrm>
              <a:off x="20964912" y="13598871"/>
              <a:ext cx="547256" cy="88340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9" name="Picture 8">
              <a:extLst>
                <a:ext uri="{FF2B5EF4-FFF2-40B4-BE49-F238E27FC236}">
                  <a16:creationId xmlns:a16="http://schemas.microsoft.com/office/drawing/2014/main" id="{8002E5F7-B2B0-F255-B8BA-532F7B026AB5}"/>
                </a:ext>
              </a:extLst>
            </p:cNvPr>
            <p:cNvPicPr>
              <a:picLocks noChangeAspect="1"/>
            </p:cNvPicPr>
            <p:nvPr/>
          </p:nvPicPr>
          <p:blipFill>
            <a:blip r:embed="rId3"/>
            <a:stretch>
              <a:fillRect/>
            </a:stretch>
          </p:blipFill>
          <p:spPr>
            <a:xfrm>
              <a:off x="21875464" y="11003131"/>
              <a:ext cx="7200900" cy="5778500"/>
            </a:xfrm>
            <a:prstGeom prst="rect">
              <a:avLst/>
            </a:prstGeom>
          </p:spPr>
        </p:pic>
        <p:cxnSp>
          <p:nvCxnSpPr>
            <p:cNvPr id="10" name="Straight Connector 9">
              <a:extLst>
                <a:ext uri="{FF2B5EF4-FFF2-40B4-BE49-F238E27FC236}">
                  <a16:creationId xmlns:a16="http://schemas.microsoft.com/office/drawing/2014/main" id="{B27BE2B1-8B58-07F0-1650-A7CEC846B624}"/>
                </a:ext>
              </a:extLst>
            </p:cNvPr>
            <p:cNvCxnSpPr>
              <a:cxnSpLocks/>
            </p:cNvCxnSpPr>
            <p:nvPr/>
          </p:nvCxnSpPr>
          <p:spPr>
            <a:xfrm flipV="1">
              <a:off x="21512168" y="11423075"/>
              <a:ext cx="1392437" cy="21757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1A04D79-A4F2-4FB8-8E1D-813F95C0F5ED}"/>
                </a:ext>
              </a:extLst>
            </p:cNvPr>
            <p:cNvCxnSpPr>
              <a:cxnSpLocks/>
            </p:cNvCxnSpPr>
            <p:nvPr/>
          </p:nvCxnSpPr>
          <p:spPr>
            <a:xfrm>
              <a:off x="21488168" y="14478858"/>
              <a:ext cx="1416437" cy="16610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 name="Rounded Rectangle 4">
            <a:extLst>
              <a:ext uri="{FF2B5EF4-FFF2-40B4-BE49-F238E27FC236}">
                <a16:creationId xmlns:a16="http://schemas.microsoft.com/office/drawing/2014/main" id="{4AEE9933-F9C7-9BCA-F9F0-6F5A610F61E5}"/>
              </a:ext>
            </a:extLst>
          </p:cNvPr>
          <p:cNvSpPr/>
          <p:nvPr/>
        </p:nvSpPr>
        <p:spPr>
          <a:xfrm>
            <a:off x="404261" y="1501542"/>
            <a:ext cx="8576110" cy="866274"/>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 name="TextBox 12">
            <a:extLst>
              <a:ext uri="{FF2B5EF4-FFF2-40B4-BE49-F238E27FC236}">
                <a16:creationId xmlns:a16="http://schemas.microsoft.com/office/drawing/2014/main" id="{46173CC9-A063-853A-A297-3160CF8E621B}"/>
              </a:ext>
            </a:extLst>
          </p:cNvPr>
          <p:cNvSpPr txBox="1"/>
          <p:nvPr/>
        </p:nvSpPr>
        <p:spPr>
          <a:xfrm>
            <a:off x="1304223" y="5375576"/>
            <a:ext cx="6588492" cy="710707"/>
          </a:xfrm>
          <a:prstGeom prst="rect">
            <a:avLst/>
          </a:prstGeom>
          <a:noFill/>
        </p:spPr>
        <p:txBody>
          <a:bodyPr wrap="square">
            <a:spAutoFit/>
          </a:bodyPr>
          <a:lstStyle/>
          <a:p>
            <a:pPr marL="12700" algn="ctr">
              <a:lnSpc>
                <a:spcPct val="115000"/>
              </a:lnSpc>
              <a:buClr>
                <a:schemeClr val="accent1"/>
              </a:buClr>
              <a:buSzPts val="3400"/>
            </a:pPr>
            <a:r>
              <a:rPr lang="en-GB" i="1" dirty="0">
                <a:solidFill>
                  <a:schemeClr val="dk1"/>
                </a:solidFill>
              </a:rPr>
              <a:t>The Caribbeans are a tsunamigenic zone where no other tsunami warning systems based on ionospheric data is nowadays present</a:t>
            </a:r>
          </a:p>
        </p:txBody>
      </p:sp>
      <p:sp>
        <p:nvSpPr>
          <p:cNvPr id="14" name="TextBox 13">
            <a:extLst>
              <a:ext uri="{FF2B5EF4-FFF2-40B4-BE49-F238E27FC236}">
                <a16:creationId xmlns:a16="http://schemas.microsoft.com/office/drawing/2014/main" id="{A147B8BB-F5B4-395F-CF3D-98B58238E5E2}"/>
              </a:ext>
            </a:extLst>
          </p:cNvPr>
          <p:cNvSpPr txBox="1"/>
          <p:nvPr/>
        </p:nvSpPr>
        <p:spPr>
          <a:xfrm>
            <a:off x="0" y="1074249"/>
            <a:ext cx="2779702" cy="707886"/>
          </a:xfrm>
          <a:prstGeom prst="rect">
            <a:avLst/>
          </a:prstGeom>
          <a:noFill/>
        </p:spPr>
        <p:txBody>
          <a:bodyPr wrap="square" rtlCol="0">
            <a:spAutoFit/>
          </a:bodyPr>
          <a:lstStyle/>
          <a:p>
            <a:pPr algn="ctr"/>
            <a:r>
              <a:rPr lang="en-FR" sz="2000" b="1" dirty="0">
                <a:solidFill>
                  <a:srgbClr val="92D050"/>
                </a:solidFill>
              </a:rPr>
              <a:t>Input data</a:t>
            </a:r>
            <a:endParaRPr lang="en-FR" sz="2000" dirty="0">
              <a:solidFill>
                <a:srgbClr val="92D050"/>
              </a:solidFill>
            </a:endParaRPr>
          </a:p>
          <a:p>
            <a:pPr algn="ctr"/>
            <a:endParaRPr lang="en-FR" sz="2000" dirty="0">
              <a:solidFill>
                <a:srgbClr val="92D050"/>
              </a:solidFill>
            </a:endParaRPr>
          </a:p>
        </p:txBody>
      </p:sp>
    </p:spTree>
    <p:extLst>
      <p:ext uri="{BB962C8B-B14F-4D97-AF65-F5344CB8AC3E}">
        <p14:creationId xmlns:p14="http://schemas.microsoft.com/office/powerpoint/2010/main" val="3845061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2">
            <a:extLst>
              <a:ext uri="{FF2B5EF4-FFF2-40B4-BE49-F238E27FC236}">
                <a16:creationId xmlns:a16="http://schemas.microsoft.com/office/drawing/2014/main" id="{AFAC814E-66B2-7D3F-07ED-BE4B0C49B88D}"/>
              </a:ext>
            </a:extLst>
          </p:cNvPr>
          <p:cNvSpPr txBox="1"/>
          <p:nvPr/>
        </p:nvSpPr>
        <p:spPr>
          <a:xfrm>
            <a:off x="3" y="320424"/>
            <a:ext cx="9143998" cy="646331"/>
          </a:xfrm>
          <a:prstGeom prst="rect">
            <a:avLst/>
          </a:prstGeom>
          <a:solidFill>
            <a:srgbClr val="D9D9D9"/>
          </a:solidFill>
        </p:spPr>
        <p:txBody>
          <a:bodyPr wrap="square">
            <a:spAutoFit/>
          </a:bodyPr>
          <a:lstStyle/>
          <a:p>
            <a:pPr algn="ctr"/>
            <a:r>
              <a:rPr lang="en-US" sz="3600" b="1" dirty="0">
                <a:solidFill>
                  <a:srgbClr val="000097"/>
                </a:solidFill>
              </a:rPr>
              <a:t>The</a:t>
            </a:r>
            <a:r>
              <a:rPr lang="en-US" sz="3000" b="1" dirty="0">
                <a:solidFill>
                  <a:srgbClr val="000097"/>
                </a:solidFill>
              </a:rPr>
              <a:t> </a:t>
            </a:r>
            <a:r>
              <a:rPr lang="en-US" sz="3600" b="1" dirty="0">
                <a:solidFill>
                  <a:srgbClr val="000097"/>
                </a:solidFill>
              </a:rPr>
              <a:t>ALTRUIST engine </a:t>
            </a:r>
            <a:endParaRPr lang="it-IT" sz="3000" b="1" i="1" dirty="0">
              <a:solidFill>
                <a:srgbClr val="000097"/>
              </a:solidFill>
            </a:endParaRPr>
          </a:p>
        </p:txBody>
      </p:sp>
      <p:sp>
        <p:nvSpPr>
          <p:cNvPr id="12" name="Google Shape;73;p13">
            <a:extLst>
              <a:ext uri="{FF2B5EF4-FFF2-40B4-BE49-F238E27FC236}">
                <a16:creationId xmlns:a16="http://schemas.microsoft.com/office/drawing/2014/main" id="{AE4042B4-329A-A686-B4A9-E4785ABFF5EE}"/>
              </a:ext>
            </a:extLst>
          </p:cNvPr>
          <p:cNvSpPr txBox="1"/>
          <p:nvPr/>
        </p:nvSpPr>
        <p:spPr>
          <a:xfrm>
            <a:off x="123940" y="1751977"/>
            <a:ext cx="3819410" cy="4325769"/>
          </a:xfrm>
          <a:prstGeom prst="rect">
            <a:avLst/>
          </a:prstGeom>
          <a:noFill/>
          <a:ln>
            <a:noFill/>
          </a:ln>
        </p:spPr>
        <p:txBody>
          <a:bodyPr spcFirstLastPara="1" wrap="square" lIns="91425" tIns="91425" rIns="91425" bIns="91425" anchor="t" anchorCtr="0">
            <a:spAutoFit/>
          </a:bodyPr>
          <a:lstStyle/>
          <a:p>
            <a:pPr marL="12700" algn="ctr">
              <a:lnSpc>
                <a:spcPct val="115000"/>
              </a:lnSpc>
              <a:buClr>
                <a:schemeClr val="accent1"/>
              </a:buClr>
              <a:buSzPts val="3400"/>
            </a:pPr>
            <a:endParaRPr lang="en-GB" dirty="0"/>
          </a:p>
          <a:p>
            <a:pPr marL="298450" indent="-285750" algn="ctr">
              <a:lnSpc>
                <a:spcPct val="115000"/>
              </a:lnSpc>
              <a:buClr>
                <a:srgbClr val="0070C0"/>
              </a:buClr>
              <a:buSzPts val="3400"/>
              <a:buFont typeface="Arial" panose="020B0604020202020204" pitchFamily="34" charset="0"/>
              <a:buChar char="•"/>
            </a:pPr>
            <a:endParaRPr lang="en-GB" dirty="0"/>
          </a:p>
          <a:p>
            <a:pPr marL="298450" indent="-285750" algn="ctr">
              <a:lnSpc>
                <a:spcPct val="115000"/>
              </a:lnSpc>
              <a:buClr>
                <a:srgbClr val="0070C0"/>
              </a:buClr>
              <a:buSzPts val="3400"/>
              <a:buFont typeface="Arial" panose="020B0604020202020204" pitchFamily="34" charset="0"/>
              <a:buChar char="•"/>
            </a:pPr>
            <a:r>
              <a:rPr lang="en-GB" dirty="0"/>
              <a:t>Support the streaming of </a:t>
            </a:r>
            <a:r>
              <a:rPr lang="en-GB" b="1" dirty="0">
                <a:solidFill>
                  <a:srgbClr val="002060"/>
                </a:solidFill>
              </a:rPr>
              <a:t>RTCM-3 data (MSM 7)</a:t>
            </a:r>
            <a:r>
              <a:rPr lang="en-GB" dirty="0"/>
              <a:t> through a socket connection to a </a:t>
            </a:r>
            <a:r>
              <a:rPr lang="en-GB" b="1" dirty="0">
                <a:solidFill>
                  <a:srgbClr val="002060"/>
                </a:solidFill>
              </a:rPr>
              <a:t>NTRIP caster</a:t>
            </a:r>
            <a:r>
              <a:rPr lang="en-GB" dirty="0"/>
              <a:t>, allowing for real-time data collection and processing for permanent station networks and any additional receiver available</a:t>
            </a:r>
          </a:p>
          <a:p>
            <a:pPr marL="12700" algn="ctr">
              <a:lnSpc>
                <a:spcPct val="115000"/>
              </a:lnSpc>
              <a:buClr>
                <a:srgbClr val="0070C0"/>
              </a:buClr>
              <a:buSzPts val="3400"/>
            </a:pPr>
            <a:endParaRPr lang="en-GB" dirty="0"/>
          </a:p>
          <a:p>
            <a:pPr marL="12700" algn="ctr">
              <a:lnSpc>
                <a:spcPct val="115000"/>
              </a:lnSpc>
              <a:buClr>
                <a:schemeClr val="accent1"/>
              </a:buClr>
              <a:buSzPts val="3400"/>
            </a:pPr>
            <a:endParaRPr lang="en-GB" dirty="0"/>
          </a:p>
          <a:p>
            <a:pPr marL="12700" algn="ctr">
              <a:lnSpc>
                <a:spcPct val="115000"/>
              </a:lnSpc>
              <a:buClr>
                <a:schemeClr val="accent1"/>
              </a:buClr>
              <a:buSzPts val="3400"/>
            </a:pPr>
            <a:r>
              <a:rPr lang="en-GB" dirty="0"/>
              <a:t> </a:t>
            </a:r>
          </a:p>
          <a:p>
            <a:pPr marL="12700" algn="ctr">
              <a:lnSpc>
                <a:spcPct val="115000"/>
              </a:lnSpc>
              <a:buClr>
                <a:schemeClr val="accent1"/>
              </a:buClr>
              <a:buSzPts val="3400"/>
            </a:pPr>
            <a:endParaRPr i="1" dirty="0"/>
          </a:p>
        </p:txBody>
      </p:sp>
      <p:sp>
        <p:nvSpPr>
          <p:cNvPr id="21" name="Rounded Rectangle 20">
            <a:extLst>
              <a:ext uri="{FF2B5EF4-FFF2-40B4-BE49-F238E27FC236}">
                <a16:creationId xmlns:a16="http://schemas.microsoft.com/office/drawing/2014/main" id="{91560BF5-0363-574B-BFA3-2CC45CA1AADB}"/>
              </a:ext>
            </a:extLst>
          </p:cNvPr>
          <p:cNvSpPr/>
          <p:nvPr/>
        </p:nvSpPr>
        <p:spPr>
          <a:xfrm>
            <a:off x="163629" y="2228850"/>
            <a:ext cx="8789871" cy="271462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3" name="TextBox 22">
            <a:extLst>
              <a:ext uri="{FF2B5EF4-FFF2-40B4-BE49-F238E27FC236}">
                <a16:creationId xmlns:a16="http://schemas.microsoft.com/office/drawing/2014/main" id="{AF06D7C2-EF1E-54C9-EA26-86B11DADAF17}"/>
              </a:ext>
            </a:extLst>
          </p:cNvPr>
          <p:cNvSpPr txBox="1"/>
          <p:nvPr/>
        </p:nvSpPr>
        <p:spPr>
          <a:xfrm>
            <a:off x="66675" y="1831235"/>
            <a:ext cx="2779702" cy="707886"/>
          </a:xfrm>
          <a:prstGeom prst="rect">
            <a:avLst/>
          </a:prstGeom>
          <a:noFill/>
          <a:ln>
            <a:noFill/>
          </a:ln>
        </p:spPr>
        <p:txBody>
          <a:bodyPr wrap="square" rtlCol="0">
            <a:spAutoFit/>
          </a:bodyPr>
          <a:lstStyle/>
          <a:p>
            <a:pPr algn="ctr"/>
            <a:r>
              <a:rPr lang="en-FR" sz="2000" b="1" dirty="0">
                <a:solidFill>
                  <a:srgbClr val="0070C0"/>
                </a:solidFill>
              </a:rPr>
              <a:t>GNSS Variopy</a:t>
            </a:r>
            <a:endParaRPr lang="en-FR" sz="2000" dirty="0">
              <a:solidFill>
                <a:srgbClr val="0070C0"/>
              </a:solidFill>
            </a:endParaRPr>
          </a:p>
          <a:p>
            <a:pPr algn="ctr"/>
            <a:endParaRPr lang="en-FR" sz="2000" dirty="0">
              <a:solidFill>
                <a:srgbClr val="92D050"/>
              </a:solidFill>
            </a:endParaRPr>
          </a:p>
        </p:txBody>
      </p:sp>
      <p:sp>
        <p:nvSpPr>
          <p:cNvPr id="25" name="TextBox 24">
            <a:extLst>
              <a:ext uri="{FF2B5EF4-FFF2-40B4-BE49-F238E27FC236}">
                <a16:creationId xmlns:a16="http://schemas.microsoft.com/office/drawing/2014/main" id="{B7FA654B-3C7B-C0E0-FF66-ED0D05C11E72}"/>
              </a:ext>
            </a:extLst>
          </p:cNvPr>
          <p:cNvSpPr txBox="1"/>
          <p:nvPr/>
        </p:nvSpPr>
        <p:spPr>
          <a:xfrm>
            <a:off x="1691640" y="1069185"/>
            <a:ext cx="6047071" cy="392159"/>
          </a:xfrm>
          <a:prstGeom prst="rect">
            <a:avLst/>
          </a:prstGeom>
          <a:noFill/>
        </p:spPr>
        <p:txBody>
          <a:bodyPr wrap="square">
            <a:spAutoFit/>
          </a:bodyPr>
          <a:lstStyle/>
          <a:p>
            <a:pPr marL="12700" algn="ctr">
              <a:lnSpc>
                <a:spcPct val="115000"/>
              </a:lnSpc>
              <a:buClr>
                <a:schemeClr val="accent1"/>
              </a:buClr>
              <a:buSzPts val="3400"/>
            </a:pPr>
            <a:r>
              <a:rPr lang="en-GB" i="1" dirty="0"/>
              <a:t>The ALTRUIST project is also based on </a:t>
            </a:r>
            <a:r>
              <a:rPr lang="en-GB" b="1" i="1" dirty="0">
                <a:solidFill>
                  <a:srgbClr val="002060"/>
                </a:solidFill>
              </a:rPr>
              <a:t>GNSS </a:t>
            </a:r>
            <a:r>
              <a:rPr lang="en-GB" b="1" i="1" dirty="0" err="1">
                <a:solidFill>
                  <a:srgbClr val="002060"/>
                </a:solidFill>
              </a:rPr>
              <a:t>Variopy</a:t>
            </a:r>
            <a:r>
              <a:rPr lang="en-GB" b="1" i="1" dirty="0">
                <a:solidFill>
                  <a:srgbClr val="002060"/>
                </a:solidFill>
              </a:rPr>
              <a:t> </a:t>
            </a:r>
          </a:p>
        </p:txBody>
      </p:sp>
      <p:pic>
        <p:nvPicPr>
          <p:cNvPr id="28" name="Picture 27">
            <a:extLst>
              <a:ext uri="{FF2B5EF4-FFF2-40B4-BE49-F238E27FC236}">
                <a16:creationId xmlns:a16="http://schemas.microsoft.com/office/drawing/2014/main" id="{7E71D8F1-0D40-F8CD-0196-3C28006FBFD3}"/>
              </a:ext>
            </a:extLst>
          </p:cNvPr>
          <p:cNvPicPr>
            <a:picLocks noChangeAspect="1"/>
          </p:cNvPicPr>
          <p:nvPr/>
        </p:nvPicPr>
        <p:blipFill>
          <a:blip r:embed="rId2"/>
          <a:stretch>
            <a:fillRect/>
          </a:stretch>
        </p:blipFill>
        <p:spPr>
          <a:xfrm>
            <a:off x="3981450" y="2394183"/>
            <a:ext cx="4774709" cy="2177817"/>
          </a:xfrm>
          <a:prstGeom prst="rect">
            <a:avLst/>
          </a:prstGeom>
        </p:spPr>
      </p:pic>
    </p:spTree>
    <p:extLst>
      <p:ext uri="{BB962C8B-B14F-4D97-AF65-F5344CB8AC3E}">
        <p14:creationId xmlns:p14="http://schemas.microsoft.com/office/powerpoint/2010/main" val="2125885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2">
            <a:extLst>
              <a:ext uri="{FF2B5EF4-FFF2-40B4-BE49-F238E27FC236}">
                <a16:creationId xmlns:a16="http://schemas.microsoft.com/office/drawing/2014/main" id="{AFAC814E-66B2-7D3F-07ED-BE4B0C49B88D}"/>
              </a:ext>
            </a:extLst>
          </p:cNvPr>
          <p:cNvSpPr txBox="1"/>
          <p:nvPr/>
        </p:nvSpPr>
        <p:spPr>
          <a:xfrm>
            <a:off x="3" y="320424"/>
            <a:ext cx="9143998" cy="646331"/>
          </a:xfrm>
          <a:prstGeom prst="rect">
            <a:avLst/>
          </a:prstGeom>
          <a:solidFill>
            <a:srgbClr val="D9D9D9"/>
          </a:solidFill>
        </p:spPr>
        <p:txBody>
          <a:bodyPr wrap="square">
            <a:spAutoFit/>
          </a:bodyPr>
          <a:lstStyle/>
          <a:p>
            <a:pPr algn="ctr"/>
            <a:r>
              <a:rPr lang="en-US" sz="3600" b="1" dirty="0">
                <a:solidFill>
                  <a:srgbClr val="000097"/>
                </a:solidFill>
              </a:rPr>
              <a:t>The</a:t>
            </a:r>
            <a:r>
              <a:rPr lang="en-US" sz="3000" b="1" dirty="0">
                <a:solidFill>
                  <a:srgbClr val="000097"/>
                </a:solidFill>
              </a:rPr>
              <a:t> </a:t>
            </a:r>
            <a:r>
              <a:rPr lang="en-US" sz="3600" b="1" dirty="0">
                <a:solidFill>
                  <a:srgbClr val="000097"/>
                </a:solidFill>
              </a:rPr>
              <a:t>ALTRUIST engine </a:t>
            </a:r>
            <a:endParaRPr lang="it-IT" sz="3000" b="1" i="1" dirty="0">
              <a:solidFill>
                <a:srgbClr val="000097"/>
              </a:solidFill>
            </a:endParaRPr>
          </a:p>
        </p:txBody>
      </p:sp>
      <p:sp>
        <p:nvSpPr>
          <p:cNvPr id="12" name="Google Shape;73;p13">
            <a:extLst>
              <a:ext uri="{FF2B5EF4-FFF2-40B4-BE49-F238E27FC236}">
                <a16:creationId xmlns:a16="http://schemas.microsoft.com/office/drawing/2014/main" id="{AE4042B4-329A-A686-B4A9-E4785ABFF5EE}"/>
              </a:ext>
            </a:extLst>
          </p:cNvPr>
          <p:cNvSpPr txBox="1"/>
          <p:nvPr/>
        </p:nvSpPr>
        <p:spPr>
          <a:xfrm>
            <a:off x="114415" y="1913902"/>
            <a:ext cx="4162310" cy="3370123"/>
          </a:xfrm>
          <a:prstGeom prst="rect">
            <a:avLst/>
          </a:prstGeom>
          <a:noFill/>
          <a:ln>
            <a:noFill/>
          </a:ln>
        </p:spPr>
        <p:txBody>
          <a:bodyPr spcFirstLastPara="1" wrap="square" lIns="91425" tIns="91425" rIns="91425" bIns="91425" anchor="t" anchorCtr="0">
            <a:spAutoFit/>
          </a:bodyPr>
          <a:lstStyle/>
          <a:p>
            <a:pPr marL="12700" algn="ctr">
              <a:lnSpc>
                <a:spcPct val="115000"/>
              </a:lnSpc>
              <a:buClr>
                <a:schemeClr val="accent1"/>
              </a:buClr>
              <a:buSzPts val="3400"/>
            </a:pPr>
            <a:endParaRPr lang="en-GB" dirty="0"/>
          </a:p>
          <a:p>
            <a:pPr marL="298450" indent="-285750" algn="ctr">
              <a:lnSpc>
                <a:spcPct val="115000"/>
              </a:lnSpc>
              <a:buClr>
                <a:srgbClr val="0070C0"/>
              </a:buClr>
              <a:buSzPts val="3400"/>
              <a:buFont typeface="Arial" panose="020B0604020202020204" pitchFamily="34" charset="0"/>
              <a:buChar char="•"/>
            </a:pPr>
            <a:r>
              <a:rPr lang="en-GB" b="1" dirty="0">
                <a:solidFill>
                  <a:srgbClr val="002060"/>
                </a:solidFill>
              </a:rPr>
              <a:t>Python-based package</a:t>
            </a:r>
            <a:r>
              <a:rPr lang="en-GB" dirty="0"/>
              <a:t> designed to implement the real-time GNSS </a:t>
            </a:r>
            <a:r>
              <a:rPr lang="en-GB" dirty="0" err="1"/>
              <a:t>Variometric</a:t>
            </a:r>
            <a:r>
              <a:rPr lang="en-GB" dirty="0"/>
              <a:t> Approach for static and quasi-static applications</a:t>
            </a:r>
          </a:p>
          <a:p>
            <a:pPr marL="12700" algn="ctr">
              <a:lnSpc>
                <a:spcPct val="115000"/>
              </a:lnSpc>
              <a:buClr>
                <a:srgbClr val="0070C0"/>
              </a:buClr>
              <a:buSzPts val="3400"/>
            </a:pPr>
            <a:endParaRPr lang="en-GB" dirty="0"/>
          </a:p>
          <a:p>
            <a:pPr marL="12700" algn="ctr">
              <a:lnSpc>
                <a:spcPct val="115000"/>
              </a:lnSpc>
              <a:buClr>
                <a:srgbClr val="0070C0"/>
              </a:buClr>
              <a:buSzPts val="3400"/>
            </a:pPr>
            <a:endParaRPr lang="en-GB" dirty="0"/>
          </a:p>
          <a:p>
            <a:pPr marL="12700" algn="ctr">
              <a:lnSpc>
                <a:spcPct val="115000"/>
              </a:lnSpc>
              <a:buClr>
                <a:schemeClr val="accent1"/>
              </a:buClr>
              <a:buSzPts val="3400"/>
            </a:pPr>
            <a:endParaRPr lang="en-GB" dirty="0"/>
          </a:p>
          <a:p>
            <a:pPr marL="12700" algn="ctr">
              <a:lnSpc>
                <a:spcPct val="115000"/>
              </a:lnSpc>
              <a:buClr>
                <a:schemeClr val="accent1"/>
              </a:buClr>
              <a:buSzPts val="3400"/>
            </a:pPr>
            <a:r>
              <a:rPr lang="en-GB" dirty="0"/>
              <a:t> </a:t>
            </a:r>
          </a:p>
          <a:p>
            <a:pPr marL="12700" algn="ctr">
              <a:lnSpc>
                <a:spcPct val="115000"/>
              </a:lnSpc>
              <a:buClr>
                <a:schemeClr val="accent1"/>
              </a:buClr>
              <a:buSzPts val="3400"/>
            </a:pPr>
            <a:endParaRPr i="1" dirty="0"/>
          </a:p>
        </p:txBody>
      </p:sp>
      <p:sp>
        <p:nvSpPr>
          <p:cNvPr id="21" name="Rounded Rectangle 20">
            <a:extLst>
              <a:ext uri="{FF2B5EF4-FFF2-40B4-BE49-F238E27FC236}">
                <a16:creationId xmlns:a16="http://schemas.microsoft.com/office/drawing/2014/main" id="{91560BF5-0363-574B-BFA3-2CC45CA1AADB}"/>
              </a:ext>
            </a:extLst>
          </p:cNvPr>
          <p:cNvSpPr/>
          <p:nvPr/>
        </p:nvSpPr>
        <p:spPr>
          <a:xfrm>
            <a:off x="247650" y="1944304"/>
            <a:ext cx="8810626" cy="3170621"/>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3" name="TextBox 22">
            <a:extLst>
              <a:ext uri="{FF2B5EF4-FFF2-40B4-BE49-F238E27FC236}">
                <a16:creationId xmlns:a16="http://schemas.microsoft.com/office/drawing/2014/main" id="{AF06D7C2-EF1E-54C9-EA26-86B11DADAF17}"/>
              </a:ext>
            </a:extLst>
          </p:cNvPr>
          <p:cNvSpPr txBox="1"/>
          <p:nvPr/>
        </p:nvSpPr>
        <p:spPr>
          <a:xfrm>
            <a:off x="0" y="1507385"/>
            <a:ext cx="2779702" cy="707886"/>
          </a:xfrm>
          <a:prstGeom prst="rect">
            <a:avLst/>
          </a:prstGeom>
          <a:noFill/>
          <a:ln>
            <a:noFill/>
          </a:ln>
        </p:spPr>
        <p:txBody>
          <a:bodyPr wrap="square" rtlCol="0">
            <a:spAutoFit/>
          </a:bodyPr>
          <a:lstStyle/>
          <a:p>
            <a:pPr algn="ctr"/>
            <a:r>
              <a:rPr lang="en-FR" sz="2000" b="1" dirty="0">
                <a:solidFill>
                  <a:srgbClr val="0070C0"/>
                </a:solidFill>
              </a:rPr>
              <a:t>GNSS Variopy</a:t>
            </a:r>
            <a:endParaRPr lang="en-FR" sz="2000" dirty="0">
              <a:solidFill>
                <a:srgbClr val="0070C0"/>
              </a:solidFill>
            </a:endParaRPr>
          </a:p>
          <a:p>
            <a:pPr algn="ctr"/>
            <a:endParaRPr lang="en-FR" sz="2000" dirty="0">
              <a:solidFill>
                <a:srgbClr val="92D050"/>
              </a:solidFill>
            </a:endParaRPr>
          </a:p>
        </p:txBody>
      </p:sp>
      <p:sp>
        <p:nvSpPr>
          <p:cNvPr id="25" name="TextBox 24">
            <a:extLst>
              <a:ext uri="{FF2B5EF4-FFF2-40B4-BE49-F238E27FC236}">
                <a16:creationId xmlns:a16="http://schemas.microsoft.com/office/drawing/2014/main" id="{B7FA654B-3C7B-C0E0-FF66-ED0D05C11E72}"/>
              </a:ext>
            </a:extLst>
          </p:cNvPr>
          <p:cNvSpPr txBox="1"/>
          <p:nvPr/>
        </p:nvSpPr>
        <p:spPr>
          <a:xfrm>
            <a:off x="1691640" y="1069185"/>
            <a:ext cx="6047071" cy="392159"/>
          </a:xfrm>
          <a:prstGeom prst="rect">
            <a:avLst/>
          </a:prstGeom>
          <a:noFill/>
        </p:spPr>
        <p:txBody>
          <a:bodyPr wrap="square">
            <a:spAutoFit/>
          </a:bodyPr>
          <a:lstStyle/>
          <a:p>
            <a:pPr marL="12700" algn="ctr">
              <a:lnSpc>
                <a:spcPct val="115000"/>
              </a:lnSpc>
              <a:buClr>
                <a:schemeClr val="accent1"/>
              </a:buClr>
              <a:buSzPts val="3400"/>
            </a:pPr>
            <a:r>
              <a:rPr lang="en-GB" i="1" dirty="0"/>
              <a:t>The ALTRUIST project is also based on </a:t>
            </a:r>
            <a:r>
              <a:rPr lang="en-GB" b="1" i="1" dirty="0">
                <a:solidFill>
                  <a:srgbClr val="002060"/>
                </a:solidFill>
              </a:rPr>
              <a:t>GNSS </a:t>
            </a:r>
            <a:r>
              <a:rPr lang="en-GB" b="1" i="1" dirty="0" err="1">
                <a:solidFill>
                  <a:srgbClr val="002060"/>
                </a:solidFill>
              </a:rPr>
              <a:t>Variopy</a:t>
            </a:r>
            <a:r>
              <a:rPr lang="en-GB" b="1" i="1" dirty="0">
                <a:solidFill>
                  <a:srgbClr val="002060"/>
                </a:solidFill>
              </a:rPr>
              <a:t> </a:t>
            </a:r>
          </a:p>
        </p:txBody>
      </p:sp>
      <p:pic>
        <p:nvPicPr>
          <p:cNvPr id="27" name="Picture 26">
            <a:extLst>
              <a:ext uri="{FF2B5EF4-FFF2-40B4-BE49-F238E27FC236}">
                <a16:creationId xmlns:a16="http://schemas.microsoft.com/office/drawing/2014/main" id="{8754C7A0-5213-32FD-516A-5C28B1738733}"/>
              </a:ext>
            </a:extLst>
          </p:cNvPr>
          <p:cNvPicPr>
            <a:picLocks noChangeAspect="1"/>
          </p:cNvPicPr>
          <p:nvPr/>
        </p:nvPicPr>
        <p:blipFill>
          <a:blip r:embed="rId2"/>
          <a:stretch>
            <a:fillRect/>
          </a:stretch>
        </p:blipFill>
        <p:spPr>
          <a:xfrm>
            <a:off x="4297079" y="2153166"/>
            <a:ext cx="4600876" cy="2313891"/>
          </a:xfrm>
          <a:prstGeom prst="rect">
            <a:avLst/>
          </a:prstGeom>
        </p:spPr>
      </p:pic>
      <p:sp>
        <p:nvSpPr>
          <p:cNvPr id="3" name="TextBox 2">
            <a:extLst>
              <a:ext uri="{FF2B5EF4-FFF2-40B4-BE49-F238E27FC236}">
                <a16:creationId xmlns:a16="http://schemas.microsoft.com/office/drawing/2014/main" id="{19E89464-EFD5-33A5-5D3F-9D60698AC328}"/>
              </a:ext>
            </a:extLst>
          </p:cNvPr>
          <p:cNvSpPr txBox="1"/>
          <p:nvPr/>
        </p:nvSpPr>
        <p:spPr>
          <a:xfrm>
            <a:off x="338138" y="3930897"/>
            <a:ext cx="3729038" cy="710707"/>
          </a:xfrm>
          <a:prstGeom prst="rect">
            <a:avLst/>
          </a:prstGeom>
          <a:noFill/>
        </p:spPr>
        <p:txBody>
          <a:bodyPr wrap="square">
            <a:spAutoFit/>
          </a:bodyPr>
          <a:lstStyle/>
          <a:p>
            <a:pPr marL="298450" indent="-285750" algn="ctr">
              <a:lnSpc>
                <a:spcPct val="115000"/>
              </a:lnSpc>
              <a:buClr>
                <a:srgbClr val="0070C0"/>
              </a:buClr>
              <a:buSzPts val="3400"/>
              <a:buFont typeface="Arial" panose="020B0604020202020204" pitchFamily="34" charset="0"/>
              <a:buChar char="•"/>
            </a:pPr>
            <a:r>
              <a:rPr lang="en-GB" dirty="0"/>
              <a:t>Real-Time Implementation of Total </a:t>
            </a:r>
            <a:r>
              <a:rPr lang="en-GB" dirty="0" err="1"/>
              <a:t>Variometric</a:t>
            </a:r>
            <a:r>
              <a:rPr lang="en-GB" dirty="0"/>
              <a:t> Approach</a:t>
            </a:r>
          </a:p>
        </p:txBody>
      </p:sp>
    </p:spTree>
    <p:extLst>
      <p:ext uri="{BB962C8B-B14F-4D97-AF65-F5344CB8AC3E}">
        <p14:creationId xmlns:p14="http://schemas.microsoft.com/office/powerpoint/2010/main" val="2647287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3E00F3-2B5E-D75C-DA2E-5B31D79A159E}"/>
              </a:ext>
            </a:extLst>
          </p:cNvPr>
          <p:cNvSpPr>
            <a:spLocks noGrp="1"/>
          </p:cNvSpPr>
          <p:nvPr>
            <p:ph type="sldNum" sz="quarter" idx="12"/>
          </p:nvPr>
        </p:nvSpPr>
        <p:spPr/>
        <p:txBody>
          <a:bodyPr/>
          <a:lstStyle/>
          <a:p>
            <a:fld id="{05F9B104-934A-464C-AD66-21D44E8D685B}" type="slidenum">
              <a:rPr lang="it-IT" smtClean="0"/>
              <a:t>19</a:t>
            </a:fld>
            <a:endParaRPr lang="it-IT" dirty="0"/>
          </a:p>
        </p:txBody>
      </p:sp>
      <p:sp>
        <p:nvSpPr>
          <p:cNvPr id="6" name="CasellaDiTesto 2">
            <a:extLst>
              <a:ext uri="{FF2B5EF4-FFF2-40B4-BE49-F238E27FC236}">
                <a16:creationId xmlns:a16="http://schemas.microsoft.com/office/drawing/2014/main" id="{0641F88D-F214-DBD6-F259-BC7685726F7E}"/>
              </a:ext>
            </a:extLst>
          </p:cNvPr>
          <p:cNvSpPr txBox="1"/>
          <p:nvPr/>
        </p:nvSpPr>
        <p:spPr>
          <a:xfrm>
            <a:off x="3" y="320424"/>
            <a:ext cx="9143998" cy="646331"/>
          </a:xfrm>
          <a:prstGeom prst="rect">
            <a:avLst/>
          </a:prstGeom>
          <a:solidFill>
            <a:srgbClr val="D9D9D9"/>
          </a:solidFill>
        </p:spPr>
        <p:txBody>
          <a:bodyPr wrap="square">
            <a:spAutoFit/>
          </a:bodyPr>
          <a:lstStyle/>
          <a:p>
            <a:pPr algn="ctr"/>
            <a:r>
              <a:rPr lang="en-GB" sz="3600" b="1" kern="0" dirty="0">
                <a:solidFill>
                  <a:srgbClr val="000097"/>
                </a:solidFill>
                <a:effectLst/>
                <a:latin typeface="Pﬁb6"/>
                <a:ea typeface="Calibri" panose="020F0502020204030204" pitchFamily="34" charset="0"/>
                <a:cs typeface="Pﬁb6"/>
              </a:rPr>
              <a:t>The ALTRUIST architecture</a:t>
            </a:r>
            <a:endParaRPr lang="it-IT" sz="3000" b="1" i="1" dirty="0">
              <a:solidFill>
                <a:srgbClr val="000097"/>
              </a:solidFill>
            </a:endParaRPr>
          </a:p>
        </p:txBody>
      </p:sp>
      <p:pic>
        <p:nvPicPr>
          <p:cNvPr id="3" name="Picture 2">
            <a:extLst>
              <a:ext uri="{FF2B5EF4-FFF2-40B4-BE49-F238E27FC236}">
                <a16:creationId xmlns:a16="http://schemas.microsoft.com/office/drawing/2014/main" id="{6764C04C-D7CD-3BD6-7DC4-0AF98D4C2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119" y="1303489"/>
            <a:ext cx="7954279" cy="4673800"/>
          </a:xfrm>
          <a:prstGeom prst="rect">
            <a:avLst/>
          </a:prstGeom>
        </p:spPr>
      </p:pic>
    </p:spTree>
    <p:extLst>
      <p:ext uri="{BB962C8B-B14F-4D97-AF65-F5344CB8AC3E}">
        <p14:creationId xmlns:p14="http://schemas.microsoft.com/office/powerpoint/2010/main" val="780085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3E00F3-2B5E-D75C-DA2E-5B31D79A159E}"/>
              </a:ext>
            </a:extLst>
          </p:cNvPr>
          <p:cNvSpPr>
            <a:spLocks noGrp="1"/>
          </p:cNvSpPr>
          <p:nvPr>
            <p:ph type="sldNum" sz="quarter" idx="12"/>
          </p:nvPr>
        </p:nvSpPr>
        <p:spPr/>
        <p:txBody>
          <a:bodyPr/>
          <a:lstStyle/>
          <a:p>
            <a:fld id="{05F9B104-934A-464C-AD66-21D44E8D685B}" type="slidenum">
              <a:rPr lang="it-IT" smtClean="0"/>
              <a:t>2</a:t>
            </a:fld>
            <a:endParaRPr lang="it-IT" dirty="0"/>
          </a:p>
        </p:txBody>
      </p:sp>
      <p:sp>
        <p:nvSpPr>
          <p:cNvPr id="6" name="CasellaDiTesto 2">
            <a:extLst>
              <a:ext uri="{FF2B5EF4-FFF2-40B4-BE49-F238E27FC236}">
                <a16:creationId xmlns:a16="http://schemas.microsoft.com/office/drawing/2014/main" id="{0641F88D-F214-DBD6-F259-BC7685726F7E}"/>
              </a:ext>
            </a:extLst>
          </p:cNvPr>
          <p:cNvSpPr txBox="1"/>
          <p:nvPr/>
        </p:nvSpPr>
        <p:spPr>
          <a:xfrm>
            <a:off x="3" y="320424"/>
            <a:ext cx="9143998" cy="646331"/>
          </a:xfrm>
          <a:prstGeom prst="rect">
            <a:avLst/>
          </a:prstGeom>
          <a:solidFill>
            <a:srgbClr val="D9D9D9"/>
          </a:solidFill>
        </p:spPr>
        <p:txBody>
          <a:bodyPr wrap="square">
            <a:spAutoFit/>
          </a:bodyPr>
          <a:lstStyle/>
          <a:p>
            <a:pPr algn="ctr"/>
            <a:r>
              <a:rPr lang="en-GB" sz="3600" b="1" kern="0" dirty="0">
                <a:solidFill>
                  <a:srgbClr val="000097"/>
                </a:solidFill>
                <a:effectLst/>
                <a:latin typeface="Pﬁb6"/>
                <a:ea typeface="Calibri" panose="020F0502020204030204" pitchFamily="34" charset="0"/>
                <a:cs typeface="Pﬁb6"/>
              </a:rPr>
              <a:t>GNSS </a:t>
            </a:r>
            <a:r>
              <a:rPr lang="en-GB" sz="3600" b="1" kern="0" dirty="0" err="1">
                <a:solidFill>
                  <a:srgbClr val="000097"/>
                </a:solidFill>
                <a:effectLst/>
                <a:latin typeface="Pﬁb6"/>
                <a:ea typeface="Calibri" panose="020F0502020204030204" pitchFamily="34" charset="0"/>
                <a:cs typeface="Pﬁb6"/>
              </a:rPr>
              <a:t>Variometry</a:t>
            </a:r>
            <a:endParaRPr lang="it-IT" sz="3000" b="1" i="1" dirty="0">
              <a:solidFill>
                <a:srgbClr val="000097"/>
              </a:solidFill>
            </a:endParaRPr>
          </a:p>
        </p:txBody>
      </p:sp>
      <p:sp>
        <p:nvSpPr>
          <p:cNvPr id="19" name="TextBox 18">
            <a:extLst>
              <a:ext uri="{FF2B5EF4-FFF2-40B4-BE49-F238E27FC236}">
                <a16:creationId xmlns:a16="http://schemas.microsoft.com/office/drawing/2014/main" id="{4A16E6BA-4A2F-4367-12F7-352B26A305E5}"/>
              </a:ext>
            </a:extLst>
          </p:cNvPr>
          <p:cNvSpPr txBox="1"/>
          <p:nvPr/>
        </p:nvSpPr>
        <p:spPr>
          <a:xfrm>
            <a:off x="153895" y="1199376"/>
            <a:ext cx="4852554" cy="707886"/>
          </a:xfrm>
          <a:prstGeom prst="rect">
            <a:avLst/>
          </a:prstGeom>
          <a:noFill/>
        </p:spPr>
        <p:txBody>
          <a:bodyPr wrap="square" rtlCol="0">
            <a:spAutoFit/>
          </a:bodyPr>
          <a:lstStyle/>
          <a:p>
            <a:pPr algn="ctr"/>
            <a:r>
              <a:rPr lang="en-FR" sz="2000" b="1" dirty="0">
                <a:solidFill>
                  <a:srgbClr val="C00000"/>
                </a:solidFill>
              </a:rPr>
              <a:t>What is the Variometric Approach?</a:t>
            </a:r>
            <a:endParaRPr lang="en-FR" sz="2000" dirty="0">
              <a:solidFill>
                <a:srgbClr val="C00000"/>
              </a:solidFill>
            </a:endParaRPr>
          </a:p>
          <a:p>
            <a:pPr algn="ctr"/>
            <a:endParaRPr lang="en-FR" sz="2000" dirty="0"/>
          </a:p>
        </p:txBody>
      </p:sp>
      <p:sp>
        <p:nvSpPr>
          <p:cNvPr id="8" name="Rounded Rectangle 7">
            <a:extLst>
              <a:ext uri="{FF2B5EF4-FFF2-40B4-BE49-F238E27FC236}">
                <a16:creationId xmlns:a16="http://schemas.microsoft.com/office/drawing/2014/main" id="{C4CA1AE9-4D46-9096-7025-FD5511BDDCE9}"/>
              </a:ext>
            </a:extLst>
          </p:cNvPr>
          <p:cNvSpPr/>
          <p:nvPr/>
        </p:nvSpPr>
        <p:spPr>
          <a:xfrm>
            <a:off x="272036" y="1609030"/>
            <a:ext cx="8397046" cy="166356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5" name="TextBox 4">
            <a:extLst>
              <a:ext uri="{FF2B5EF4-FFF2-40B4-BE49-F238E27FC236}">
                <a16:creationId xmlns:a16="http://schemas.microsoft.com/office/drawing/2014/main" id="{CAC01CC9-8807-DEF5-3C93-0685CB4B1722}"/>
              </a:ext>
            </a:extLst>
          </p:cNvPr>
          <p:cNvSpPr txBox="1"/>
          <p:nvPr/>
        </p:nvSpPr>
        <p:spPr>
          <a:xfrm>
            <a:off x="411069" y="1727242"/>
            <a:ext cx="7930861" cy="1754326"/>
          </a:xfrm>
          <a:prstGeom prst="rect">
            <a:avLst/>
          </a:prstGeom>
          <a:noFill/>
        </p:spPr>
        <p:txBody>
          <a:bodyPr wrap="square">
            <a:spAutoFit/>
          </a:bodyPr>
          <a:lstStyle/>
          <a:p>
            <a:pPr marL="285750" indent="-285750">
              <a:buClr>
                <a:srgbClr val="C00000"/>
              </a:buClr>
              <a:buFont typeface="System Font Regular"/>
              <a:buChar char="●"/>
            </a:pPr>
            <a:r>
              <a:rPr lang="en-GB" dirty="0"/>
              <a:t>It is based </a:t>
            </a:r>
            <a:r>
              <a:rPr lang="en-GB" b="1" dirty="0">
                <a:solidFill>
                  <a:srgbClr val="002060"/>
                </a:solidFill>
              </a:rPr>
              <a:t>on single time differences of suitable linear combinations of GNSS carrier-phase observations</a:t>
            </a:r>
          </a:p>
          <a:p>
            <a:pPr marL="285750" indent="-285750">
              <a:buClr>
                <a:srgbClr val="C00000"/>
              </a:buClr>
              <a:buFont typeface="System Font Regular"/>
              <a:buChar char="●"/>
            </a:pPr>
            <a:r>
              <a:rPr lang="en-GB" dirty="0"/>
              <a:t>It employs a </a:t>
            </a:r>
            <a:r>
              <a:rPr lang="en-GB" b="1" dirty="0">
                <a:solidFill>
                  <a:srgbClr val="002060"/>
                </a:solidFill>
              </a:rPr>
              <a:t>stand-alone GNSS receiver </a:t>
            </a:r>
            <a:r>
              <a:rPr lang="en-GB" dirty="0"/>
              <a:t>and standard </a:t>
            </a:r>
            <a:r>
              <a:rPr lang="en-GB" b="1" dirty="0">
                <a:solidFill>
                  <a:srgbClr val="002060"/>
                </a:solidFill>
              </a:rPr>
              <a:t>GNSS broadcast products</a:t>
            </a:r>
            <a:r>
              <a:rPr lang="en-GB" dirty="0"/>
              <a:t> (orbits and clocks corrections)</a:t>
            </a:r>
          </a:p>
          <a:p>
            <a:pPr marL="285750" indent="-285750">
              <a:buClr>
                <a:srgbClr val="C00000"/>
              </a:buClr>
              <a:buFont typeface="System Font Regular"/>
              <a:buChar char="●"/>
            </a:pPr>
            <a:r>
              <a:rPr lang="en-GB" dirty="0"/>
              <a:t>It works in </a:t>
            </a:r>
            <a:r>
              <a:rPr lang="en-GB" b="1" dirty="0">
                <a:solidFill>
                  <a:srgbClr val="002060"/>
                </a:solidFill>
              </a:rPr>
              <a:t>real-time</a:t>
            </a:r>
          </a:p>
          <a:p>
            <a:pPr marL="285750" indent="-285750">
              <a:buClr>
                <a:srgbClr val="C00000"/>
              </a:buClr>
              <a:buFont typeface="System Font Regular"/>
              <a:buChar char="●"/>
            </a:pPr>
            <a:endParaRPr lang="en-GB" dirty="0"/>
          </a:p>
        </p:txBody>
      </p:sp>
      <p:sp>
        <p:nvSpPr>
          <p:cNvPr id="10" name="TextBox 9">
            <a:extLst>
              <a:ext uri="{FF2B5EF4-FFF2-40B4-BE49-F238E27FC236}">
                <a16:creationId xmlns:a16="http://schemas.microsoft.com/office/drawing/2014/main" id="{4BD5B51C-D2D7-8579-1C33-12B28502901E}"/>
              </a:ext>
            </a:extLst>
          </p:cNvPr>
          <p:cNvSpPr txBox="1"/>
          <p:nvPr/>
        </p:nvSpPr>
        <p:spPr>
          <a:xfrm>
            <a:off x="467491" y="5206880"/>
            <a:ext cx="4572000" cy="646331"/>
          </a:xfrm>
          <a:prstGeom prst="rect">
            <a:avLst/>
          </a:prstGeom>
          <a:noFill/>
        </p:spPr>
        <p:txBody>
          <a:bodyPr wrap="square">
            <a:spAutoFit/>
          </a:bodyPr>
          <a:lstStyle/>
          <a:p>
            <a:pPr marL="285750" indent="-285750">
              <a:buClr>
                <a:srgbClr val="FF9300"/>
              </a:buClr>
              <a:buFont typeface="System Font Regular"/>
              <a:buChar char="●"/>
            </a:pPr>
            <a:r>
              <a:rPr lang="en-GB" dirty="0"/>
              <a:t>no infrastructure</a:t>
            </a:r>
          </a:p>
          <a:p>
            <a:pPr marL="285750" indent="-285750">
              <a:buClr>
                <a:srgbClr val="FF9300"/>
              </a:buClr>
              <a:buFont typeface="System Font Regular"/>
              <a:buChar char="●"/>
            </a:pPr>
            <a:r>
              <a:rPr lang="en-GB" dirty="0"/>
              <a:t>no post-processing</a:t>
            </a:r>
          </a:p>
        </p:txBody>
      </p:sp>
      <p:sp>
        <p:nvSpPr>
          <p:cNvPr id="12" name="Rounded Rectangle 11">
            <a:extLst>
              <a:ext uri="{FF2B5EF4-FFF2-40B4-BE49-F238E27FC236}">
                <a16:creationId xmlns:a16="http://schemas.microsoft.com/office/drawing/2014/main" id="{9F8AA04C-B533-4D0D-6828-4C52A893474B}"/>
              </a:ext>
            </a:extLst>
          </p:cNvPr>
          <p:cNvSpPr/>
          <p:nvPr/>
        </p:nvSpPr>
        <p:spPr>
          <a:xfrm>
            <a:off x="386658" y="5168771"/>
            <a:ext cx="8333830" cy="740597"/>
          </a:xfrm>
          <a:prstGeom prst="roundRect">
            <a:avLst/>
          </a:prstGeom>
          <a:noFill/>
          <a:ln w="38100">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4" name="TextBox 13">
            <a:extLst>
              <a:ext uri="{FF2B5EF4-FFF2-40B4-BE49-F238E27FC236}">
                <a16:creationId xmlns:a16="http://schemas.microsoft.com/office/drawing/2014/main" id="{1182539A-9059-D84A-F9D5-5FE03CCB36D0}"/>
              </a:ext>
            </a:extLst>
          </p:cNvPr>
          <p:cNvSpPr txBox="1"/>
          <p:nvPr/>
        </p:nvSpPr>
        <p:spPr>
          <a:xfrm>
            <a:off x="-478316" y="4774544"/>
            <a:ext cx="3356268" cy="707886"/>
          </a:xfrm>
          <a:prstGeom prst="rect">
            <a:avLst/>
          </a:prstGeom>
          <a:noFill/>
        </p:spPr>
        <p:txBody>
          <a:bodyPr wrap="square" rtlCol="0">
            <a:spAutoFit/>
          </a:bodyPr>
          <a:lstStyle/>
          <a:p>
            <a:pPr algn="ctr"/>
            <a:r>
              <a:rPr lang="en-FR" sz="2000" b="1" dirty="0">
                <a:solidFill>
                  <a:srgbClr val="FF9300"/>
                </a:solidFill>
              </a:rPr>
              <a:t>Advantages</a:t>
            </a:r>
            <a:endParaRPr lang="en-FR" sz="2000" dirty="0">
              <a:solidFill>
                <a:srgbClr val="FF9300"/>
              </a:solidFill>
            </a:endParaRPr>
          </a:p>
          <a:p>
            <a:pPr algn="ctr"/>
            <a:endParaRPr lang="en-FR" sz="2000" dirty="0"/>
          </a:p>
        </p:txBody>
      </p:sp>
      <p:sp>
        <p:nvSpPr>
          <p:cNvPr id="23" name="TextBox 22">
            <a:extLst>
              <a:ext uri="{FF2B5EF4-FFF2-40B4-BE49-F238E27FC236}">
                <a16:creationId xmlns:a16="http://schemas.microsoft.com/office/drawing/2014/main" id="{8AC0BF84-AB41-C76B-C065-61B445486528}"/>
              </a:ext>
            </a:extLst>
          </p:cNvPr>
          <p:cNvSpPr txBox="1"/>
          <p:nvPr/>
        </p:nvSpPr>
        <p:spPr>
          <a:xfrm>
            <a:off x="490890" y="3807136"/>
            <a:ext cx="7892714" cy="646331"/>
          </a:xfrm>
          <a:prstGeom prst="rect">
            <a:avLst/>
          </a:prstGeom>
          <a:noFill/>
        </p:spPr>
        <p:txBody>
          <a:bodyPr wrap="square">
            <a:spAutoFit/>
          </a:bodyPr>
          <a:lstStyle/>
          <a:p>
            <a:pPr algn="ctr"/>
            <a:r>
              <a:rPr lang="en-GB" i="1" dirty="0"/>
              <a:t>The </a:t>
            </a:r>
            <a:r>
              <a:rPr lang="en-GB" i="1" dirty="0" err="1"/>
              <a:t>Variometric</a:t>
            </a:r>
            <a:r>
              <a:rPr lang="en-GB" i="1" dirty="0"/>
              <a:t> Approach allows a GNSS receiver to provide valuable real-time</a:t>
            </a:r>
          </a:p>
          <a:p>
            <a:pPr algn="ctr"/>
            <a:r>
              <a:rPr lang="en-GB" i="1" dirty="0"/>
              <a:t>information in a standalone operative mode</a:t>
            </a:r>
          </a:p>
        </p:txBody>
      </p:sp>
      <p:sp>
        <p:nvSpPr>
          <p:cNvPr id="27" name="TextBox 26">
            <a:extLst>
              <a:ext uri="{FF2B5EF4-FFF2-40B4-BE49-F238E27FC236}">
                <a16:creationId xmlns:a16="http://schemas.microsoft.com/office/drawing/2014/main" id="{1FA805C0-C9EF-5589-EF74-38DA2C2D2DD0}"/>
              </a:ext>
            </a:extLst>
          </p:cNvPr>
          <p:cNvSpPr txBox="1"/>
          <p:nvPr/>
        </p:nvSpPr>
        <p:spPr>
          <a:xfrm>
            <a:off x="4181339" y="5215101"/>
            <a:ext cx="4572000" cy="646331"/>
          </a:xfrm>
          <a:prstGeom prst="rect">
            <a:avLst/>
          </a:prstGeom>
          <a:noFill/>
        </p:spPr>
        <p:txBody>
          <a:bodyPr wrap="square">
            <a:spAutoFit/>
          </a:bodyPr>
          <a:lstStyle/>
          <a:p>
            <a:pPr marL="285750" indent="-285750">
              <a:buClr>
                <a:srgbClr val="FF9300"/>
              </a:buClr>
              <a:buFont typeface="System Font Regular"/>
              <a:buChar char="●"/>
            </a:pPr>
            <a:r>
              <a:rPr lang="en-GB" dirty="0"/>
              <a:t>no initialization needed</a:t>
            </a:r>
          </a:p>
          <a:p>
            <a:pPr marL="285750" indent="-285750">
              <a:buClr>
                <a:srgbClr val="FF9300"/>
              </a:buClr>
              <a:buFont typeface="System Font Regular"/>
              <a:buChar char="●"/>
            </a:pPr>
            <a:r>
              <a:rPr lang="en-GB" dirty="0"/>
              <a:t>no need for ambiguity resolution</a:t>
            </a:r>
          </a:p>
        </p:txBody>
      </p:sp>
    </p:spTree>
    <p:extLst>
      <p:ext uri="{BB962C8B-B14F-4D97-AF65-F5344CB8AC3E}">
        <p14:creationId xmlns:p14="http://schemas.microsoft.com/office/powerpoint/2010/main" val="3527627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3E00F3-2B5E-D75C-DA2E-5B31D79A159E}"/>
              </a:ext>
            </a:extLst>
          </p:cNvPr>
          <p:cNvSpPr>
            <a:spLocks noGrp="1"/>
          </p:cNvSpPr>
          <p:nvPr>
            <p:ph type="sldNum" sz="quarter" idx="12"/>
          </p:nvPr>
        </p:nvSpPr>
        <p:spPr/>
        <p:txBody>
          <a:bodyPr/>
          <a:lstStyle/>
          <a:p>
            <a:fld id="{05F9B104-934A-464C-AD66-21D44E8D685B}" type="slidenum">
              <a:rPr lang="it-IT" smtClean="0"/>
              <a:t>20</a:t>
            </a:fld>
            <a:endParaRPr lang="it-IT" dirty="0"/>
          </a:p>
        </p:txBody>
      </p:sp>
      <p:sp>
        <p:nvSpPr>
          <p:cNvPr id="6" name="CasellaDiTesto 2">
            <a:extLst>
              <a:ext uri="{FF2B5EF4-FFF2-40B4-BE49-F238E27FC236}">
                <a16:creationId xmlns:a16="http://schemas.microsoft.com/office/drawing/2014/main" id="{0641F88D-F214-DBD6-F259-BC7685726F7E}"/>
              </a:ext>
            </a:extLst>
          </p:cNvPr>
          <p:cNvSpPr txBox="1"/>
          <p:nvPr/>
        </p:nvSpPr>
        <p:spPr>
          <a:xfrm>
            <a:off x="3" y="320424"/>
            <a:ext cx="9143998" cy="646331"/>
          </a:xfrm>
          <a:prstGeom prst="rect">
            <a:avLst/>
          </a:prstGeom>
          <a:solidFill>
            <a:srgbClr val="D9D9D9"/>
          </a:solidFill>
        </p:spPr>
        <p:txBody>
          <a:bodyPr wrap="square">
            <a:spAutoFit/>
          </a:bodyPr>
          <a:lstStyle/>
          <a:p>
            <a:pPr algn="ctr"/>
            <a:r>
              <a:rPr lang="en-GB" sz="3600" b="1" kern="0" dirty="0">
                <a:solidFill>
                  <a:srgbClr val="000097"/>
                </a:solidFill>
                <a:effectLst/>
                <a:latin typeface="Pﬁb6"/>
                <a:ea typeface="Calibri" panose="020F0502020204030204" pitchFamily="34" charset="0"/>
                <a:cs typeface="Pﬁb6"/>
              </a:rPr>
              <a:t>The ALTRUIST project</a:t>
            </a:r>
            <a:endParaRPr lang="it-IT" sz="3000" b="1" i="1" dirty="0">
              <a:solidFill>
                <a:srgbClr val="000097"/>
              </a:solidFill>
            </a:endParaRPr>
          </a:p>
        </p:txBody>
      </p:sp>
      <p:pic>
        <p:nvPicPr>
          <p:cNvPr id="5" name="dashboard_movie_2x (1) (1)">
            <a:hlinkClick r:id="" action="ppaction://media"/>
            <a:extLst>
              <a:ext uri="{FF2B5EF4-FFF2-40B4-BE49-F238E27FC236}">
                <a16:creationId xmlns:a16="http://schemas.microsoft.com/office/drawing/2014/main" id="{BD6D8297-94D4-80BE-09FE-040F932B1C4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836"/>
          <a:stretch/>
        </p:blipFill>
        <p:spPr>
          <a:xfrm>
            <a:off x="401443" y="1063034"/>
            <a:ext cx="8082175" cy="5047835"/>
          </a:xfrm>
          <a:prstGeom prst="rect">
            <a:avLst/>
          </a:prstGeom>
        </p:spPr>
      </p:pic>
    </p:spTree>
    <p:extLst>
      <p:ext uri="{BB962C8B-B14F-4D97-AF65-F5344CB8AC3E}">
        <p14:creationId xmlns:p14="http://schemas.microsoft.com/office/powerpoint/2010/main" val="284196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3E00F3-2B5E-D75C-DA2E-5B31D79A159E}"/>
              </a:ext>
            </a:extLst>
          </p:cNvPr>
          <p:cNvSpPr>
            <a:spLocks noGrp="1"/>
          </p:cNvSpPr>
          <p:nvPr>
            <p:ph type="sldNum" sz="quarter" idx="12"/>
          </p:nvPr>
        </p:nvSpPr>
        <p:spPr/>
        <p:txBody>
          <a:bodyPr/>
          <a:lstStyle/>
          <a:p>
            <a:fld id="{05F9B104-934A-464C-AD66-21D44E8D685B}" type="slidenum">
              <a:rPr lang="it-IT" smtClean="0"/>
              <a:t>21</a:t>
            </a:fld>
            <a:endParaRPr lang="it-IT" dirty="0"/>
          </a:p>
        </p:txBody>
      </p:sp>
      <p:sp>
        <p:nvSpPr>
          <p:cNvPr id="6" name="CasellaDiTesto 2">
            <a:extLst>
              <a:ext uri="{FF2B5EF4-FFF2-40B4-BE49-F238E27FC236}">
                <a16:creationId xmlns:a16="http://schemas.microsoft.com/office/drawing/2014/main" id="{0641F88D-F214-DBD6-F259-BC7685726F7E}"/>
              </a:ext>
            </a:extLst>
          </p:cNvPr>
          <p:cNvSpPr txBox="1"/>
          <p:nvPr/>
        </p:nvSpPr>
        <p:spPr>
          <a:xfrm>
            <a:off x="3" y="320424"/>
            <a:ext cx="9143998" cy="646331"/>
          </a:xfrm>
          <a:prstGeom prst="rect">
            <a:avLst/>
          </a:prstGeom>
          <a:solidFill>
            <a:srgbClr val="D9D9D9"/>
          </a:solidFill>
        </p:spPr>
        <p:txBody>
          <a:bodyPr wrap="square">
            <a:spAutoFit/>
          </a:bodyPr>
          <a:lstStyle/>
          <a:p>
            <a:pPr algn="ctr"/>
            <a:r>
              <a:rPr lang="en-GB" sz="3600" b="1" kern="0" dirty="0">
                <a:solidFill>
                  <a:srgbClr val="000097"/>
                </a:solidFill>
                <a:effectLst/>
                <a:latin typeface="Pﬁb6"/>
                <a:ea typeface="Calibri" panose="020F0502020204030204" pitchFamily="34" charset="0"/>
                <a:cs typeface="Pﬁb6"/>
              </a:rPr>
              <a:t>Conclusions &amp; Outlook</a:t>
            </a:r>
            <a:endParaRPr lang="it-IT" sz="3000" b="1" i="1" dirty="0">
              <a:solidFill>
                <a:srgbClr val="000097"/>
              </a:solidFill>
            </a:endParaRPr>
          </a:p>
        </p:txBody>
      </p:sp>
      <p:sp>
        <p:nvSpPr>
          <p:cNvPr id="2" name="Rounded Rectangle 1">
            <a:extLst>
              <a:ext uri="{FF2B5EF4-FFF2-40B4-BE49-F238E27FC236}">
                <a16:creationId xmlns:a16="http://schemas.microsoft.com/office/drawing/2014/main" id="{70836AC8-F776-C91F-22C5-185A6B8AA169}"/>
              </a:ext>
            </a:extLst>
          </p:cNvPr>
          <p:cNvSpPr/>
          <p:nvPr/>
        </p:nvSpPr>
        <p:spPr>
          <a:xfrm>
            <a:off x="341922" y="3955982"/>
            <a:ext cx="8696199" cy="2252313"/>
          </a:xfrm>
          <a:prstGeom prst="roundRect">
            <a:avLst/>
          </a:prstGeom>
          <a:noFill/>
          <a:ln w="38100">
            <a:solidFill>
              <a:srgbClr val="FF9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5" name="TextBox 4">
            <a:extLst>
              <a:ext uri="{FF2B5EF4-FFF2-40B4-BE49-F238E27FC236}">
                <a16:creationId xmlns:a16="http://schemas.microsoft.com/office/drawing/2014/main" id="{CFF795AE-BA8E-0484-887C-666DA493C8BE}"/>
              </a:ext>
            </a:extLst>
          </p:cNvPr>
          <p:cNvSpPr txBox="1"/>
          <p:nvPr/>
        </p:nvSpPr>
        <p:spPr>
          <a:xfrm>
            <a:off x="1006066" y="3465146"/>
            <a:ext cx="1390625" cy="707886"/>
          </a:xfrm>
          <a:prstGeom prst="rect">
            <a:avLst/>
          </a:prstGeom>
          <a:noFill/>
        </p:spPr>
        <p:txBody>
          <a:bodyPr wrap="square" rtlCol="0">
            <a:spAutoFit/>
          </a:bodyPr>
          <a:lstStyle/>
          <a:p>
            <a:pPr algn="ctr"/>
            <a:r>
              <a:rPr lang="en-FR" sz="2000" b="1" dirty="0">
                <a:solidFill>
                  <a:srgbClr val="FF9300"/>
                </a:solidFill>
              </a:rPr>
              <a:t>Outlook</a:t>
            </a:r>
            <a:endParaRPr lang="en-FR" sz="2000" dirty="0">
              <a:solidFill>
                <a:srgbClr val="FF9300"/>
              </a:solidFill>
            </a:endParaRPr>
          </a:p>
          <a:p>
            <a:pPr marL="285750" indent="-285750" algn="ctr">
              <a:buFont typeface="Arial" panose="020B0604020202020204" pitchFamily="34" charset="0"/>
              <a:buChar char="•"/>
            </a:pPr>
            <a:endParaRPr lang="en-FR" sz="2000" dirty="0"/>
          </a:p>
        </p:txBody>
      </p:sp>
      <p:sp>
        <p:nvSpPr>
          <p:cNvPr id="7" name="TextBox 6">
            <a:extLst>
              <a:ext uri="{FF2B5EF4-FFF2-40B4-BE49-F238E27FC236}">
                <a16:creationId xmlns:a16="http://schemas.microsoft.com/office/drawing/2014/main" id="{975CE926-65EB-D917-EEA8-6FFD2AEA557E}"/>
              </a:ext>
            </a:extLst>
          </p:cNvPr>
          <p:cNvSpPr txBox="1"/>
          <p:nvPr/>
        </p:nvSpPr>
        <p:spPr>
          <a:xfrm>
            <a:off x="412001" y="4064841"/>
            <a:ext cx="8664621" cy="2723823"/>
          </a:xfrm>
          <a:prstGeom prst="rect">
            <a:avLst/>
          </a:prstGeom>
          <a:noFill/>
        </p:spPr>
        <p:txBody>
          <a:bodyPr wrap="square">
            <a:spAutoFit/>
          </a:bodyPr>
          <a:lstStyle/>
          <a:p>
            <a:pPr marL="457200" indent="-457200">
              <a:buClr>
                <a:srgbClr val="FF9300"/>
              </a:buClr>
              <a:buSzPct val="100000"/>
              <a:buFont typeface="System Font Regular"/>
              <a:buChar char="●"/>
            </a:pPr>
            <a:r>
              <a:rPr lang="en-GB" dirty="0">
                <a:solidFill>
                  <a:schemeClr val="dk1"/>
                </a:solidFill>
              </a:rPr>
              <a:t>Include more stations from other Caribbeans (Martinique) and other tsunamigenic zones  (South Pacific?) and </a:t>
            </a:r>
            <a:r>
              <a:rPr lang="en-GB" b="1" dirty="0">
                <a:solidFill>
                  <a:srgbClr val="002060"/>
                </a:solidFill>
              </a:rPr>
              <a:t>IGS data </a:t>
            </a:r>
            <a:r>
              <a:rPr lang="en-GB" dirty="0">
                <a:solidFill>
                  <a:schemeClr val="dk1"/>
                </a:solidFill>
                <a:sym typeface="Wingdings" pitchFamily="2" charset="2"/>
              </a:rPr>
              <a:t> </a:t>
            </a:r>
            <a:r>
              <a:rPr lang="en-GB" b="1" dirty="0">
                <a:solidFill>
                  <a:srgbClr val="002060"/>
                </a:solidFill>
                <a:sym typeface="Wingdings" pitchFamily="2" charset="2"/>
              </a:rPr>
              <a:t>High Exportability</a:t>
            </a:r>
          </a:p>
          <a:p>
            <a:pPr marL="457200" indent="-457200">
              <a:buClr>
                <a:srgbClr val="FF9300"/>
              </a:buClr>
              <a:buSzPct val="100000"/>
              <a:buFont typeface="System Font Regular"/>
              <a:buChar char="●"/>
            </a:pPr>
            <a:endParaRPr lang="en-GB" sz="1100" b="1" dirty="0">
              <a:solidFill>
                <a:srgbClr val="002060"/>
              </a:solidFill>
              <a:sym typeface="Wingdings" pitchFamily="2" charset="2"/>
            </a:endParaRPr>
          </a:p>
          <a:p>
            <a:pPr marL="457200" indent="-457200">
              <a:buClr>
                <a:srgbClr val="FF9300"/>
              </a:buClr>
              <a:buSzPct val="100000"/>
              <a:buFont typeface="System Font Regular"/>
              <a:buChar char="●"/>
            </a:pPr>
            <a:r>
              <a:rPr lang="en-GB" b="1" dirty="0">
                <a:solidFill>
                  <a:srgbClr val="002060"/>
                </a:solidFill>
              </a:rPr>
              <a:t>Simulated real-time data </a:t>
            </a:r>
            <a:r>
              <a:rPr lang="en-GB" dirty="0">
                <a:solidFill>
                  <a:schemeClr val="dk1"/>
                </a:solidFill>
              </a:rPr>
              <a:t>will involve the utilization of randomly generated datasets representing ground motion, </a:t>
            </a:r>
            <a:r>
              <a:rPr lang="en-GB" dirty="0" err="1">
                <a:solidFill>
                  <a:schemeClr val="dk1"/>
                </a:solidFill>
              </a:rPr>
              <a:t>coseismic</a:t>
            </a:r>
            <a:r>
              <a:rPr lang="en-GB" dirty="0">
                <a:solidFill>
                  <a:schemeClr val="dk1"/>
                </a:solidFill>
              </a:rPr>
              <a:t> displacements, ionospheric TEC </a:t>
            </a:r>
          </a:p>
          <a:p>
            <a:pPr marL="457200" indent="-457200">
              <a:buClr>
                <a:srgbClr val="FF9300"/>
              </a:buClr>
              <a:buSzPct val="100000"/>
              <a:buFont typeface="System Font Regular"/>
              <a:buChar char="●"/>
            </a:pPr>
            <a:endParaRPr lang="en-GB" sz="1100" dirty="0">
              <a:solidFill>
                <a:schemeClr val="dk1"/>
              </a:solidFill>
            </a:endParaRPr>
          </a:p>
          <a:p>
            <a:pPr marL="457200" indent="-457200">
              <a:buClr>
                <a:srgbClr val="FF9300"/>
              </a:buClr>
              <a:buSzPct val="100000"/>
              <a:buFont typeface="System Font Regular"/>
              <a:buChar char="●"/>
            </a:pPr>
            <a:r>
              <a:rPr lang="en-GB" kern="0" dirty="0">
                <a:latin typeface="Pﬁb6"/>
                <a:ea typeface="Calibri" panose="020F0502020204030204" pitchFamily="34" charset="0"/>
                <a:cs typeface="Pﬁb6"/>
              </a:rPr>
              <a:t>E</a:t>
            </a:r>
            <a:r>
              <a:rPr lang="en-GB" kern="0" dirty="0">
                <a:effectLst/>
                <a:latin typeface="Pﬁb6"/>
                <a:ea typeface="Calibri" panose="020F0502020204030204" pitchFamily="34" charset="0"/>
                <a:cs typeface="Pﬁb6"/>
              </a:rPr>
              <a:t>asily applied to the </a:t>
            </a:r>
            <a:r>
              <a:rPr lang="en-GB" b="1" kern="0" dirty="0">
                <a:solidFill>
                  <a:srgbClr val="002060"/>
                </a:solidFill>
                <a:effectLst/>
                <a:latin typeface="Pﬁb6"/>
                <a:ea typeface="Calibri" panose="020F0502020204030204" pitchFamily="34" charset="0"/>
                <a:cs typeface="Pﬁb6"/>
              </a:rPr>
              <a:t>monitoring</a:t>
            </a:r>
            <a:r>
              <a:rPr lang="en-GB" b="1" kern="0" dirty="0">
                <a:solidFill>
                  <a:srgbClr val="002060"/>
                </a:solidFill>
                <a:latin typeface="Pﬁb6"/>
                <a:ea typeface="Calibri" panose="020F0502020204030204" pitchFamily="34" charset="0"/>
                <a:cs typeface="Pﬁb6"/>
              </a:rPr>
              <a:t> </a:t>
            </a:r>
            <a:r>
              <a:rPr lang="en-GB" kern="0" dirty="0">
                <a:effectLst/>
                <a:latin typeface="Pﬁb6"/>
                <a:ea typeface="Calibri" panose="020F0502020204030204" pitchFamily="34" charset="0"/>
                <a:cs typeface="Pﬁb6"/>
              </a:rPr>
              <a:t>of any kind </a:t>
            </a:r>
            <a:r>
              <a:rPr lang="en-GB" b="1" kern="0" dirty="0">
                <a:solidFill>
                  <a:srgbClr val="002060"/>
                </a:solidFill>
                <a:effectLst/>
                <a:latin typeface="Pﬁb6"/>
                <a:ea typeface="Calibri" panose="020F0502020204030204" pitchFamily="34" charset="0"/>
                <a:cs typeface="Pﬁb6"/>
              </a:rPr>
              <a:t>of natural hazards </a:t>
            </a:r>
            <a:r>
              <a:rPr lang="en-GB" kern="0" dirty="0">
                <a:effectLst/>
                <a:latin typeface="Pﬁb6"/>
                <a:ea typeface="Calibri" panose="020F0502020204030204" pitchFamily="34" charset="0"/>
                <a:cs typeface="Pﬁb6"/>
              </a:rPr>
              <a:t>impacting ground and ionosphere geosphere </a:t>
            </a:r>
          </a:p>
          <a:p>
            <a:pPr marL="457200" indent="-457200">
              <a:buClr>
                <a:srgbClr val="F2C231"/>
              </a:buClr>
              <a:buSzPct val="100000"/>
              <a:buFont typeface="System Font Regular"/>
              <a:buChar char="●"/>
            </a:pPr>
            <a:endParaRPr lang="en-GB" dirty="0">
              <a:solidFill>
                <a:schemeClr val="dk1"/>
              </a:solidFill>
            </a:endParaRPr>
          </a:p>
          <a:p>
            <a:endParaRPr lang="en-FR" dirty="0"/>
          </a:p>
        </p:txBody>
      </p:sp>
      <p:sp>
        <p:nvSpPr>
          <p:cNvPr id="8" name="Rounded Rectangle 7">
            <a:extLst>
              <a:ext uri="{FF2B5EF4-FFF2-40B4-BE49-F238E27FC236}">
                <a16:creationId xmlns:a16="http://schemas.microsoft.com/office/drawing/2014/main" id="{5E002CE3-F250-A53C-2E8F-7D73FAD663F5}"/>
              </a:ext>
            </a:extLst>
          </p:cNvPr>
          <p:cNvSpPr/>
          <p:nvPr/>
        </p:nvSpPr>
        <p:spPr>
          <a:xfrm>
            <a:off x="1245092" y="1748753"/>
            <a:ext cx="7667902" cy="1394497"/>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 name="TextBox 8">
            <a:extLst>
              <a:ext uri="{FF2B5EF4-FFF2-40B4-BE49-F238E27FC236}">
                <a16:creationId xmlns:a16="http://schemas.microsoft.com/office/drawing/2014/main" id="{9DD3D28A-0B27-9100-D36C-EFA9BBD6A423}"/>
              </a:ext>
            </a:extLst>
          </p:cNvPr>
          <p:cNvSpPr txBox="1"/>
          <p:nvPr/>
        </p:nvSpPr>
        <p:spPr>
          <a:xfrm>
            <a:off x="6753448" y="1020329"/>
            <a:ext cx="1933351" cy="1015663"/>
          </a:xfrm>
          <a:prstGeom prst="rect">
            <a:avLst/>
          </a:prstGeom>
          <a:noFill/>
        </p:spPr>
        <p:txBody>
          <a:bodyPr wrap="square" rtlCol="0">
            <a:spAutoFit/>
          </a:bodyPr>
          <a:lstStyle/>
          <a:p>
            <a:pPr algn="ctr"/>
            <a:r>
              <a:rPr lang="en-FR" sz="2000" b="1" dirty="0">
                <a:solidFill>
                  <a:srgbClr val="7030A0"/>
                </a:solidFill>
              </a:rPr>
              <a:t>Take-home messages</a:t>
            </a:r>
            <a:endParaRPr lang="en-FR" sz="2000" dirty="0">
              <a:solidFill>
                <a:srgbClr val="7030A0"/>
              </a:solidFill>
            </a:endParaRPr>
          </a:p>
          <a:p>
            <a:pPr marL="285750" indent="-285750" algn="ctr">
              <a:buFont typeface="Arial" panose="020B0604020202020204" pitchFamily="34" charset="0"/>
              <a:buChar char="•"/>
            </a:pPr>
            <a:endParaRPr lang="en-FR" sz="2000" dirty="0">
              <a:solidFill>
                <a:srgbClr val="7030A0"/>
              </a:solidFill>
            </a:endParaRPr>
          </a:p>
        </p:txBody>
      </p:sp>
      <p:pic>
        <p:nvPicPr>
          <p:cNvPr id="15" name="Picture 14">
            <a:extLst>
              <a:ext uri="{FF2B5EF4-FFF2-40B4-BE49-F238E27FC236}">
                <a16:creationId xmlns:a16="http://schemas.microsoft.com/office/drawing/2014/main" id="{BC71E855-ACB3-04FA-B97D-8C0F965B3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110" y="3378466"/>
            <a:ext cx="522169" cy="522169"/>
          </a:xfrm>
          <a:prstGeom prst="rect">
            <a:avLst/>
          </a:prstGeom>
        </p:spPr>
      </p:pic>
      <p:sp>
        <p:nvSpPr>
          <p:cNvPr id="17" name="TextBox 16">
            <a:extLst>
              <a:ext uri="{FF2B5EF4-FFF2-40B4-BE49-F238E27FC236}">
                <a16:creationId xmlns:a16="http://schemas.microsoft.com/office/drawing/2014/main" id="{EE7A30DF-E808-9576-309D-02A5BD585EA4}"/>
              </a:ext>
            </a:extLst>
          </p:cNvPr>
          <p:cNvSpPr txBox="1"/>
          <p:nvPr/>
        </p:nvSpPr>
        <p:spPr>
          <a:xfrm>
            <a:off x="1362876" y="1773425"/>
            <a:ext cx="7868652" cy="2108269"/>
          </a:xfrm>
          <a:prstGeom prst="rect">
            <a:avLst/>
          </a:prstGeom>
          <a:noFill/>
        </p:spPr>
        <p:txBody>
          <a:bodyPr wrap="square">
            <a:spAutoFit/>
          </a:bodyPr>
          <a:lstStyle/>
          <a:p>
            <a:pPr marL="457200" indent="-457200">
              <a:buClr>
                <a:srgbClr val="7030A0"/>
              </a:buClr>
              <a:buSzPct val="100000"/>
              <a:buFont typeface="System Font Regular"/>
              <a:buChar char="●"/>
            </a:pPr>
            <a:r>
              <a:rPr lang="en-GB" sz="1800" b="1" dirty="0">
                <a:solidFill>
                  <a:srgbClr val="002060"/>
                </a:solidFill>
              </a:rPr>
              <a:t>Feasibility demonstration of real-time operational capabilities of TVA</a:t>
            </a:r>
          </a:p>
          <a:p>
            <a:pPr>
              <a:buClr>
                <a:srgbClr val="7030A0"/>
              </a:buClr>
              <a:buSzPct val="100000"/>
            </a:pPr>
            <a:endParaRPr lang="en-GB" sz="1100" dirty="0">
              <a:solidFill>
                <a:schemeClr val="dk1"/>
              </a:solidFill>
            </a:endParaRPr>
          </a:p>
          <a:p>
            <a:pPr marL="457200" indent="-457200">
              <a:buClr>
                <a:srgbClr val="7030A0"/>
              </a:buClr>
              <a:buSzPct val="100000"/>
              <a:buFont typeface="System Font Regular"/>
              <a:buChar char="●"/>
            </a:pPr>
            <a:r>
              <a:rPr lang="en-GB" sz="1800" b="1" dirty="0">
                <a:solidFill>
                  <a:srgbClr val="002060"/>
                </a:solidFill>
              </a:rPr>
              <a:t>High adaptability and versatility </a:t>
            </a:r>
            <a:r>
              <a:rPr lang="en-GB" sz="1800" dirty="0">
                <a:solidFill>
                  <a:schemeClr val="dk1"/>
                </a:solidFill>
              </a:rPr>
              <a:t>of the dashboard</a:t>
            </a:r>
          </a:p>
          <a:p>
            <a:pPr marL="457200" indent="-457200">
              <a:buClr>
                <a:srgbClr val="7030A0"/>
              </a:buClr>
              <a:buSzPct val="100000"/>
              <a:buFont typeface="System Font Regular"/>
              <a:buChar char="●"/>
            </a:pPr>
            <a:endParaRPr lang="en-GB" sz="1100" dirty="0">
              <a:solidFill>
                <a:schemeClr val="dk1"/>
              </a:solidFill>
            </a:endParaRPr>
          </a:p>
          <a:p>
            <a:pPr marL="457200" indent="-457200">
              <a:buClr>
                <a:srgbClr val="7030A0"/>
              </a:buClr>
              <a:buSzPct val="100000"/>
              <a:buFont typeface="System Font Regular"/>
              <a:buChar char="●"/>
            </a:pPr>
            <a:r>
              <a:rPr lang="en-GB" dirty="0">
                <a:solidFill>
                  <a:schemeClr val="dk1"/>
                </a:solidFill>
              </a:rPr>
              <a:t>Deploy of the dashboard in the next few months</a:t>
            </a:r>
          </a:p>
          <a:p>
            <a:pPr marL="457200" indent="-457200" algn="ctr">
              <a:buClr>
                <a:srgbClr val="F2C231"/>
              </a:buClr>
              <a:buSzPct val="100000"/>
              <a:buFont typeface="System Font Regular"/>
              <a:buChar char="●"/>
            </a:pPr>
            <a:endParaRPr lang="en-GB" sz="1800" dirty="0">
              <a:solidFill>
                <a:schemeClr val="dk1"/>
              </a:solidFill>
            </a:endParaRPr>
          </a:p>
          <a:p>
            <a:pPr>
              <a:buClr>
                <a:srgbClr val="F2C231"/>
              </a:buClr>
              <a:buSzPct val="100000"/>
            </a:pPr>
            <a:endParaRPr lang="en-GB" dirty="0">
              <a:solidFill>
                <a:schemeClr val="dk1"/>
              </a:solidFill>
            </a:endParaRPr>
          </a:p>
          <a:p>
            <a:pPr marL="457200" indent="-457200">
              <a:buClr>
                <a:srgbClr val="F2C231"/>
              </a:buClr>
              <a:buSzPct val="100000"/>
              <a:buFont typeface="System Font Regular"/>
              <a:buChar char="●"/>
            </a:pPr>
            <a:endParaRPr lang="en-GB" dirty="0">
              <a:solidFill>
                <a:schemeClr val="dk1"/>
              </a:solidFill>
            </a:endParaRPr>
          </a:p>
        </p:txBody>
      </p:sp>
      <p:pic>
        <p:nvPicPr>
          <p:cNvPr id="19" name="Picture 18">
            <a:extLst>
              <a:ext uri="{FF2B5EF4-FFF2-40B4-BE49-F238E27FC236}">
                <a16:creationId xmlns:a16="http://schemas.microsoft.com/office/drawing/2014/main" id="{B4DF9F4E-C4DE-12EA-FFB8-DB0F97313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5341" y="1115729"/>
            <a:ext cx="522000" cy="522000"/>
          </a:xfrm>
          <a:prstGeom prst="rect">
            <a:avLst/>
          </a:prstGeom>
        </p:spPr>
      </p:pic>
    </p:spTree>
    <p:extLst>
      <p:ext uri="{BB962C8B-B14F-4D97-AF65-F5344CB8AC3E}">
        <p14:creationId xmlns:p14="http://schemas.microsoft.com/office/powerpoint/2010/main" val="654036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277E73-9C98-D73E-CAB7-9212CEEEF93F}"/>
              </a:ext>
            </a:extLst>
          </p:cNvPr>
          <p:cNvSpPr>
            <a:spLocks noGrp="1"/>
          </p:cNvSpPr>
          <p:nvPr>
            <p:ph type="sldNum" sz="quarter" idx="12"/>
          </p:nvPr>
        </p:nvSpPr>
        <p:spPr/>
        <p:txBody>
          <a:bodyPr/>
          <a:lstStyle/>
          <a:p>
            <a:fld id="{05F9B104-934A-464C-AD66-21D44E8D685B}" type="slidenum">
              <a:rPr lang="it-IT" smtClean="0"/>
              <a:t>22</a:t>
            </a:fld>
            <a:endParaRPr lang="it-IT" dirty="0"/>
          </a:p>
        </p:txBody>
      </p:sp>
      <p:sp>
        <p:nvSpPr>
          <p:cNvPr id="4" name="TextBox 3">
            <a:extLst>
              <a:ext uri="{FF2B5EF4-FFF2-40B4-BE49-F238E27FC236}">
                <a16:creationId xmlns:a16="http://schemas.microsoft.com/office/drawing/2014/main" id="{00628B96-C7BC-E0B5-EFBD-B1EAE52986FB}"/>
              </a:ext>
            </a:extLst>
          </p:cNvPr>
          <p:cNvSpPr txBox="1"/>
          <p:nvPr/>
        </p:nvSpPr>
        <p:spPr>
          <a:xfrm>
            <a:off x="2286000" y="2319826"/>
            <a:ext cx="4572000" cy="1323439"/>
          </a:xfrm>
          <a:prstGeom prst="rect">
            <a:avLst/>
          </a:prstGeom>
          <a:noFill/>
        </p:spPr>
        <p:txBody>
          <a:bodyPr wrap="square">
            <a:spAutoFit/>
          </a:bodyPr>
          <a:lstStyle/>
          <a:p>
            <a:pPr algn="ctr"/>
            <a:r>
              <a:rPr lang="en-GB" sz="4000" b="1" kern="0" dirty="0">
                <a:solidFill>
                  <a:srgbClr val="000097"/>
                </a:solidFill>
                <a:effectLst/>
                <a:latin typeface="Pﬁb6"/>
                <a:ea typeface="Calibri" panose="020F0502020204030204" pitchFamily="34" charset="0"/>
                <a:cs typeface="Pﬁb6"/>
              </a:rPr>
              <a:t>Thanks for your kind attention</a:t>
            </a:r>
            <a:endParaRPr lang="en-FR" sz="3200" kern="100" dirty="0">
              <a:solidFill>
                <a:srgbClr val="000097"/>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7651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302787-4C6A-5021-61EB-C2EB275CB2A7}"/>
              </a:ext>
            </a:extLst>
          </p:cNvPr>
          <p:cNvSpPr>
            <a:spLocks noGrp="1"/>
          </p:cNvSpPr>
          <p:nvPr>
            <p:ph type="sldNum" sz="quarter" idx="12"/>
          </p:nvPr>
        </p:nvSpPr>
        <p:spPr/>
        <p:txBody>
          <a:bodyPr/>
          <a:lstStyle/>
          <a:p>
            <a:fld id="{05F9B104-934A-464C-AD66-21D44E8D685B}" type="slidenum">
              <a:rPr lang="it-IT" smtClean="0"/>
              <a:t>23</a:t>
            </a:fld>
            <a:endParaRPr lang="it-IT" dirty="0"/>
          </a:p>
        </p:txBody>
      </p:sp>
      <p:sp>
        <p:nvSpPr>
          <p:cNvPr id="5" name="CasellaDiTesto 2">
            <a:extLst>
              <a:ext uri="{FF2B5EF4-FFF2-40B4-BE49-F238E27FC236}">
                <a16:creationId xmlns:a16="http://schemas.microsoft.com/office/drawing/2014/main" id="{BC4793BD-25E1-F7B5-EE0D-869454CCACB0}"/>
              </a:ext>
            </a:extLst>
          </p:cNvPr>
          <p:cNvSpPr txBox="1"/>
          <p:nvPr/>
        </p:nvSpPr>
        <p:spPr>
          <a:xfrm>
            <a:off x="3" y="320424"/>
            <a:ext cx="9143998" cy="646331"/>
          </a:xfrm>
          <a:prstGeom prst="rect">
            <a:avLst/>
          </a:prstGeom>
          <a:solidFill>
            <a:srgbClr val="D9D9D9"/>
          </a:solidFill>
        </p:spPr>
        <p:txBody>
          <a:bodyPr wrap="square">
            <a:spAutoFit/>
          </a:bodyPr>
          <a:lstStyle/>
          <a:p>
            <a:pPr algn="ctr"/>
            <a:r>
              <a:rPr lang="en-US" sz="3600" b="1" dirty="0">
                <a:solidFill>
                  <a:srgbClr val="000097"/>
                </a:solidFill>
              </a:rPr>
              <a:t>References</a:t>
            </a:r>
            <a:endParaRPr lang="it-IT" sz="3000" b="1" i="1" dirty="0">
              <a:solidFill>
                <a:srgbClr val="000097"/>
              </a:solidFill>
            </a:endParaRPr>
          </a:p>
        </p:txBody>
      </p:sp>
      <p:sp>
        <p:nvSpPr>
          <p:cNvPr id="4" name="TextBox 3">
            <a:extLst>
              <a:ext uri="{FF2B5EF4-FFF2-40B4-BE49-F238E27FC236}">
                <a16:creationId xmlns:a16="http://schemas.microsoft.com/office/drawing/2014/main" id="{79A246A5-8408-4776-6677-88CFEB77A8CF}"/>
              </a:ext>
            </a:extLst>
          </p:cNvPr>
          <p:cNvSpPr txBox="1"/>
          <p:nvPr/>
        </p:nvSpPr>
        <p:spPr>
          <a:xfrm>
            <a:off x="66675" y="1066858"/>
            <a:ext cx="8810625" cy="5478423"/>
          </a:xfrm>
          <a:prstGeom prst="rect">
            <a:avLst/>
          </a:prstGeom>
          <a:noFill/>
        </p:spPr>
        <p:txBody>
          <a:bodyPr wrap="square">
            <a:spAutoFit/>
          </a:bodyPr>
          <a:lstStyle/>
          <a:p>
            <a:pPr lvl="0" algn="just"/>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Benedetti, E., </a:t>
            </a:r>
            <a:r>
              <a:rPr lang="en-GB"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Branzanti</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a:t>
            </a:r>
            <a:r>
              <a:rPr lang="en-GB"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Biagi</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 </a:t>
            </a:r>
            <a:r>
              <a:rPr lang="en-GB"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Colosimo</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 </a:t>
            </a:r>
            <a:r>
              <a:rPr lang="en-GB"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Mazzoni</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&amp; </a:t>
            </a:r>
            <a:r>
              <a:rPr lang="en-GB"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Crespi</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(2014). Global Navigation Satellite Systems seismology for the 2012 M w 6.1 Emilia earthquake: Exploiting the VADASE algorithm. Seismological Research Letters, 85(3), 649-656.</a:t>
            </a:r>
            <a:endParaRPr lang="en-F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Benedetti, E., </a:t>
            </a:r>
            <a:r>
              <a:rPr lang="en-GB"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Branzanti</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a:t>
            </a:r>
            <a:r>
              <a:rPr lang="en-GB"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Colosimo</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 </a:t>
            </a:r>
            <a:r>
              <a:rPr lang="en-GB"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Mazzoni</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&amp; </a:t>
            </a:r>
            <a:r>
              <a:rPr lang="en-GB"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Crespi</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(2016). VADASE: state of the art and new developments of a third way to GNSS seismology. In VIII </a:t>
            </a:r>
            <a:r>
              <a:rPr lang="en-GB"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Hotine-Marussi</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Symposium on Mathematical Geodesy: Proceedings of the Symposium in Rome, 17-21 June, 2013 (pp. 59-66). Springer International Publishing.</a:t>
            </a:r>
            <a:endParaRPr lang="en-FR" sz="1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a:t>
            </a:r>
            <a:r>
              <a:rPr lang="en-GB"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Branzanti</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a:t>
            </a:r>
            <a:r>
              <a:rPr lang="en-GB"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Colosimo</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 &amp; </a:t>
            </a:r>
            <a:r>
              <a:rPr lang="en-GB"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Mazzoni</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(2017). </a:t>
            </a:r>
            <a:r>
              <a:rPr lang="en-GB"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Variometric</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approach for real-time GNSS navigation: First demonstration of Kin-VADASE capabilities. Advances in Space Research, 59(11), 2750-2763. </a:t>
            </a:r>
            <a:endParaRPr lang="en-FR"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a:t>
            </a:r>
            <a:r>
              <a:rPr lang="en-GB"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Colosimo</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 </a:t>
            </a:r>
            <a:r>
              <a:rPr lang="en-GB"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Crespi</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&amp; </a:t>
            </a:r>
            <a:r>
              <a:rPr lang="en-GB"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Mazzoni</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(2011). Real‐time GPS seismology with a stand‐alone receiver: A preliminary feasibility demonstration. Journal of Geophysical Research: Solid Earth, 116(B11) </a:t>
            </a:r>
          </a:p>
          <a:p>
            <a:pPr algn="just"/>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a:t>
            </a:r>
            <a:r>
              <a:rPr lang="en-US"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Kudłacik</a:t>
            </a:r>
            <a:r>
              <a:rPr lang="en-US"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 </a:t>
            </a:r>
            <a:r>
              <a:rPr lang="en-US"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Kapłon</a:t>
            </a:r>
            <a:r>
              <a:rPr lang="en-US"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 </a:t>
            </a:r>
            <a:r>
              <a:rPr lang="en-US"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Kazmierski</a:t>
            </a:r>
            <a:r>
              <a:rPr lang="en-US"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K., Fortunato, M., &amp; </a:t>
            </a:r>
            <a:r>
              <a:rPr lang="en-US"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Crespi</a:t>
            </a:r>
            <a:r>
              <a:rPr lang="en-US"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(2023). First feasibility demonstration of GNSS-seismology for anthropogenic earthquakes detection. Scientific Reports, 13(1), 20905.</a:t>
            </a:r>
            <a:endParaRPr lang="en-FR" sz="1400" kern="100" dirty="0">
              <a:latin typeface="Calibri" panose="020F0502020204030204" pitchFamily="34" charset="0"/>
              <a:ea typeface="Calibri" panose="020F0502020204030204" pitchFamily="34" charset="0"/>
              <a:cs typeface="Times New Roman" panose="02020603050405020304" pitchFamily="18" charset="0"/>
            </a:endParaRPr>
          </a:p>
          <a:p>
            <a:pPr algn="just"/>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 </a:t>
            </a:r>
            <a:r>
              <a:rPr lang="en-US"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Fortunato, M., </a:t>
            </a:r>
            <a:r>
              <a:rPr lang="en-US"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Ravanelli</a:t>
            </a:r>
            <a:r>
              <a:rPr lang="en-US"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&amp; </a:t>
            </a:r>
            <a:r>
              <a:rPr lang="en-US"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Mazzoni</a:t>
            </a:r>
            <a:r>
              <a:rPr lang="en-US"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(2019). Real-time geophysical applications with Android GNSS raw measurements. Remote Sensing, 11(18), 2113.</a:t>
            </a:r>
            <a:endParaRPr lang="en-FR" sz="1400" kern="100" dirty="0">
              <a:latin typeface="Calibri" panose="020F0502020204030204" pitchFamily="34" charset="0"/>
              <a:ea typeface="Calibri" panose="020F0502020204030204" pitchFamily="34" charset="0"/>
              <a:cs typeface="Times New Roman" panose="02020603050405020304" pitchFamily="18" charset="0"/>
            </a:endParaRPr>
          </a:p>
          <a:p>
            <a:pPr algn="just"/>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 </a:t>
            </a:r>
            <a:r>
              <a:rPr lang="fr-FR"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Fratarcangeli</a:t>
            </a:r>
            <a:r>
              <a:rPr lang="fr-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 </a:t>
            </a:r>
            <a:r>
              <a:rPr lang="fr-FR"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Ravanelli</a:t>
            </a:r>
            <a:r>
              <a:rPr lang="fr-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a:t>
            </a:r>
            <a:r>
              <a:rPr lang="fr-FR"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Mazzoni</a:t>
            </a:r>
            <a:r>
              <a:rPr lang="fr-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fr-FR"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Colosimo</a:t>
            </a:r>
            <a:r>
              <a:rPr lang="fr-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 Benedetti, E., </a:t>
            </a:r>
            <a:r>
              <a:rPr lang="fr-FR"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Branzanti</a:t>
            </a:r>
            <a:r>
              <a:rPr lang="fr-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 </a:t>
            </a:r>
            <a:r>
              <a:rPr lang="en-US"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&amp; </a:t>
            </a:r>
            <a:r>
              <a:rPr lang="en-US"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Crespi</a:t>
            </a:r>
            <a:r>
              <a:rPr lang="en-US"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(2018a). The </a:t>
            </a:r>
            <a:r>
              <a:rPr lang="en-US"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variometric</a:t>
            </a:r>
            <a:r>
              <a:rPr lang="en-US"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approach to real-time high-frequency geodesy. </a:t>
            </a:r>
            <a:r>
              <a:rPr lang="fr-FR"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Rendiconti</a:t>
            </a:r>
            <a:r>
              <a:rPr lang="fr-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fr-FR"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Lincei</a:t>
            </a:r>
            <a:r>
              <a:rPr lang="fr-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fr-FR"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Scienze</a:t>
            </a:r>
            <a:r>
              <a:rPr lang="fr-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fr-FR"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Fisiche</a:t>
            </a:r>
            <a:r>
              <a:rPr lang="fr-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 </a:t>
            </a:r>
            <a:r>
              <a:rPr lang="fr-FR"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Naturali</a:t>
            </a:r>
            <a:r>
              <a:rPr lang="fr-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29, 95-108.</a:t>
            </a:r>
            <a:endParaRPr lang="en-FR" sz="1400" kern="100" dirty="0">
              <a:latin typeface="Calibri" panose="020F0502020204030204" pitchFamily="34" charset="0"/>
              <a:ea typeface="Calibri" panose="020F0502020204030204" pitchFamily="34" charset="0"/>
              <a:cs typeface="Times New Roman" panose="02020603050405020304" pitchFamily="18" charset="0"/>
            </a:endParaRPr>
          </a:p>
          <a:p>
            <a:pPr lvl="0" algn="just"/>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 </a:t>
            </a:r>
            <a:r>
              <a:rPr lang="fr-FR"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Fratarcangeli</a:t>
            </a:r>
            <a:r>
              <a:rPr lang="fr-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 </a:t>
            </a:r>
            <a:r>
              <a:rPr lang="fr-FR"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Savastano</a:t>
            </a:r>
            <a:r>
              <a:rPr lang="fr-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 D’Achille, M. C., </a:t>
            </a:r>
            <a:r>
              <a:rPr lang="fr-FR"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Mazzoni</a:t>
            </a:r>
            <a:r>
              <a:rPr lang="fr-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Crespi, M., </a:t>
            </a:r>
            <a:r>
              <a:rPr lang="fr-FR"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Riguzzi</a:t>
            </a:r>
            <a:r>
              <a:rPr lang="fr-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 ... </a:t>
            </a:r>
            <a:r>
              <a:rPr lang="en-US"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&amp; </a:t>
            </a:r>
            <a:r>
              <a:rPr lang="en-US"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Pietrantonio</a:t>
            </a:r>
            <a:r>
              <a:rPr lang="en-US"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 (2018b). VADASE reliability and accuracy of real-time displacement estimation: Application to the Central Italy 2016 earthquakes. Remote Sensing, 10(8), 1201.</a:t>
            </a:r>
          </a:p>
          <a:p>
            <a:pPr lvl="0" algn="just"/>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 </a:t>
            </a:r>
            <a:r>
              <a:rPr lang="fr-FR"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Fratini</a:t>
            </a:r>
            <a:r>
              <a:rPr lang="fr-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 De Pace, A. M., </a:t>
            </a:r>
            <a:r>
              <a:rPr lang="fr-FR"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Fortunato</a:t>
            </a:r>
            <a:r>
              <a:rPr lang="fr-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a:t>
            </a:r>
            <a:r>
              <a:rPr lang="fr-FR"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Ravanelli</a:t>
            </a:r>
            <a:r>
              <a:rPr lang="fr-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Crespi, M., &amp; </a:t>
            </a:r>
            <a:r>
              <a:rPr lang="fr-FR"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Mazzoni</a:t>
            </a:r>
            <a:r>
              <a:rPr lang="fr-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(2024, April). </a:t>
            </a:r>
            <a:r>
              <a:rPr lang="en-US"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GNSS </a:t>
            </a:r>
            <a:r>
              <a:rPr lang="en-US"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VarioPy</a:t>
            </a:r>
            <a:r>
              <a:rPr lang="en-US"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Comprehensive Tool for Enhancing Early-Warning Systems for Geophysical and Atmospheric Events Through GNSS Permanent Stations Networks. In Proceedings of the ION 2024 Pacific PNT Meeting (pp. 46-53).</a:t>
            </a:r>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lvl="0" algn="just"/>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 I</a:t>
            </a:r>
            <a:r>
              <a:rPr lang="en-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GSMAIL-6358 (2011) Magnitude 8.8 earthquake offshore of Japan-preliminary computation of GPS displacement waveforms at MIZU and USUD. </a:t>
            </a:r>
            <a:r>
              <a:rPr lang="en-FR" sz="1400" u="sng"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https://lists.igs.org/pipermail/igsmail/2011/000192.html</a:t>
            </a:r>
            <a:r>
              <a:rPr lang="en-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r>
              <a:rPr lang="en-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FR"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7517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302787-4C6A-5021-61EB-C2EB275CB2A7}"/>
              </a:ext>
            </a:extLst>
          </p:cNvPr>
          <p:cNvSpPr>
            <a:spLocks noGrp="1"/>
          </p:cNvSpPr>
          <p:nvPr>
            <p:ph type="sldNum" sz="quarter" idx="12"/>
          </p:nvPr>
        </p:nvSpPr>
        <p:spPr/>
        <p:txBody>
          <a:bodyPr/>
          <a:lstStyle/>
          <a:p>
            <a:fld id="{05F9B104-934A-464C-AD66-21D44E8D685B}" type="slidenum">
              <a:rPr lang="it-IT" smtClean="0"/>
              <a:t>24</a:t>
            </a:fld>
            <a:endParaRPr lang="it-IT" dirty="0"/>
          </a:p>
        </p:txBody>
      </p:sp>
      <p:sp>
        <p:nvSpPr>
          <p:cNvPr id="5" name="CasellaDiTesto 2">
            <a:extLst>
              <a:ext uri="{FF2B5EF4-FFF2-40B4-BE49-F238E27FC236}">
                <a16:creationId xmlns:a16="http://schemas.microsoft.com/office/drawing/2014/main" id="{BC4793BD-25E1-F7B5-EE0D-869454CCACB0}"/>
              </a:ext>
            </a:extLst>
          </p:cNvPr>
          <p:cNvSpPr txBox="1"/>
          <p:nvPr/>
        </p:nvSpPr>
        <p:spPr>
          <a:xfrm>
            <a:off x="3" y="320424"/>
            <a:ext cx="9143998" cy="646331"/>
          </a:xfrm>
          <a:prstGeom prst="rect">
            <a:avLst/>
          </a:prstGeom>
          <a:solidFill>
            <a:srgbClr val="D9D9D9"/>
          </a:solidFill>
        </p:spPr>
        <p:txBody>
          <a:bodyPr wrap="square">
            <a:spAutoFit/>
          </a:bodyPr>
          <a:lstStyle/>
          <a:p>
            <a:pPr algn="ctr"/>
            <a:r>
              <a:rPr lang="en-US" sz="3600" b="1" dirty="0">
                <a:solidFill>
                  <a:srgbClr val="000097"/>
                </a:solidFill>
              </a:rPr>
              <a:t>References</a:t>
            </a:r>
            <a:endParaRPr lang="it-IT" sz="3000" b="1" i="1" dirty="0">
              <a:solidFill>
                <a:srgbClr val="000097"/>
              </a:solidFill>
            </a:endParaRPr>
          </a:p>
        </p:txBody>
      </p:sp>
      <p:sp>
        <p:nvSpPr>
          <p:cNvPr id="4" name="TextBox 3">
            <a:extLst>
              <a:ext uri="{FF2B5EF4-FFF2-40B4-BE49-F238E27FC236}">
                <a16:creationId xmlns:a16="http://schemas.microsoft.com/office/drawing/2014/main" id="{79A246A5-8408-4776-6677-88CFEB77A8CF}"/>
              </a:ext>
            </a:extLst>
          </p:cNvPr>
          <p:cNvSpPr txBox="1"/>
          <p:nvPr/>
        </p:nvSpPr>
        <p:spPr>
          <a:xfrm>
            <a:off x="0" y="1085908"/>
            <a:ext cx="9001125" cy="5693866"/>
          </a:xfrm>
          <a:prstGeom prst="rect">
            <a:avLst/>
          </a:prstGeom>
          <a:noFill/>
        </p:spPr>
        <p:txBody>
          <a:bodyPr wrap="square">
            <a:spAutoFit/>
          </a:bodyPr>
          <a:lstStyle/>
          <a:p>
            <a:pPr lvl="0" algn="just"/>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[11] </a:t>
            </a:r>
            <a:r>
              <a:rPr lang="en-US"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Pirazzi</a:t>
            </a:r>
            <a:r>
              <a:rPr lang="en-US"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 </a:t>
            </a:r>
            <a:r>
              <a:rPr lang="en-US"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Mazzoni</a:t>
            </a:r>
            <a:r>
              <a:rPr lang="en-US"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en-US"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Biagi</a:t>
            </a:r>
            <a:r>
              <a:rPr lang="en-US"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 &amp; </a:t>
            </a:r>
            <a:r>
              <a:rPr lang="en-US"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Crespi</a:t>
            </a:r>
            <a:r>
              <a:rPr lang="en-US"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 (2017, September). Preliminary performance analysis with a GPS+ Galileo enabled chipset embedded in a smartphone. In Proceedings of the 30th International technical meeting of the satellite Division of the Institute of Navigation (ION GNSS+ 2017) (pp. 101-115).</a:t>
            </a:r>
          </a:p>
          <a:p>
            <a:pPr lvl="0" algn="just"/>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[12] </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Constantinou, V., </a:t>
            </a:r>
            <a:r>
              <a:rPr lang="en-GB" sz="1400" kern="100" dirty="0" err="1">
                <a:effectLst/>
                <a:latin typeface="Calibri" panose="020F0502020204030204" pitchFamily="34" charset="0"/>
                <a:ea typeface="Calibri" panose="020F0502020204030204" pitchFamily="34" charset="0"/>
                <a:cs typeface="Times New Roman" panose="02020603050405020304" pitchFamily="18" charset="0"/>
              </a:rPr>
              <a:t>Ravanelli</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 M., Liu, H., &amp; </a:t>
            </a:r>
            <a:r>
              <a:rPr lang="en-GB" sz="1400" kern="100" dirty="0" err="1">
                <a:effectLst/>
                <a:latin typeface="Calibri" panose="020F0502020204030204" pitchFamily="34" charset="0"/>
                <a:ea typeface="Calibri" panose="020F0502020204030204" pitchFamily="34" charset="0"/>
                <a:cs typeface="Times New Roman" panose="02020603050405020304" pitchFamily="18" charset="0"/>
              </a:rPr>
              <a:t>Bortnik</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 J. (2023a). A deep learning approach for detection of internal gravity waves in earth</a:t>
            </a:r>
            <a:r>
              <a:rPr lang="en-GB" sz="1400" kern="100" dirty="0">
                <a:latin typeface="Calibri" panose="020F0502020204030204" pitchFamily="34" charset="0"/>
                <a:ea typeface="Calibri" panose="020F0502020204030204" pitchFamily="34" charset="0"/>
                <a:cs typeface="Times New Roman" panose="02020603050405020304" pitchFamily="18" charset="0"/>
              </a:rPr>
              <a:t>’</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s ionosphere. In </a:t>
            </a:r>
            <a:r>
              <a:rPr lang="en-GB" sz="1400" kern="100" dirty="0" err="1">
                <a:effectLst/>
                <a:latin typeface="Calibri" panose="020F0502020204030204" pitchFamily="34" charset="0"/>
                <a:ea typeface="Calibri" panose="020F0502020204030204" pitchFamily="34" charset="0"/>
                <a:cs typeface="Times New Roman" panose="02020603050405020304" pitchFamily="18" charset="0"/>
              </a:rPr>
              <a:t>Igarss</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 2023-2023 </a:t>
            </a:r>
            <a:r>
              <a:rPr lang="en-GB" sz="1400" kern="100" dirty="0" err="1">
                <a:effectLst/>
                <a:latin typeface="Calibri" panose="020F0502020204030204" pitchFamily="34" charset="0"/>
                <a:ea typeface="Calibri" panose="020F0502020204030204" pitchFamily="34" charset="0"/>
                <a:cs typeface="Times New Roman" panose="02020603050405020304" pitchFamily="18" charset="0"/>
              </a:rPr>
              <a:t>ieee</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 international geoscience and remote sensing symposium (pp. 1178–1181).</a:t>
            </a:r>
          </a:p>
          <a:p>
            <a:pPr lvl="0" algn="just"/>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[13] </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Constantinou, V., </a:t>
            </a:r>
            <a:r>
              <a:rPr lang="en-GB" sz="1400" kern="100" dirty="0" err="1">
                <a:effectLst/>
                <a:latin typeface="Calibri" panose="020F0502020204030204" pitchFamily="34" charset="0"/>
                <a:ea typeface="Calibri" panose="020F0502020204030204" pitchFamily="34" charset="0"/>
                <a:cs typeface="Times New Roman" panose="02020603050405020304" pitchFamily="18" charset="0"/>
              </a:rPr>
              <a:t>Ravanelli</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 M., Liu, H., &amp; </a:t>
            </a:r>
            <a:r>
              <a:rPr lang="en-GB" sz="1400" kern="100" dirty="0" err="1">
                <a:effectLst/>
                <a:latin typeface="Calibri" panose="020F0502020204030204" pitchFamily="34" charset="0"/>
                <a:ea typeface="Calibri" panose="020F0502020204030204" pitchFamily="34" charset="0"/>
                <a:cs typeface="Times New Roman" panose="02020603050405020304" pitchFamily="18" charset="0"/>
              </a:rPr>
              <a:t>Bortnik</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 J. (2023b). Deep learning </a:t>
            </a:r>
            <a:r>
              <a:rPr lang="en-GB" sz="1400" kern="100" dirty="0" err="1">
                <a:effectLst/>
                <a:latin typeface="Calibri" panose="020F0502020204030204" pitchFamily="34" charset="0"/>
                <a:ea typeface="Calibri" panose="020F0502020204030204" pitchFamily="34" charset="0"/>
                <a:cs typeface="Times New Roman" panose="02020603050405020304" pitchFamily="18" charset="0"/>
              </a:rPr>
              <a:t>drivendetection</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 of tsunami related internal </a:t>
            </a:r>
            <a:r>
              <a:rPr lang="en-GB" sz="1400" kern="100" dirty="0" err="1">
                <a:effectLst/>
                <a:latin typeface="Calibri" panose="020F0502020204030204" pitchFamily="34" charset="0"/>
                <a:ea typeface="Calibri" panose="020F0502020204030204" pitchFamily="34" charset="0"/>
                <a:cs typeface="Times New Roman" panose="02020603050405020304" pitchFamily="18" charset="0"/>
              </a:rPr>
              <a:t>gravitywaves</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 a path towards open-ocean natural hazards detection. In Proceedings of the </a:t>
            </a:r>
            <a:r>
              <a:rPr lang="en-GB" sz="1400" kern="100" dirty="0" err="1">
                <a:effectLst/>
                <a:latin typeface="Calibri" panose="020F0502020204030204" pitchFamily="34" charset="0"/>
                <a:ea typeface="Calibri" panose="020F0502020204030204" pitchFamily="34" charset="0"/>
                <a:cs typeface="Times New Roman" panose="02020603050405020304" pitchFamily="18" charset="0"/>
              </a:rPr>
              <a:t>ieee</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a:t>
            </a:r>
            <a:r>
              <a:rPr lang="en-GB" sz="1400" kern="100" dirty="0" err="1">
                <a:effectLst/>
                <a:latin typeface="Calibri" panose="020F0502020204030204" pitchFamily="34" charset="0"/>
                <a:ea typeface="Calibri" panose="020F0502020204030204" pitchFamily="34" charset="0"/>
                <a:cs typeface="Times New Roman" panose="02020603050405020304" pitchFamily="18" charset="0"/>
              </a:rPr>
              <a:t>cvf</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 international conference on computer vision (</a:t>
            </a:r>
            <a:r>
              <a:rPr lang="en-GB" sz="1400" kern="100" dirty="0" err="1">
                <a:effectLst/>
                <a:latin typeface="Calibri" panose="020F0502020204030204" pitchFamily="34" charset="0"/>
                <a:ea typeface="Calibri" panose="020F0502020204030204" pitchFamily="34" charset="0"/>
                <a:cs typeface="Times New Roman" panose="02020603050405020304" pitchFamily="18" charset="0"/>
              </a:rPr>
              <a:t>iccv</a:t>
            </a:r>
            <a:r>
              <a:rPr lang="en-GB" sz="1400" kern="100" dirty="0">
                <a:effectLst/>
                <a:latin typeface="Calibri" panose="020F0502020204030204" pitchFamily="34" charset="0"/>
                <a:ea typeface="Calibri" panose="020F0502020204030204" pitchFamily="34" charset="0"/>
                <a:cs typeface="Times New Roman" panose="02020603050405020304" pitchFamily="18" charset="0"/>
              </a:rPr>
              <a:t>) workshops (pp. 3748–3753).</a:t>
            </a:r>
          </a:p>
          <a:p>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[14]  </a:t>
            </a:r>
            <a:r>
              <a:rPr lang="en-GB" sz="1400" kern="100" dirty="0" err="1">
                <a:solidFill>
                  <a:srgbClr val="000000"/>
                </a:solidFill>
                <a:latin typeface="Calibri" panose="020F0502020204030204" pitchFamily="34" charset="0"/>
                <a:cs typeface="Calibri" panose="020F0502020204030204" pitchFamily="34" charset="0"/>
              </a:rPr>
              <a:t>Ravanelli</a:t>
            </a:r>
            <a:r>
              <a:rPr lang="en-GB" sz="1400" kern="100" dirty="0">
                <a:solidFill>
                  <a:srgbClr val="000000"/>
                </a:solidFill>
                <a:latin typeface="Calibri" panose="020F0502020204030204" pitchFamily="34" charset="0"/>
                <a:cs typeface="Calibri" panose="020F0502020204030204" pitchFamily="34" charset="0"/>
              </a:rPr>
              <a:t>, M., </a:t>
            </a:r>
            <a:r>
              <a:rPr lang="en-GB" sz="1400" kern="100" dirty="0" err="1">
                <a:solidFill>
                  <a:srgbClr val="000000"/>
                </a:solidFill>
                <a:latin typeface="Calibri" panose="020F0502020204030204" pitchFamily="34" charset="0"/>
                <a:cs typeface="Calibri" panose="020F0502020204030204" pitchFamily="34" charset="0"/>
              </a:rPr>
              <a:t>Astafyeva</a:t>
            </a:r>
            <a:r>
              <a:rPr lang="en-GB" sz="1400" kern="100" dirty="0">
                <a:solidFill>
                  <a:srgbClr val="000000"/>
                </a:solidFill>
                <a:latin typeface="Calibri" panose="020F0502020204030204" pitchFamily="34" charset="0"/>
                <a:cs typeface="Calibri" panose="020F0502020204030204" pitchFamily="34" charset="0"/>
              </a:rPr>
              <a:t>, E., </a:t>
            </a:r>
            <a:r>
              <a:rPr lang="en-GB" sz="1400" kern="100" dirty="0" err="1">
                <a:solidFill>
                  <a:srgbClr val="000000"/>
                </a:solidFill>
                <a:latin typeface="Calibri" panose="020F0502020204030204" pitchFamily="34" charset="0"/>
                <a:cs typeface="Calibri" panose="020F0502020204030204" pitchFamily="34" charset="0"/>
              </a:rPr>
              <a:t>Munaibari</a:t>
            </a:r>
            <a:r>
              <a:rPr lang="en-GB" sz="1400" kern="100" dirty="0">
                <a:solidFill>
                  <a:srgbClr val="000000"/>
                </a:solidFill>
                <a:latin typeface="Calibri" panose="020F0502020204030204" pitchFamily="34" charset="0"/>
                <a:cs typeface="Calibri" panose="020F0502020204030204" pitchFamily="34" charset="0"/>
              </a:rPr>
              <a:t>, E., Rolland, L., &amp; Mikesell, T. (2023). Ocean -ionosphere disturbances due to the 15 </a:t>
            </a:r>
            <a:r>
              <a:rPr lang="en-GB" sz="1400" kern="100" dirty="0" err="1">
                <a:solidFill>
                  <a:srgbClr val="000000"/>
                </a:solidFill>
                <a:latin typeface="Calibri" panose="020F0502020204030204" pitchFamily="34" charset="0"/>
                <a:cs typeface="Calibri" panose="020F0502020204030204" pitchFamily="34" charset="0"/>
              </a:rPr>
              <a:t>january</a:t>
            </a:r>
            <a:r>
              <a:rPr lang="en-GB" sz="1400" kern="100" dirty="0">
                <a:solidFill>
                  <a:srgbClr val="000000"/>
                </a:solidFill>
                <a:latin typeface="Calibri" panose="020F0502020204030204" pitchFamily="34" charset="0"/>
                <a:cs typeface="Calibri" panose="020F0502020204030204" pitchFamily="34" charset="0"/>
              </a:rPr>
              <a:t> 2022 </a:t>
            </a:r>
            <a:r>
              <a:rPr lang="en-GB" sz="1400" kern="100" dirty="0" err="1">
                <a:solidFill>
                  <a:srgbClr val="000000"/>
                </a:solidFill>
                <a:latin typeface="Calibri" panose="020F0502020204030204" pitchFamily="34" charset="0"/>
                <a:cs typeface="Calibri" panose="020F0502020204030204" pitchFamily="34" charset="0"/>
              </a:rPr>
              <a:t>hunga-tonga</a:t>
            </a:r>
            <a:r>
              <a:rPr lang="en-GB" sz="1400" kern="100" dirty="0">
                <a:solidFill>
                  <a:srgbClr val="000000"/>
                </a:solidFill>
                <a:latin typeface="Calibri" panose="020F0502020204030204" pitchFamily="34" charset="0"/>
                <a:cs typeface="Calibri" panose="020F0502020204030204" pitchFamily="34" charset="0"/>
              </a:rPr>
              <a:t> </a:t>
            </a:r>
            <a:r>
              <a:rPr lang="en-GB" sz="1400" kern="100" dirty="0" err="1">
                <a:solidFill>
                  <a:srgbClr val="000000"/>
                </a:solidFill>
                <a:latin typeface="Calibri" panose="020F0502020204030204" pitchFamily="34" charset="0"/>
                <a:cs typeface="Calibri" panose="020F0502020204030204" pitchFamily="34" charset="0"/>
              </a:rPr>
              <a:t>hunga-ha’apai</a:t>
            </a:r>
            <a:r>
              <a:rPr lang="en-GB" sz="1400" kern="100" dirty="0">
                <a:solidFill>
                  <a:srgbClr val="000000"/>
                </a:solidFill>
                <a:latin typeface="Calibri" panose="020F0502020204030204" pitchFamily="34" charset="0"/>
                <a:cs typeface="Calibri" panose="020F0502020204030204" pitchFamily="34" charset="0"/>
              </a:rPr>
              <a:t> eruption. Geophysical Research Letters, 50 (10), e2022GL101465.</a:t>
            </a:r>
          </a:p>
          <a:p>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  </a:t>
            </a:r>
            <a:r>
              <a:rPr lang="en-GB" sz="1400" kern="100" dirty="0" err="1">
                <a:solidFill>
                  <a:srgbClr val="000000"/>
                </a:solidFill>
                <a:latin typeface="Calibri" panose="020F0502020204030204" pitchFamily="34" charset="0"/>
                <a:cs typeface="Calibri" panose="020F0502020204030204" pitchFamily="34" charset="0"/>
              </a:rPr>
              <a:t>Ravanelli</a:t>
            </a:r>
            <a:r>
              <a:rPr lang="en-GB" sz="1400" kern="100" dirty="0">
                <a:solidFill>
                  <a:srgbClr val="000000"/>
                </a:solidFill>
                <a:latin typeface="Calibri" panose="020F0502020204030204" pitchFamily="34" charset="0"/>
                <a:cs typeface="Calibri" panose="020F0502020204030204" pitchFamily="34" charset="0"/>
              </a:rPr>
              <a:t>, M., </a:t>
            </a:r>
            <a:r>
              <a:rPr lang="en-GB" sz="1400" kern="100" dirty="0" err="1">
                <a:solidFill>
                  <a:srgbClr val="000000"/>
                </a:solidFill>
                <a:latin typeface="Calibri" panose="020F0502020204030204" pitchFamily="34" charset="0"/>
                <a:cs typeface="Calibri" panose="020F0502020204030204" pitchFamily="34" charset="0"/>
              </a:rPr>
              <a:t>Crespi</a:t>
            </a:r>
            <a:r>
              <a:rPr lang="en-GB" sz="1400" kern="100" dirty="0">
                <a:solidFill>
                  <a:srgbClr val="000000"/>
                </a:solidFill>
                <a:latin typeface="Calibri" panose="020F0502020204030204" pitchFamily="34" charset="0"/>
                <a:cs typeface="Calibri" panose="020F0502020204030204" pitchFamily="34" charset="0"/>
              </a:rPr>
              <a:t>, M., &amp; Foster, J. (2020). </a:t>
            </a:r>
            <a:r>
              <a:rPr lang="en-GB" sz="1400" kern="100" dirty="0" err="1">
                <a:solidFill>
                  <a:srgbClr val="000000"/>
                </a:solidFill>
                <a:latin typeface="Calibri" panose="020F0502020204030204" pitchFamily="34" charset="0"/>
                <a:cs typeface="Calibri" panose="020F0502020204030204" pitchFamily="34" charset="0"/>
              </a:rPr>
              <a:t>Tids</a:t>
            </a:r>
            <a:r>
              <a:rPr lang="en-GB" sz="1400" kern="100" dirty="0">
                <a:solidFill>
                  <a:srgbClr val="000000"/>
                </a:solidFill>
                <a:latin typeface="Calibri" panose="020F0502020204030204" pitchFamily="34" charset="0"/>
                <a:cs typeface="Calibri" panose="020F0502020204030204" pitchFamily="34" charset="0"/>
              </a:rPr>
              <a:t> detection from ship-based </a:t>
            </a:r>
            <a:r>
              <a:rPr lang="en-GB" sz="1400" kern="100" dirty="0" err="1">
                <a:solidFill>
                  <a:srgbClr val="000000"/>
                </a:solidFill>
                <a:latin typeface="Calibri" panose="020F0502020204030204" pitchFamily="34" charset="0"/>
                <a:cs typeface="Calibri" panose="020F0502020204030204" pitchFamily="34" charset="0"/>
              </a:rPr>
              <a:t>gnss</a:t>
            </a:r>
            <a:r>
              <a:rPr lang="en-GB" sz="1400" kern="100" dirty="0">
                <a:solidFill>
                  <a:srgbClr val="000000"/>
                </a:solidFill>
                <a:latin typeface="Calibri" panose="020F0502020204030204" pitchFamily="34" charset="0"/>
                <a:cs typeface="Calibri" panose="020F0502020204030204" pitchFamily="34" charset="0"/>
              </a:rPr>
              <a:t> receiver: First test on 2010 </a:t>
            </a:r>
            <a:r>
              <a:rPr lang="en-GB" sz="1400" kern="100" dirty="0" err="1">
                <a:solidFill>
                  <a:srgbClr val="000000"/>
                </a:solidFill>
                <a:latin typeface="Calibri" panose="020F0502020204030204" pitchFamily="34" charset="0"/>
                <a:cs typeface="Calibri" panose="020F0502020204030204" pitchFamily="34" charset="0"/>
              </a:rPr>
              <a:t>maule</a:t>
            </a:r>
            <a:r>
              <a:rPr lang="en-GB" sz="1400" kern="100" dirty="0">
                <a:solidFill>
                  <a:srgbClr val="000000"/>
                </a:solidFill>
                <a:latin typeface="Calibri" panose="020F0502020204030204" pitchFamily="34" charset="0"/>
                <a:cs typeface="Calibri" panose="020F0502020204030204" pitchFamily="34" charset="0"/>
              </a:rPr>
              <a:t> tsunami. In </a:t>
            </a:r>
            <a:r>
              <a:rPr lang="en-GB" sz="1400" kern="100" dirty="0" err="1">
                <a:solidFill>
                  <a:srgbClr val="000000"/>
                </a:solidFill>
                <a:latin typeface="Calibri" panose="020F0502020204030204" pitchFamily="34" charset="0"/>
                <a:cs typeface="Calibri" panose="020F0502020204030204" pitchFamily="34" charset="0"/>
              </a:rPr>
              <a:t>Igarss</a:t>
            </a:r>
            <a:r>
              <a:rPr lang="en-GB" sz="1400" kern="100" dirty="0">
                <a:solidFill>
                  <a:srgbClr val="000000"/>
                </a:solidFill>
                <a:latin typeface="Calibri" panose="020F0502020204030204" pitchFamily="34" charset="0"/>
                <a:cs typeface="Calibri" panose="020F0502020204030204" pitchFamily="34" charset="0"/>
              </a:rPr>
              <a:t> 2020-2020 </a:t>
            </a:r>
            <a:r>
              <a:rPr lang="en-GB" sz="1400" kern="100" dirty="0" err="1">
                <a:solidFill>
                  <a:srgbClr val="000000"/>
                </a:solidFill>
                <a:latin typeface="Calibri" panose="020F0502020204030204" pitchFamily="34" charset="0"/>
                <a:cs typeface="Calibri" panose="020F0502020204030204" pitchFamily="34" charset="0"/>
              </a:rPr>
              <a:t>ieee</a:t>
            </a:r>
            <a:r>
              <a:rPr lang="en-GB" sz="1400" kern="100" dirty="0">
                <a:solidFill>
                  <a:srgbClr val="000000"/>
                </a:solidFill>
                <a:latin typeface="Calibri" panose="020F0502020204030204" pitchFamily="34" charset="0"/>
                <a:cs typeface="Calibri" panose="020F0502020204030204" pitchFamily="34" charset="0"/>
              </a:rPr>
              <a:t> international geoscience and remote sensing symposium (pp. 6846–6849).</a:t>
            </a:r>
          </a:p>
          <a:p>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[16]  </a:t>
            </a:r>
            <a:r>
              <a:rPr lang="en-GB" sz="1400" kern="100" dirty="0" err="1">
                <a:solidFill>
                  <a:srgbClr val="000000"/>
                </a:solidFill>
                <a:latin typeface="Calibri" panose="020F0502020204030204" pitchFamily="34" charset="0"/>
                <a:cs typeface="Calibri" panose="020F0502020204030204" pitchFamily="34" charset="0"/>
              </a:rPr>
              <a:t>Ravanelli</a:t>
            </a:r>
            <a:r>
              <a:rPr lang="en-GB" sz="1400" kern="100" dirty="0">
                <a:solidFill>
                  <a:srgbClr val="000000"/>
                </a:solidFill>
                <a:latin typeface="Calibri" panose="020F0502020204030204" pitchFamily="34" charset="0"/>
                <a:cs typeface="Calibri" panose="020F0502020204030204" pitchFamily="34" charset="0"/>
              </a:rPr>
              <a:t>, M., </a:t>
            </a:r>
            <a:r>
              <a:rPr lang="en-GB" sz="1400" kern="100" dirty="0" err="1">
                <a:solidFill>
                  <a:srgbClr val="000000"/>
                </a:solidFill>
                <a:latin typeface="Calibri" panose="020F0502020204030204" pitchFamily="34" charset="0"/>
                <a:cs typeface="Calibri" panose="020F0502020204030204" pitchFamily="34" charset="0"/>
              </a:rPr>
              <a:t>Occhipinti</a:t>
            </a:r>
            <a:r>
              <a:rPr lang="en-GB" sz="1400" kern="100" dirty="0">
                <a:solidFill>
                  <a:srgbClr val="000000"/>
                </a:solidFill>
                <a:latin typeface="Calibri" panose="020F0502020204030204" pitchFamily="34" charset="0"/>
                <a:cs typeface="Calibri" panose="020F0502020204030204" pitchFamily="34" charset="0"/>
              </a:rPr>
              <a:t>, G., </a:t>
            </a:r>
            <a:r>
              <a:rPr lang="en-GB" sz="1400" kern="100" dirty="0" err="1">
                <a:solidFill>
                  <a:srgbClr val="000000"/>
                </a:solidFill>
                <a:latin typeface="Calibri" panose="020F0502020204030204" pitchFamily="34" charset="0"/>
                <a:cs typeface="Calibri" panose="020F0502020204030204" pitchFamily="34" charset="0"/>
              </a:rPr>
              <a:t>Savastano</a:t>
            </a:r>
            <a:r>
              <a:rPr lang="en-GB" sz="1400" kern="100" dirty="0">
                <a:solidFill>
                  <a:srgbClr val="000000"/>
                </a:solidFill>
                <a:latin typeface="Calibri" panose="020F0502020204030204" pitchFamily="34" charset="0"/>
                <a:cs typeface="Calibri" panose="020F0502020204030204" pitchFamily="34" charset="0"/>
              </a:rPr>
              <a:t>, G., </a:t>
            </a:r>
            <a:r>
              <a:rPr lang="en-GB" sz="1400" kern="100" dirty="0" err="1">
                <a:solidFill>
                  <a:srgbClr val="000000"/>
                </a:solidFill>
                <a:latin typeface="Calibri" panose="020F0502020204030204" pitchFamily="34" charset="0"/>
                <a:cs typeface="Calibri" panose="020F0502020204030204" pitchFamily="34" charset="0"/>
              </a:rPr>
              <a:t>Komjathy</a:t>
            </a:r>
            <a:r>
              <a:rPr lang="en-GB" sz="1400" kern="100" dirty="0">
                <a:solidFill>
                  <a:srgbClr val="000000"/>
                </a:solidFill>
                <a:latin typeface="Calibri" panose="020F0502020204030204" pitchFamily="34" charset="0"/>
                <a:cs typeface="Calibri" panose="020F0502020204030204" pitchFamily="34" charset="0"/>
              </a:rPr>
              <a:t>, A., </a:t>
            </a:r>
            <a:r>
              <a:rPr lang="en-GB" sz="1400" kern="100" dirty="0" err="1">
                <a:solidFill>
                  <a:srgbClr val="000000"/>
                </a:solidFill>
                <a:latin typeface="Calibri" panose="020F0502020204030204" pitchFamily="34" charset="0"/>
                <a:cs typeface="Calibri" panose="020F0502020204030204" pitchFamily="34" charset="0"/>
              </a:rPr>
              <a:t>Shume</a:t>
            </a:r>
            <a:r>
              <a:rPr lang="en-GB" sz="1400" kern="100" dirty="0">
                <a:solidFill>
                  <a:srgbClr val="000000"/>
                </a:solidFill>
                <a:latin typeface="Calibri" panose="020F0502020204030204" pitchFamily="34" charset="0"/>
                <a:cs typeface="Calibri" panose="020F0502020204030204" pitchFamily="34" charset="0"/>
              </a:rPr>
              <a:t>, E. B., &amp; </a:t>
            </a:r>
            <a:r>
              <a:rPr lang="en-GB" sz="1400" kern="100" dirty="0" err="1">
                <a:solidFill>
                  <a:srgbClr val="000000"/>
                </a:solidFill>
                <a:latin typeface="Calibri" panose="020F0502020204030204" pitchFamily="34" charset="0"/>
                <a:cs typeface="Calibri" panose="020F0502020204030204" pitchFamily="34" charset="0"/>
              </a:rPr>
              <a:t>Crespi</a:t>
            </a:r>
            <a:r>
              <a:rPr lang="en-GB" sz="1400" kern="100" dirty="0">
                <a:solidFill>
                  <a:srgbClr val="000000"/>
                </a:solidFill>
                <a:latin typeface="Calibri" panose="020F0502020204030204" pitchFamily="34" charset="0"/>
                <a:cs typeface="Calibri" panose="020F0502020204030204" pitchFamily="34" charset="0"/>
              </a:rPr>
              <a:t>, M. (2021). GNSS total </a:t>
            </a:r>
            <a:r>
              <a:rPr lang="en-GB" sz="1400" kern="100" dirty="0" err="1">
                <a:solidFill>
                  <a:srgbClr val="000000"/>
                </a:solidFill>
                <a:latin typeface="Calibri" panose="020F0502020204030204" pitchFamily="34" charset="0"/>
                <a:cs typeface="Calibri" panose="020F0502020204030204" pitchFamily="34" charset="0"/>
              </a:rPr>
              <a:t>variometric</a:t>
            </a:r>
            <a:r>
              <a:rPr lang="en-GB" sz="1400" kern="100" dirty="0">
                <a:solidFill>
                  <a:srgbClr val="000000"/>
                </a:solidFill>
                <a:latin typeface="Calibri" panose="020F0502020204030204" pitchFamily="34" charset="0"/>
                <a:cs typeface="Calibri" panose="020F0502020204030204" pitchFamily="34" charset="0"/>
              </a:rPr>
              <a:t> approach: first demonstration of a tool for real-time tsunami genesis estimation. Scientific reports, 11 (1), 1–12.</a:t>
            </a:r>
          </a:p>
          <a:p>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[17]  </a:t>
            </a:r>
            <a:r>
              <a:rPr lang="en-GB" sz="1400" kern="100" dirty="0" err="1">
                <a:solidFill>
                  <a:srgbClr val="000000"/>
                </a:solidFill>
                <a:latin typeface="Calibri" panose="020F0502020204030204" pitchFamily="34" charset="0"/>
                <a:cs typeface="Calibri" panose="020F0502020204030204" pitchFamily="34" charset="0"/>
              </a:rPr>
              <a:t>Savastano</a:t>
            </a:r>
            <a:r>
              <a:rPr lang="en-GB" sz="1400" kern="100" dirty="0">
                <a:solidFill>
                  <a:srgbClr val="000000"/>
                </a:solidFill>
                <a:latin typeface="Calibri" panose="020F0502020204030204" pitchFamily="34" charset="0"/>
                <a:cs typeface="Calibri" panose="020F0502020204030204" pitchFamily="34" charset="0"/>
              </a:rPr>
              <a:t>, G., </a:t>
            </a:r>
            <a:r>
              <a:rPr lang="en-GB" sz="1400" kern="100" dirty="0" err="1">
                <a:solidFill>
                  <a:srgbClr val="000000"/>
                </a:solidFill>
                <a:latin typeface="Calibri" panose="020F0502020204030204" pitchFamily="34" charset="0"/>
                <a:cs typeface="Calibri" panose="020F0502020204030204" pitchFamily="34" charset="0"/>
              </a:rPr>
              <a:t>Komjathy</a:t>
            </a:r>
            <a:r>
              <a:rPr lang="en-GB" sz="1400" kern="100" dirty="0">
                <a:solidFill>
                  <a:srgbClr val="000000"/>
                </a:solidFill>
                <a:latin typeface="Calibri" panose="020F0502020204030204" pitchFamily="34" charset="0"/>
                <a:cs typeface="Calibri" panose="020F0502020204030204" pitchFamily="34" charset="0"/>
              </a:rPr>
              <a:t>, A., </a:t>
            </a:r>
            <a:r>
              <a:rPr lang="en-GB" sz="1400" kern="100" dirty="0" err="1">
                <a:solidFill>
                  <a:srgbClr val="000000"/>
                </a:solidFill>
                <a:latin typeface="Calibri" panose="020F0502020204030204" pitchFamily="34" charset="0"/>
                <a:cs typeface="Calibri" panose="020F0502020204030204" pitchFamily="34" charset="0"/>
              </a:rPr>
              <a:t>Shume</a:t>
            </a:r>
            <a:r>
              <a:rPr lang="en-GB" sz="1400" kern="100" dirty="0">
                <a:solidFill>
                  <a:srgbClr val="000000"/>
                </a:solidFill>
                <a:latin typeface="Calibri" panose="020F0502020204030204" pitchFamily="34" charset="0"/>
                <a:cs typeface="Calibri" panose="020F0502020204030204" pitchFamily="34" charset="0"/>
              </a:rPr>
              <a:t>, E., </a:t>
            </a:r>
            <a:r>
              <a:rPr lang="en-GB" sz="1400" kern="100" dirty="0" err="1">
                <a:solidFill>
                  <a:srgbClr val="000000"/>
                </a:solidFill>
                <a:latin typeface="Calibri" panose="020F0502020204030204" pitchFamily="34" charset="0"/>
                <a:cs typeface="Calibri" panose="020F0502020204030204" pitchFamily="34" charset="0"/>
              </a:rPr>
              <a:t>Vergados</a:t>
            </a:r>
            <a:r>
              <a:rPr lang="en-GB" sz="1400" kern="100" dirty="0">
                <a:solidFill>
                  <a:srgbClr val="000000"/>
                </a:solidFill>
                <a:latin typeface="Calibri" panose="020F0502020204030204" pitchFamily="34" charset="0"/>
                <a:cs typeface="Calibri" panose="020F0502020204030204" pitchFamily="34" charset="0"/>
              </a:rPr>
              <a:t>, P., </a:t>
            </a:r>
            <a:r>
              <a:rPr lang="en-GB" sz="1400" kern="100" dirty="0" err="1">
                <a:solidFill>
                  <a:srgbClr val="000000"/>
                </a:solidFill>
                <a:latin typeface="Calibri" panose="020F0502020204030204" pitchFamily="34" charset="0"/>
                <a:cs typeface="Calibri" panose="020F0502020204030204" pitchFamily="34" charset="0"/>
              </a:rPr>
              <a:t>Ravanelli</a:t>
            </a:r>
            <a:r>
              <a:rPr lang="en-GB" sz="1400" kern="100" dirty="0">
                <a:solidFill>
                  <a:srgbClr val="000000"/>
                </a:solidFill>
                <a:latin typeface="Calibri" panose="020F0502020204030204" pitchFamily="34" charset="0"/>
                <a:cs typeface="Calibri" panose="020F0502020204030204" pitchFamily="34" charset="0"/>
              </a:rPr>
              <a:t>, M., </a:t>
            </a:r>
            <a:r>
              <a:rPr lang="en-GB" sz="1400" kern="100" dirty="0" err="1">
                <a:solidFill>
                  <a:srgbClr val="000000"/>
                </a:solidFill>
                <a:latin typeface="Calibri" panose="020F0502020204030204" pitchFamily="34" charset="0"/>
                <a:cs typeface="Calibri" panose="020F0502020204030204" pitchFamily="34" charset="0"/>
              </a:rPr>
              <a:t>Verkhoglyadova</a:t>
            </a:r>
            <a:r>
              <a:rPr lang="en-GB" sz="1400" kern="100" dirty="0">
                <a:solidFill>
                  <a:srgbClr val="000000"/>
                </a:solidFill>
                <a:latin typeface="Calibri" panose="020F0502020204030204" pitchFamily="34" charset="0"/>
                <a:cs typeface="Calibri" panose="020F0502020204030204" pitchFamily="34" charset="0"/>
              </a:rPr>
              <a:t>, O.,.. </a:t>
            </a:r>
            <a:r>
              <a:rPr lang="en-GB" sz="1400" kern="100" dirty="0" err="1">
                <a:solidFill>
                  <a:srgbClr val="000000"/>
                </a:solidFill>
                <a:latin typeface="Calibri" panose="020F0502020204030204" pitchFamily="34" charset="0"/>
                <a:cs typeface="Calibri" panose="020F0502020204030204" pitchFamily="34" charset="0"/>
              </a:rPr>
              <a:t>Crespi</a:t>
            </a:r>
            <a:r>
              <a:rPr lang="en-GB" sz="1400" kern="100" dirty="0">
                <a:solidFill>
                  <a:srgbClr val="000000"/>
                </a:solidFill>
                <a:latin typeface="Calibri" panose="020F0502020204030204" pitchFamily="34" charset="0"/>
                <a:cs typeface="Calibri" panose="020F0502020204030204" pitchFamily="34" charset="0"/>
              </a:rPr>
              <a:t>, M. (2019). Advantages of geostationary satellites for ionospheric anomaly studies: Ionospheric plasma depletion following a rocket launch. Remote Sensing, 11 (14), 1734.</a:t>
            </a:r>
          </a:p>
          <a:p>
            <a:r>
              <a:rPr lang="en-GB"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[18]  </a:t>
            </a:r>
            <a:r>
              <a:rPr lang="en-GB" sz="1400" kern="100" dirty="0" err="1">
                <a:solidFill>
                  <a:srgbClr val="000000"/>
                </a:solidFill>
                <a:latin typeface="Calibri" panose="020F0502020204030204" pitchFamily="34" charset="0"/>
                <a:cs typeface="Calibri" panose="020F0502020204030204" pitchFamily="34" charset="0"/>
              </a:rPr>
              <a:t>Savastano</a:t>
            </a:r>
            <a:r>
              <a:rPr lang="en-GB" sz="1400" kern="100" dirty="0">
                <a:solidFill>
                  <a:srgbClr val="000000"/>
                </a:solidFill>
                <a:latin typeface="Calibri" panose="020F0502020204030204" pitchFamily="34" charset="0"/>
                <a:cs typeface="Calibri" panose="020F0502020204030204" pitchFamily="34" charset="0"/>
              </a:rPr>
              <a:t>, G., </a:t>
            </a:r>
            <a:r>
              <a:rPr lang="en-GB" sz="1400" kern="100" dirty="0" err="1">
                <a:solidFill>
                  <a:srgbClr val="000000"/>
                </a:solidFill>
                <a:latin typeface="Calibri" panose="020F0502020204030204" pitchFamily="34" charset="0"/>
                <a:cs typeface="Calibri" panose="020F0502020204030204" pitchFamily="34" charset="0"/>
              </a:rPr>
              <a:t>Komjathy</a:t>
            </a:r>
            <a:r>
              <a:rPr lang="en-GB" sz="1400" kern="100" dirty="0">
                <a:solidFill>
                  <a:srgbClr val="000000"/>
                </a:solidFill>
                <a:latin typeface="Calibri" panose="020F0502020204030204" pitchFamily="34" charset="0"/>
                <a:cs typeface="Calibri" panose="020F0502020204030204" pitchFamily="34" charset="0"/>
              </a:rPr>
              <a:t>, A., </a:t>
            </a:r>
            <a:r>
              <a:rPr lang="en-GB" sz="1400" kern="100" dirty="0" err="1">
                <a:solidFill>
                  <a:srgbClr val="000000"/>
                </a:solidFill>
                <a:latin typeface="Calibri" panose="020F0502020204030204" pitchFamily="34" charset="0"/>
                <a:cs typeface="Calibri" panose="020F0502020204030204" pitchFamily="34" charset="0"/>
              </a:rPr>
              <a:t>Verkhoglyadova</a:t>
            </a:r>
            <a:r>
              <a:rPr lang="en-GB" sz="1400" kern="100" dirty="0">
                <a:solidFill>
                  <a:srgbClr val="000000"/>
                </a:solidFill>
                <a:latin typeface="Calibri" panose="020F0502020204030204" pitchFamily="34" charset="0"/>
                <a:cs typeface="Calibri" panose="020F0502020204030204" pitchFamily="34" charset="0"/>
              </a:rPr>
              <a:t>, O., </a:t>
            </a:r>
            <a:r>
              <a:rPr lang="en-GB" sz="1400" kern="100" dirty="0" err="1">
                <a:solidFill>
                  <a:srgbClr val="000000"/>
                </a:solidFill>
                <a:latin typeface="Calibri" panose="020F0502020204030204" pitchFamily="34" charset="0"/>
                <a:cs typeface="Calibri" panose="020F0502020204030204" pitchFamily="34" charset="0"/>
              </a:rPr>
              <a:t>Mazzoni</a:t>
            </a:r>
            <a:r>
              <a:rPr lang="en-GB" sz="1400" kern="100" dirty="0">
                <a:solidFill>
                  <a:srgbClr val="000000"/>
                </a:solidFill>
                <a:latin typeface="Calibri" panose="020F0502020204030204" pitchFamily="34" charset="0"/>
                <a:cs typeface="Calibri" panose="020F0502020204030204" pitchFamily="34" charset="0"/>
              </a:rPr>
              <a:t>, A., </a:t>
            </a:r>
            <a:r>
              <a:rPr lang="en-GB" sz="1400" kern="100" dirty="0" err="1">
                <a:solidFill>
                  <a:srgbClr val="000000"/>
                </a:solidFill>
                <a:latin typeface="Calibri" panose="020F0502020204030204" pitchFamily="34" charset="0"/>
                <a:cs typeface="Calibri" panose="020F0502020204030204" pitchFamily="34" charset="0"/>
              </a:rPr>
              <a:t>Crespi</a:t>
            </a:r>
            <a:r>
              <a:rPr lang="en-GB" sz="1400" kern="100" dirty="0">
                <a:solidFill>
                  <a:srgbClr val="000000"/>
                </a:solidFill>
                <a:latin typeface="Calibri" panose="020F0502020204030204" pitchFamily="34" charset="0"/>
                <a:cs typeface="Calibri" panose="020F0502020204030204" pitchFamily="34" charset="0"/>
              </a:rPr>
              <a:t>, M., Wei, Y., &amp; </a:t>
            </a:r>
            <a:r>
              <a:rPr lang="en-GB" sz="1400" kern="100" dirty="0" err="1">
                <a:solidFill>
                  <a:srgbClr val="000000"/>
                </a:solidFill>
                <a:latin typeface="Calibri" panose="020F0502020204030204" pitchFamily="34" charset="0"/>
                <a:cs typeface="Calibri" panose="020F0502020204030204" pitchFamily="34" charset="0"/>
              </a:rPr>
              <a:t>Mannucci</a:t>
            </a:r>
            <a:r>
              <a:rPr lang="en-GB" sz="1400" kern="100" dirty="0">
                <a:solidFill>
                  <a:srgbClr val="000000"/>
                </a:solidFill>
                <a:latin typeface="Calibri" panose="020F0502020204030204" pitchFamily="34" charset="0"/>
                <a:cs typeface="Calibri" panose="020F0502020204030204" pitchFamily="34" charset="0"/>
              </a:rPr>
              <a:t>, A. J. (2017). Real-time detection of tsunami ionospheric disturbances with a stand-alone </a:t>
            </a:r>
            <a:r>
              <a:rPr lang="en-GB" sz="1400" kern="100" dirty="0" err="1">
                <a:solidFill>
                  <a:srgbClr val="000000"/>
                </a:solidFill>
                <a:latin typeface="Calibri" panose="020F0502020204030204" pitchFamily="34" charset="0"/>
                <a:cs typeface="Calibri" panose="020F0502020204030204" pitchFamily="34" charset="0"/>
              </a:rPr>
              <a:t>gnss</a:t>
            </a:r>
            <a:r>
              <a:rPr lang="en-GB" sz="1400" kern="100" dirty="0">
                <a:solidFill>
                  <a:srgbClr val="000000"/>
                </a:solidFill>
                <a:latin typeface="Calibri" panose="020F0502020204030204" pitchFamily="34" charset="0"/>
                <a:cs typeface="Calibri" panose="020F0502020204030204" pitchFamily="34" charset="0"/>
              </a:rPr>
              <a:t> receiver: A preliminary feasibility demonstration. Scientific reports, 7 (1), 46607.</a:t>
            </a:r>
          </a:p>
          <a:p>
            <a:endParaRPr lang="en-GB" sz="1400" kern="100" dirty="0">
              <a:solidFill>
                <a:srgbClr val="000000"/>
              </a:solidFill>
              <a:latin typeface="Calibri" panose="020F0502020204030204" pitchFamily="34" charset="0"/>
              <a:cs typeface="Calibri" panose="020F0502020204030204" pitchFamily="34" charset="0"/>
            </a:endParaRPr>
          </a:p>
          <a:p>
            <a:endParaRPr lang="en-GB" sz="1400" dirty="0">
              <a:effectLst/>
              <a:latin typeface="Helvetica" pitchFamily="2" charset="0"/>
            </a:endParaRPr>
          </a:p>
          <a:p>
            <a:pPr lvl="0" algn="just"/>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endParaRPr lang="en-FR"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FR"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FR"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4911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0D18B3-6C0D-F7A1-ED03-32AC45CD80DA}"/>
              </a:ext>
            </a:extLst>
          </p:cNvPr>
          <p:cNvSpPr>
            <a:spLocks noGrp="1"/>
          </p:cNvSpPr>
          <p:nvPr>
            <p:ph type="sldNum" sz="quarter" idx="12"/>
          </p:nvPr>
        </p:nvSpPr>
        <p:spPr/>
        <p:txBody>
          <a:bodyPr/>
          <a:lstStyle/>
          <a:p>
            <a:fld id="{05F9B104-934A-464C-AD66-21D44E8D685B}" type="slidenum">
              <a:rPr lang="it-IT" smtClean="0"/>
              <a:t>25</a:t>
            </a:fld>
            <a:endParaRPr lang="it-IT" dirty="0"/>
          </a:p>
        </p:txBody>
      </p:sp>
      <p:sp>
        <p:nvSpPr>
          <p:cNvPr id="4" name="TextBox 3">
            <a:extLst>
              <a:ext uri="{FF2B5EF4-FFF2-40B4-BE49-F238E27FC236}">
                <a16:creationId xmlns:a16="http://schemas.microsoft.com/office/drawing/2014/main" id="{45C3CD7A-4625-6B20-7ED4-A72120E01B68}"/>
              </a:ext>
            </a:extLst>
          </p:cNvPr>
          <p:cNvSpPr txBox="1"/>
          <p:nvPr/>
        </p:nvSpPr>
        <p:spPr>
          <a:xfrm>
            <a:off x="373051" y="1271629"/>
            <a:ext cx="8036312" cy="923330"/>
          </a:xfrm>
          <a:prstGeom prst="rect">
            <a:avLst/>
          </a:prstGeom>
          <a:noFill/>
        </p:spPr>
        <p:txBody>
          <a:bodyPr wrap="square">
            <a:spAutoFit/>
          </a:bodyPr>
          <a:lstStyle/>
          <a:p>
            <a:pPr marL="457200" indent="-457200" algn="ctr">
              <a:buClr>
                <a:srgbClr val="14B853"/>
              </a:buClr>
              <a:buFont typeface="System Font Regular"/>
              <a:buChar char="●"/>
            </a:pPr>
            <a:r>
              <a:rPr lang="en-GB" sz="1800" dirty="0"/>
              <a:t>The frontend solution encompasses a homepage featuring an </a:t>
            </a:r>
            <a:r>
              <a:rPr lang="en-GB" sz="1800" b="1" dirty="0">
                <a:solidFill>
                  <a:srgbClr val="002060"/>
                </a:solidFill>
              </a:rPr>
              <a:t>interactive map </a:t>
            </a:r>
            <a:r>
              <a:rPr lang="en-GB" sz="1800" dirty="0"/>
              <a:t>showcasing all stations, enabling users to click on individual stations for quick access to ground and ionospheric in real time</a:t>
            </a:r>
          </a:p>
        </p:txBody>
      </p:sp>
      <p:sp>
        <p:nvSpPr>
          <p:cNvPr id="6" name="TextBox 5">
            <a:extLst>
              <a:ext uri="{FF2B5EF4-FFF2-40B4-BE49-F238E27FC236}">
                <a16:creationId xmlns:a16="http://schemas.microsoft.com/office/drawing/2014/main" id="{7CF00125-B93B-2C5A-A633-414B384A7423}"/>
              </a:ext>
            </a:extLst>
          </p:cNvPr>
          <p:cNvSpPr txBox="1"/>
          <p:nvPr/>
        </p:nvSpPr>
        <p:spPr>
          <a:xfrm>
            <a:off x="597422" y="32924145"/>
            <a:ext cx="6258986" cy="3416320"/>
          </a:xfrm>
          <a:prstGeom prst="rect">
            <a:avLst/>
          </a:prstGeom>
          <a:noFill/>
        </p:spPr>
        <p:txBody>
          <a:bodyPr wrap="square">
            <a:spAutoFit/>
          </a:bodyPr>
          <a:lstStyle/>
          <a:p>
            <a:pPr marL="457200" indent="-457200" algn="ctr">
              <a:buClr>
                <a:srgbClr val="14B853"/>
              </a:buClr>
              <a:buFont typeface="System Font Regular"/>
              <a:buChar char="●"/>
            </a:pPr>
            <a:endParaRPr lang="en-GB" dirty="0"/>
          </a:p>
          <a:p>
            <a:pPr marL="457200" indent="-457200" algn="ctr">
              <a:buClr>
                <a:srgbClr val="14B853"/>
              </a:buClr>
              <a:buFont typeface="System Font Regular"/>
              <a:buChar char="●"/>
            </a:pPr>
            <a:endParaRPr lang="en-GB" dirty="0"/>
          </a:p>
          <a:p>
            <a:pPr marL="457200" indent="-457200" algn="ctr">
              <a:buClr>
                <a:srgbClr val="14B853"/>
              </a:buClr>
              <a:buFont typeface="System Font Regular"/>
              <a:buChar char="●"/>
            </a:pPr>
            <a:endParaRPr lang="en-GB" dirty="0"/>
          </a:p>
          <a:p>
            <a:pPr marL="457200" indent="-457200" algn="ctr">
              <a:buClr>
                <a:srgbClr val="14B853"/>
              </a:buClr>
              <a:buFont typeface="System Font Regular"/>
              <a:buChar char="●"/>
            </a:pPr>
            <a:r>
              <a:rPr lang="en-GB" b="1" dirty="0">
                <a:solidFill>
                  <a:srgbClr val="002060"/>
                </a:solidFill>
              </a:rPr>
              <a:t>Archive section </a:t>
            </a:r>
            <a:r>
              <a:rPr lang="en-GB" dirty="0"/>
              <a:t>to query historical data on a database and conduct searches across past datasets with ease</a:t>
            </a:r>
          </a:p>
          <a:p>
            <a:pPr marL="457200" indent="-457200" algn="ctr">
              <a:buClr>
                <a:srgbClr val="14B853"/>
              </a:buClr>
              <a:buFont typeface="System Font Regular"/>
              <a:buChar char="●"/>
            </a:pPr>
            <a:endParaRPr lang="en-GB" dirty="0"/>
          </a:p>
          <a:p>
            <a:pPr marL="457200" indent="-457200" algn="ctr">
              <a:buClr>
                <a:srgbClr val="14B853"/>
              </a:buClr>
              <a:buFont typeface="System Font Regular"/>
              <a:buChar char="●"/>
            </a:pPr>
            <a:endParaRPr lang="en-GB" dirty="0"/>
          </a:p>
          <a:p>
            <a:pPr marL="457200" indent="-457200" algn="ctr">
              <a:buClr>
                <a:srgbClr val="14B853"/>
              </a:buClr>
              <a:buFont typeface="System Font Regular"/>
              <a:buChar char="●"/>
            </a:pPr>
            <a:endParaRPr lang="en-GB" dirty="0"/>
          </a:p>
          <a:p>
            <a:pPr marL="457200" indent="-457200" algn="ctr">
              <a:buClr>
                <a:srgbClr val="14B853"/>
              </a:buClr>
              <a:buFont typeface="System Font Regular"/>
              <a:buChar char="●"/>
            </a:pPr>
            <a:r>
              <a:rPr lang="en-GB" b="1" dirty="0">
                <a:solidFill>
                  <a:srgbClr val="002060"/>
                </a:solidFill>
              </a:rPr>
              <a:t>APIs</a:t>
            </a:r>
            <a:r>
              <a:rPr lang="en-GB" dirty="0"/>
              <a:t> are accessible for integration with the dashboard frontend and can be made available to the public through IP authorization mechanisms</a:t>
            </a:r>
          </a:p>
          <a:p>
            <a:pPr marL="457200" indent="-457200" algn="ctr">
              <a:buClr>
                <a:srgbClr val="14B853"/>
              </a:buClr>
              <a:buFont typeface="System Font Regular"/>
              <a:buChar char="●"/>
            </a:pPr>
            <a:endParaRPr lang="en-GB" dirty="0"/>
          </a:p>
        </p:txBody>
      </p:sp>
      <p:sp>
        <p:nvSpPr>
          <p:cNvPr id="7" name="CasellaDiTesto 2">
            <a:extLst>
              <a:ext uri="{FF2B5EF4-FFF2-40B4-BE49-F238E27FC236}">
                <a16:creationId xmlns:a16="http://schemas.microsoft.com/office/drawing/2014/main" id="{98DCFB69-4E07-9347-6982-4A4CE7B31BD3}"/>
              </a:ext>
            </a:extLst>
          </p:cNvPr>
          <p:cNvSpPr txBox="1"/>
          <p:nvPr/>
        </p:nvSpPr>
        <p:spPr>
          <a:xfrm>
            <a:off x="3" y="320424"/>
            <a:ext cx="9143998" cy="646331"/>
          </a:xfrm>
          <a:prstGeom prst="rect">
            <a:avLst/>
          </a:prstGeom>
          <a:solidFill>
            <a:srgbClr val="D9D9D9"/>
          </a:solidFill>
        </p:spPr>
        <p:txBody>
          <a:bodyPr wrap="square">
            <a:spAutoFit/>
          </a:bodyPr>
          <a:lstStyle/>
          <a:p>
            <a:pPr algn="ctr"/>
            <a:r>
              <a:rPr lang="en-US" sz="3600" b="1" dirty="0">
                <a:solidFill>
                  <a:srgbClr val="000097"/>
                </a:solidFill>
              </a:rPr>
              <a:t>The</a:t>
            </a:r>
            <a:r>
              <a:rPr lang="en-US" sz="3000" b="1" dirty="0">
                <a:solidFill>
                  <a:srgbClr val="000097"/>
                </a:solidFill>
              </a:rPr>
              <a:t> </a:t>
            </a:r>
            <a:r>
              <a:rPr lang="en-US" sz="3600" b="1" dirty="0">
                <a:solidFill>
                  <a:srgbClr val="000097"/>
                </a:solidFill>
              </a:rPr>
              <a:t>ALTRUIST project </a:t>
            </a:r>
            <a:endParaRPr lang="it-IT" sz="3000" b="1" i="1" dirty="0">
              <a:solidFill>
                <a:srgbClr val="000097"/>
              </a:solidFill>
            </a:endParaRPr>
          </a:p>
        </p:txBody>
      </p:sp>
      <p:pic>
        <p:nvPicPr>
          <p:cNvPr id="8" name="Picture 7">
            <a:extLst>
              <a:ext uri="{FF2B5EF4-FFF2-40B4-BE49-F238E27FC236}">
                <a16:creationId xmlns:a16="http://schemas.microsoft.com/office/drawing/2014/main" id="{8DBF9089-FC69-C052-E38F-16EB114827B7}"/>
              </a:ext>
            </a:extLst>
          </p:cNvPr>
          <p:cNvPicPr>
            <a:picLocks noChangeAspect="1"/>
          </p:cNvPicPr>
          <p:nvPr/>
        </p:nvPicPr>
        <p:blipFill>
          <a:blip r:embed="rId2"/>
          <a:stretch>
            <a:fillRect/>
          </a:stretch>
        </p:blipFill>
        <p:spPr>
          <a:xfrm>
            <a:off x="1143224" y="2499833"/>
            <a:ext cx="6282120" cy="3573163"/>
          </a:xfrm>
          <a:prstGeom prst="rect">
            <a:avLst/>
          </a:prstGeom>
        </p:spPr>
      </p:pic>
    </p:spTree>
    <p:extLst>
      <p:ext uri="{BB962C8B-B14F-4D97-AF65-F5344CB8AC3E}">
        <p14:creationId xmlns:p14="http://schemas.microsoft.com/office/powerpoint/2010/main" val="636556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1A328F-32AC-ABDD-0615-C30B27B76F37}"/>
              </a:ext>
            </a:extLst>
          </p:cNvPr>
          <p:cNvSpPr>
            <a:spLocks noGrp="1"/>
          </p:cNvSpPr>
          <p:nvPr>
            <p:ph type="sldNum" sz="quarter" idx="12"/>
          </p:nvPr>
        </p:nvSpPr>
        <p:spPr/>
        <p:txBody>
          <a:bodyPr/>
          <a:lstStyle/>
          <a:p>
            <a:fld id="{05F9B104-934A-464C-AD66-21D44E8D685B}" type="slidenum">
              <a:rPr lang="it-IT" smtClean="0"/>
              <a:t>26</a:t>
            </a:fld>
            <a:endParaRPr lang="it-IT" dirty="0"/>
          </a:p>
        </p:txBody>
      </p:sp>
      <p:sp>
        <p:nvSpPr>
          <p:cNvPr id="3" name="TextBox 2">
            <a:extLst>
              <a:ext uri="{FF2B5EF4-FFF2-40B4-BE49-F238E27FC236}">
                <a16:creationId xmlns:a16="http://schemas.microsoft.com/office/drawing/2014/main" id="{4C1DCDD8-58D2-4A16-07EF-A3C64EFDF888}"/>
              </a:ext>
            </a:extLst>
          </p:cNvPr>
          <p:cNvSpPr txBox="1"/>
          <p:nvPr/>
        </p:nvSpPr>
        <p:spPr>
          <a:xfrm>
            <a:off x="718457" y="935983"/>
            <a:ext cx="7707086" cy="1200329"/>
          </a:xfrm>
          <a:prstGeom prst="rect">
            <a:avLst/>
          </a:prstGeom>
          <a:noFill/>
        </p:spPr>
        <p:txBody>
          <a:bodyPr wrap="square">
            <a:spAutoFit/>
          </a:bodyPr>
          <a:lstStyle/>
          <a:p>
            <a:pPr algn="ctr">
              <a:buClr>
                <a:srgbClr val="14B853"/>
              </a:buClr>
            </a:pPr>
            <a:endParaRPr lang="en-GB" u="sng" dirty="0"/>
          </a:p>
          <a:p>
            <a:pPr marL="457200" indent="-457200" algn="ctr">
              <a:buClr>
                <a:srgbClr val="14B853"/>
              </a:buClr>
              <a:buFont typeface="System Font Regular"/>
              <a:buChar char="●"/>
            </a:pPr>
            <a:endParaRPr lang="en-GB" u="sng" dirty="0"/>
          </a:p>
          <a:p>
            <a:pPr marL="457200" indent="-457200" algn="ctr">
              <a:buClr>
                <a:srgbClr val="14B853"/>
              </a:buClr>
              <a:buFont typeface="System Font Regular"/>
              <a:buChar char="●"/>
            </a:pPr>
            <a:r>
              <a:rPr lang="en-GB" u="sng" dirty="0"/>
              <a:t>3D velocities &amp; displacements </a:t>
            </a:r>
            <a:r>
              <a:rPr lang="en-GB" dirty="0"/>
              <a:t>are showed for the chosen station</a:t>
            </a:r>
          </a:p>
          <a:p>
            <a:pPr marL="457200" indent="-457200" algn="ctr">
              <a:buClr>
                <a:srgbClr val="14B853"/>
              </a:buClr>
              <a:buFont typeface="System Font Regular"/>
              <a:buChar char="●"/>
            </a:pPr>
            <a:endParaRPr lang="en-GB" dirty="0"/>
          </a:p>
        </p:txBody>
      </p:sp>
      <p:sp>
        <p:nvSpPr>
          <p:cNvPr id="4" name="CasellaDiTesto 2">
            <a:extLst>
              <a:ext uri="{FF2B5EF4-FFF2-40B4-BE49-F238E27FC236}">
                <a16:creationId xmlns:a16="http://schemas.microsoft.com/office/drawing/2014/main" id="{DA38A949-0BDF-580D-8F3A-F7E29F6EAE04}"/>
              </a:ext>
            </a:extLst>
          </p:cNvPr>
          <p:cNvSpPr txBox="1"/>
          <p:nvPr/>
        </p:nvSpPr>
        <p:spPr>
          <a:xfrm>
            <a:off x="3" y="320424"/>
            <a:ext cx="9143998" cy="646331"/>
          </a:xfrm>
          <a:prstGeom prst="rect">
            <a:avLst/>
          </a:prstGeom>
          <a:solidFill>
            <a:srgbClr val="D9D9D9"/>
          </a:solidFill>
        </p:spPr>
        <p:txBody>
          <a:bodyPr wrap="square">
            <a:spAutoFit/>
          </a:bodyPr>
          <a:lstStyle/>
          <a:p>
            <a:pPr algn="ctr"/>
            <a:r>
              <a:rPr lang="en-US" sz="3600" b="1" dirty="0">
                <a:solidFill>
                  <a:srgbClr val="000097"/>
                </a:solidFill>
              </a:rPr>
              <a:t>The</a:t>
            </a:r>
            <a:r>
              <a:rPr lang="en-US" sz="3000" b="1" dirty="0">
                <a:solidFill>
                  <a:srgbClr val="000097"/>
                </a:solidFill>
              </a:rPr>
              <a:t> </a:t>
            </a:r>
            <a:r>
              <a:rPr lang="en-US" sz="3600" b="1" dirty="0">
                <a:solidFill>
                  <a:srgbClr val="000097"/>
                </a:solidFill>
              </a:rPr>
              <a:t>ALTRUIST project </a:t>
            </a:r>
            <a:endParaRPr lang="it-IT" sz="3000" b="1" i="1" dirty="0">
              <a:solidFill>
                <a:srgbClr val="000097"/>
              </a:solidFill>
            </a:endParaRPr>
          </a:p>
        </p:txBody>
      </p:sp>
      <p:pic>
        <p:nvPicPr>
          <p:cNvPr id="5" name="Picture 4">
            <a:extLst>
              <a:ext uri="{FF2B5EF4-FFF2-40B4-BE49-F238E27FC236}">
                <a16:creationId xmlns:a16="http://schemas.microsoft.com/office/drawing/2014/main" id="{A886E203-35B4-1412-3A30-5404EC3BCC1C}"/>
              </a:ext>
            </a:extLst>
          </p:cNvPr>
          <p:cNvPicPr>
            <a:picLocks noChangeAspect="1"/>
          </p:cNvPicPr>
          <p:nvPr/>
        </p:nvPicPr>
        <p:blipFill>
          <a:blip r:embed="rId2"/>
          <a:stretch>
            <a:fillRect/>
          </a:stretch>
        </p:blipFill>
        <p:spPr>
          <a:xfrm>
            <a:off x="1332520" y="2287907"/>
            <a:ext cx="6478959" cy="3435651"/>
          </a:xfrm>
          <a:prstGeom prst="rect">
            <a:avLst/>
          </a:prstGeom>
        </p:spPr>
      </p:pic>
    </p:spTree>
    <p:extLst>
      <p:ext uri="{BB962C8B-B14F-4D97-AF65-F5344CB8AC3E}">
        <p14:creationId xmlns:p14="http://schemas.microsoft.com/office/powerpoint/2010/main" val="1975996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055213-A2A8-ACEC-49A7-F8C2CB196B02}"/>
              </a:ext>
            </a:extLst>
          </p:cNvPr>
          <p:cNvSpPr>
            <a:spLocks noGrp="1"/>
          </p:cNvSpPr>
          <p:nvPr>
            <p:ph type="sldNum" sz="quarter" idx="12"/>
          </p:nvPr>
        </p:nvSpPr>
        <p:spPr/>
        <p:txBody>
          <a:bodyPr/>
          <a:lstStyle/>
          <a:p>
            <a:fld id="{05F9B104-934A-464C-AD66-21D44E8D685B}" type="slidenum">
              <a:rPr lang="it-IT" smtClean="0"/>
              <a:t>27</a:t>
            </a:fld>
            <a:endParaRPr lang="it-IT" dirty="0"/>
          </a:p>
        </p:txBody>
      </p:sp>
      <p:sp>
        <p:nvSpPr>
          <p:cNvPr id="3" name="TextBox 2">
            <a:extLst>
              <a:ext uri="{FF2B5EF4-FFF2-40B4-BE49-F238E27FC236}">
                <a16:creationId xmlns:a16="http://schemas.microsoft.com/office/drawing/2014/main" id="{9613EB67-263B-D0FA-7D38-E3AC102397C9}"/>
              </a:ext>
            </a:extLst>
          </p:cNvPr>
          <p:cNvSpPr txBox="1"/>
          <p:nvPr/>
        </p:nvSpPr>
        <p:spPr>
          <a:xfrm>
            <a:off x="4993105" y="1609252"/>
            <a:ext cx="3633537" cy="2308324"/>
          </a:xfrm>
          <a:prstGeom prst="rect">
            <a:avLst/>
          </a:prstGeom>
          <a:noFill/>
        </p:spPr>
        <p:txBody>
          <a:bodyPr wrap="square">
            <a:spAutoFit/>
          </a:bodyPr>
          <a:lstStyle/>
          <a:p>
            <a:pPr algn="ctr">
              <a:buClr>
                <a:srgbClr val="14B853"/>
              </a:buClr>
            </a:pPr>
            <a:endParaRPr lang="en-GB" u="sng" dirty="0"/>
          </a:p>
          <a:p>
            <a:pPr marL="457200" indent="-457200" algn="ctr">
              <a:buClr>
                <a:srgbClr val="14B853"/>
              </a:buClr>
              <a:buFont typeface="System Font Regular"/>
              <a:buChar char="●"/>
            </a:pPr>
            <a:r>
              <a:rPr lang="en-GB" u="sng" dirty="0"/>
              <a:t>Ionospheric TEC</a:t>
            </a:r>
            <a:r>
              <a:rPr lang="en-GB" dirty="0"/>
              <a:t>: Upon delving into specific stations, users can explore the list of all associated satellites, with real-time data presented through time-series for each satellite</a:t>
            </a:r>
          </a:p>
          <a:p>
            <a:pPr marL="457200" indent="-457200" algn="ctr">
              <a:buClr>
                <a:srgbClr val="14B853"/>
              </a:buClr>
              <a:buFont typeface="System Font Regular"/>
              <a:buChar char="●"/>
            </a:pPr>
            <a:endParaRPr lang="en-GB" dirty="0"/>
          </a:p>
        </p:txBody>
      </p:sp>
      <p:sp>
        <p:nvSpPr>
          <p:cNvPr id="4" name="CasellaDiTesto 2">
            <a:extLst>
              <a:ext uri="{FF2B5EF4-FFF2-40B4-BE49-F238E27FC236}">
                <a16:creationId xmlns:a16="http://schemas.microsoft.com/office/drawing/2014/main" id="{77F54051-86F1-8A60-0240-1131A3EF2189}"/>
              </a:ext>
            </a:extLst>
          </p:cNvPr>
          <p:cNvSpPr txBox="1"/>
          <p:nvPr/>
        </p:nvSpPr>
        <p:spPr>
          <a:xfrm>
            <a:off x="3" y="320424"/>
            <a:ext cx="9143998" cy="646331"/>
          </a:xfrm>
          <a:prstGeom prst="rect">
            <a:avLst/>
          </a:prstGeom>
          <a:solidFill>
            <a:srgbClr val="D9D9D9"/>
          </a:solidFill>
        </p:spPr>
        <p:txBody>
          <a:bodyPr wrap="square">
            <a:spAutoFit/>
          </a:bodyPr>
          <a:lstStyle/>
          <a:p>
            <a:pPr algn="ctr"/>
            <a:r>
              <a:rPr lang="en-US" sz="3600" b="1" dirty="0">
                <a:solidFill>
                  <a:srgbClr val="000097"/>
                </a:solidFill>
              </a:rPr>
              <a:t>The</a:t>
            </a:r>
            <a:r>
              <a:rPr lang="en-US" sz="3000" b="1" dirty="0">
                <a:solidFill>
                  <a:srgbClr val="000097"/>
                </a:solidFill>
              </a:rPr>
              <a:t> </a:t>
            </a:r>
            <a:r>
              <a:rPr lang="en-US" sz="3600" b="1" dirty="0">
                <a:solidFill>
                  <a:srgbClr val="000097"/>
                </a:solidFill>
              </a:rPr>
              <a:t>ALTRUIST project </a:t>
            </a:r>
            <a:endParaRPr lang="it-IT" sz="3000" b="1" i="1" dirty="0">
              <a:solidFill>
                <a:srgbClr val="000097"/>
              </a:solidFill>
            </a:endParaRPr>
          </a:p>
        </p:txBody>
      </p:sp>
      <p:pic>
        <p:nvPicPr>
          <p:cNvPr id="5" name="Picture 4">
            <a:extLst>
              <a:ext uri="{FF2B5EF4-FFF2-40B4-BE49-F238E27FC236}">
                <a16:creationId xmlns:a16="http://schemas.microsoft.com/office/drawing/2014/main" id="{3C4181D5-454E-730E-FCAC-2D6E4CB82011}"/>
              </a:ext>
            </a:extLst>
          </p:cNvPr>
          <p:cNvPicPr>
            <a:picLocks noChangeAspect="1"/>
          </p:cNvPicPr>
          <p:nvPr/>
        </p:nvPicPr>
        <p:blipFill>
          <a:blip r:embed="rId2"/>
          <a:stretch>
            <a:fillRect/>
          </a:stretch>
        </p:blipFill>
        <p:spPr>
          <a:xfrm>
            <a:off x="128398" y="1309619"/>
            <a:ext cx="4596735" cy="4926611"/>
          </a:xfrm>
          <a:prstGeom prst="rect">
            <a:avLst/>
          </a:prstGeom>
        </p:spPr>
      </p:pic>
    </p:spTree>
    <p:extLst>
      <p:ext uri="{BB962C8B-B14F-4D97-AF65-F5344CB8AC3E}">
        <p14:creationId xmlns:p14="http://schemas.microsoft.com/office/powerpoint/2010/main" val="2785222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3E00F3-2B5E-D75C-DA2E-5B31D79A159E}"/>
              </a:ext>
            </a:extLst>
          </p:cNvPr>
          <p:cNvSpPr>
            <a:spLocks noGrp="1"/>
          </p:cNvSpPr>
          <p:nvPr>
            <p:ph type="sldNum" sz="quarter" idx="12"/>
          </p:nvPr>
        </p:nvSpPr>
        <p:spPr/>
        <p:txBody>
          <a:bodyPr/>
          <a:lstStyle/>
          <a:p>
            <a:fld id="{05F9B104-934A-464C-AD66-21D44E8D685B}" type="slidenum">
              <a:rPr lang="it-IT" smtClean="0"/>
              <a:t>3</a:t>
            </a:fld>
            <a:endParaRPr lang="it-IT" dirty="0"/>
          </a:p>
        </p:txBody>
      </p:sp>
      <p:sp>
        <p:nvSpPr>
          <p:cNvPr id="6" name="CasellaDiTesto 2">
            <a:extLst>
              <a:ext uri="{FF2B5EF4-FFF2-40B4-BE49-F238E27FC236}">
                <a16:creationId xmlns:a16="http://schemas.microsoft.com/office/drawing/2014/main" id="{0641F88D-F214-DBD6-F259-BC7685726F7E}"/>
              </a:ext>
            </a:extLst>
          </p:cNvPr>
          <p:cNvSpPr txBox="1"/>
          <p:nvPr/>
        </p:nvSpPr>
        <p:spPr>
          <a:xfrm>
            <a:off x="3" y="320424"/>
            <a:ext cx="9143998" cy="646331"/>
          </a:xfrm>
          <a:prstGeom prst="rect">
            <a:avLst/>
          </a:prstGeom>
          <a:solidFill>
            <a:srgbClr val="D9D9D9"/>
          </a:solidFill>
        </p:spPr>
        <p:txBody>
          <a:bodyPr wrap="square">
            <a:spAutoFit/>
          </a:bodyPr>
          <a:lstStyle/>
          <a:p>
            <a:pPr algn="ctr"/>
            <a:r>
              <a:rPr lang="en-GB" sz="3600" b="1" kern="0" dirty="0">
                <a:solidFill>
                  <a:srgbClr val="000097"/>
                </a:solidFill>
                <a:effectLst/>
                <a:latin typeface="Pﬁb6"/>
                <a:ea typeface="Calibri" panose="020F0502020204030204" pitchFamily="34" charset="0"/>
                <a:cs typeface="Pﬁb6"/>
              </a:rPr>
              <a:t>GNSS </a:t>
            </a:r>
            <a:r>
              <a:rPr lang="en-GB" sz="3600" b="1" kern="0" dirty="0" err="1">
                <a:solidFill>
                  <a:srgbClr val="000097"/>
                </a:solidFill>
                <a:effectLst/>
                <a:latin typeface="Pﬁb6"/>
                <a:ea typeface="Calibri" panose="020F0502020204030204" pitchFamily="34" charset="0"/>
                <a:cs typeface="Pﬁb6"/>
              </a:rPr>
              <a:t>Variometry</a:t>
            </a:r>
            <a:endParaRPr lang="it-IT" sz="3000" b="1" i="1" dirty="0">
              <a:solidFill>
                <a:srgbClr val="000097"/>
              </a:solidFill>
            </a:endParaRPr>
          </a:p>
        </p:txBody>
      </p:sp>
      <p:sp>
        <p:nvSpPr>
          <p:cNvPr id="2" name="Google Shape;62;p13">
            <a:extLst>
              <a:ext uri="{FF2B5EF4-FFF2-40B4-BE49-F238E27FC236}">
                <a16:creationId xmlns:a16="http://schemas.microsoft.com/office/drawing/2014/main" id="{1B5E9CF2-709A-8F89-C54D-0101E63E436F}"/>
              </a:ext>
            </a:extLst>
          </p:cNvPr>
          <p:cNvSpPr/>
          <p:nvPr/>
        </p:nvSpPr>
        <p:spPr>
          <a:xfrm>
            <a:off x="1706739" y="3306160"/>
            <a:ext cx="2496312" cy="895151"/>
          </a:xfrm>
          <a:prstGeom prst="roundRect">
            <a:avLst>
              <a:gd name="adj" fmla="val 16667"/>
            </a:avLst>
          </a:prstGeom>
          <a:noFill/>
          <a:ln w="57150" cap="flat" cmpd="sng">
            <a:solidFill>
              <a:srgbClr val="CC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3" name="Google Shape;70;p13">
            <a:extLst>
              <a:ext uri="{FF2B5EF4-FFF2-40B4-BE49-F238E27FC236}">
                <a16:creationId xmlns:a16="http://schemas.microsoft.com/office/drawing/2014/main" id="{F66B70BB-440E-ED5F-D5C7-9290A819AF6C}"/>
              </a:ext>
            </a:extLst>
          </p:cNvPr>
          <p:cNvSpPr txBox="1"/>
          <p:nvPr/>
        </p:nvSpPr>
        <p:spPr>
          <a:xfrm>
            <a:off x="2470616" y="2292377"/>
            <a:ext cx="1497341" cy="784808"/>
          </a:xfrm>
          <a:prstGeom prst="rect">
            <a:avLst/>
          </a:prstGeom>
          <a:noFill/>
          <a:ln>
            <a:noFill/>
          </a:ln>
        </p:spPr>
        <p:txBody>
          <a:bodyPr spcFirstLastPara="1" wrap="square" lIns="68569" tIns="68569" rIns="68569" bIns="68569" anchor="t" anchorCtr="0">
            <a:spAutoFit/>
          </a:bodyPr>
          <a:lstStyle/>
          <a:p>
            <a:pPr algn="ctr"/>
            <a:r>
              <a:rPr lang="it" sz="2100" b="1" dirty="0">
                <a:solidFill>
                  <a:srgbClr val="CC0000"/>
                </a:solidFill>
              </a:rPr>
              <a:t>GNSS Seismology</a:t>
            </a:r>
            <a:endParaRPr sz="2400" b="1" dirty="0">
              <a:solidFill>
                <a:srgbClr val="CC0000"/>
              </a:solidFill>
            </a:endParaRPr>
          </a:p>
        </p:txBody>
      </p:sp>
      <p:sp>
        <p:nvSpPr>
          <p:cNvPr id="7" name="Google Shape;70;p13">
            <a:extLst>
              <a:ext uri="{FF2B5EF4-FFF2-40B4-BE49-F238E27FC236}">
                <a16:creationId xmlns:a16="http://schemas.microsoft.com/office/drawing/2014/main" id="{328DE825-A86E-0CBB-9670-3559782AA73E}"/>
              </a:ext>
            </a:extLst>
          </p:cNvPr>
          <p:cNvSpPr txBox="1"/>
          <p:nvPr/>
        </p:nvSpPr>
        <p:spPr>
          <a:xfrm>
            <a:off x="5231896" y="2170887"/>
            <a:ext cx="2017688" cy="1107973"/>
          </a:xfrm>
          <a:prstGeom prst="rect">
            <a:avLst/>
          </a:prstGeom>
          <a:noFill/>
          <a:ln>
            <a:noFill/>
          </a:ln>
        </p:spPr>
        <p:txBody>
          <a:bodyPr spcFirstLastPara="1" wrap="square" lIns="68569" tIns="68569" rIns="68569" bIns="68569" anchor="t" anchorCtr="0">
            <a:spAutoFit/>
          </a:bodyPr>
          <a:lstStyle/>
          <a:p>
            <a:pPr algn="ctr"/>
            <a:r>
              <a:rPr lang="it" sz="2100" b="1" dirty="0">
                <a:solidFill>
                  <a:srgbClr val="00B050"/>
                </a:solidFill>
              </a:rPr>
              <a:t>GNSS Ionospheric Seismolology</a:t>
            </a:r>
            <a:endParaRPr sz="2400" b="1" dirty="0">
              <a:solidFill>
                <a:srgbClr val="00B050"/>
              </a:solidFill>
            </a:endParaRPr>
          </a:p>
        </p:txBody>
      </p:sp>
      <p:sp>
        <p:nvSpPr>
          <p:cNvPr id="9" name="TextBox 8">
            <a:extLst>
              <a:ext uri="{FF2B5EF4-FFF2-40B4-BE49-F238E27FC236}">
                <a16:creationId xmlns:a16="http://schemas.microsoft.com/office/drawing/2014/main" id="{3AFD804B-0E61-113C-78CD-A7106240D5A1}"/>
              </a:ext>
            </a:extLst>
          </p:cNvPr>
          <p:cNvSpPr txBox="1"/>
          <p:nvPr/>
        </p:nvSpPr>
        <p:spPr>
          <a:xfrm>
            <a:off x="1553215" y="3397819"/>
            <a:ext cx="2616295" cy="738664"/>
          </a:xfrm>
          <a:prstGeom prst="rect">
            <a:avLst/>
          </a:prstGeom>
          <a:noFill/>
        </p:spPr>
        <p:txBody>
          <a:bodyPr wrap="square" rtlCol="0">
            <a:spAutoFit/>
          </a:bodyPr>
          <a:lstStyle/>
          <a:p>
            <a:pPr marL="214313" indent="-214313" algn="ctr">
              <a:buClr>
                <a:srgbClr val="C00000"/>
              </a:buClr>
              <a:buFont typeface="System Font Regular"/>
              <a:buChar char="•"/>
            </a:pPr>
            <a:r>
              <a:rPr lang="en-FR" sz="2100" b="1" dirty="0">
                <a:solidFill>
                  <a:srgbClr val="002060"/>
                </a:solidFill>
              </a:rPr>
              <a:t>3D velocities </a:t>
            </a:r>
            <a:r>
              <a:rPr lang="en-FR" sz="2100" dirty="0"/>
              <a:t>&amp; </a:t>
            </a:r>
            <a:r>
              <a:rPr lang="en-FR" sz="2100" b="1" dirty="0">
                <a:solidFill>
                  <a:srgbClr val="002060"/>
                </a:solidFill>
              </a:rPr>
              <a:t>displacements</a:t>
            </a:r>
          </a:p>
        </p:txBody>
      </p:sp>
      <p:sp>
        <p:nvSpPr>
          <p:cNvPr id="11" name="TextBox 10">
            <a:extLst>
              <a:ext uri="{FF2B5EF4-FFF2-40B4-BE49-F238E27FC236}">
                <a16:creationId xmlns:a16="http://schemas.microsoft.com/office/drawing/2014/main" id="{42447ED8-B3A3-056A-CE14-AB4FBF29DF9E}"/>
              </a:ext>
            </a:extLst>
          </p:cNvPr>
          <p:cNvSpPr txBox="1"/>
          <p:nvPr/>
        </p:nvSpPr>
        <p:spPr>
          <a:xfrm>
            <a:off x="4855108" y="3369243"/>
            <a:ext cx="1970928" cy="738664"/>
          </a:xfrm>
          <a:prstGeom prst="rect">
            <a:avLst/>
          </a:prstGeom>
          <a:noFill/>
        </p:spPr>
        <p:txBody>
          <a:bodyPr wrap="square" rtlCol="0">
            <a:spAutoFit/>
          </a:bodyPr>
          <a:lstStyle/>
          <a:p>
            <a:pPr marL="214313" indent="-214313" algn="ctr">
              <a:buClr>
                <a:srgbClr val="00B050"/>
              </a:buClr>
              <a:buFont typeface="System Font Regular"/>
              <a:buChar char="•"/>
            </a:pPr>
            <a:r>
              <a:rPr lang="en-FR" sz="2100" b="1" dirty="0">
                <a:solidFill>
                  <a:srgbClr val="002060"/>
                </a:solidFill>
              </a:rPr>
              <a:t>Ionospheric TEC estimates</a:t>
            </a:r>
          </a:p>
        </p:txBody>
      </p:sp>
      <p:pic>
        <p:nvPicPr>
          <p:cNvPr id="13" name="Picture 12">
            <a:extLst>
              <a:ext uri="{FF2B5EF4-FFF2-40B4-BE49-F238E27FC236}">
                <a16:creationId xmlns:a16="http://schemas.microsoft.com/office/drawing/2014/main" id="{5B025442-2478-9744-BBD0-E0D8C0638405}"/>
              </a:ext>
            </a:extLst>
          </p:cNvPr>
          <p:cNvPicPr>
            <a:picLocks noChangeAspect="1"/>
          </p:cNvPicPr>
          <p:nvPr/>
        </p:nvPicPr>
        <p:blipFill>
          <a:blip r:embed="rId2"/>
          <a:stretch>
            <a:fillRect/>
          </a:stretch>
        </p:blipFill>
        <p:spPr>
          <a:xfrm>
            <a:off x="4707991" y="2343983"/>
            <a:ext cx="727200" cy="727200"/>
          </a:xfrm>
          <a:prstGeom prst="rect">
            <a:avLst/>
          </a:prstGeom>
        </p:spPr>
      </p:pic>
      <p:pic>
        <p:nvPicPr>
          <p:cNvPr id="15" name="Picture 14">
            <a:extLst>
              <a:ext uri="{FF2B5EF4-FFF2-40B4-BE49-F238E27FC236}">
                <a16:creationId xmlns:a16="http://schemas.microsoft.com/office/drawing/2014/main" id="{B2164470-E2F7-2E48-B77A-472E4B3243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962" y="2411010"/>
            <a:ext cx="727509" cy="727509"/>
          </a:xfrm>
          <a:prstGeom prst="rect">
            <a:avLst/>
          </a:prstGeom>
        </p:spPr>
      </p:pic>
      <p:sp>
        <p:nvSpPr>
          <p:cNvPr id="16" name="Google Shape;62;p13">
            <a:extLst>
              <a:ext uri="{FF2B5EF4-FFF2-40B4-BE49-F238E27FC236}">
                <a16:creationId xmlns:a16="http://schemas.microsoft.com/office/drawing/2014/main" id="{4F8C63A0-5856-23D4-9734-CA7E12988CF2}"/>
              </a:ext>
            </a:extLst>
          </p:cNvPr>
          <p:cNvSpPr/>
          <p:nvPr/>
        </p:nvSpPr>
        <p:spPr>
          <a:xfrm>
            <a:off x="4591188" y="3313594"/>
            <a:ext cx="2496312" cy="895151"/>
          </a:xfrm>
          <a:prstGeom prst="roundRect">
            <a:avLst>
              <a:gd name="adj" fmla="val 16667"/>
            </a:avLst>
          </a:prstGeom>
          <a:noFill/>
          <a:ln w="57150" cap="flat" cmpd="sng">
            <a:solidFill>
              <a:srgbClr val="00B05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7" name="TextBox 16">
            <a:extLst>
              <a:ext uri="{FF2B5EF4-FFF2-40B4-BE49-F238E27FC236}">
                <a16:creationId xmlns:a16="http://schemas.microsoft.com/office/drawing/2014/main" id="{9C73C745-0D2E-9C2A-C7B2-25BAED55DE78}"/>
              </a:ext>
            </a:extLst>
          </p:cNvPr>
          <p:cNvSpPr txBox="1"/>
          <p:nvPr/>
        </p:nvSpPr>
        <p:spPr>
          <a:xfrm>
            <a:off x="2219859" y="1492130"/>
            <a:ext cx="4572000" cy="369332"/>
          </a:xfrm>
          <a:prstGeom prst="rect">
            <a:avLst/>
          </a:prstGeom>
          <a:noFill/>
        </p:spPr>
        <p:txBody>
          <a:bodyPr wrap="square">
            <a:spAutoFit/>
          </a:bodyPr>
          <a:lstStyle/>
          <a:p>
            <a:pPr algn="ctr">
              <a:buClr>
                <a:srgbClr val="FF9300"/>
              </a:buClr>
            </a:pPr>
            <a:r>
              <a:rPr lang="en-GB" dirty="0"/>
              <a:t>The </a:t>
            </a:r>
            <a:r>
              <a:rPr lang="en-GB" dirty="0" err="1"/>
              <a:t>Variometric</a:t>
            </a:r>
            <a:r>
              <a:rPr lang="en-GB" dirty="0"/>
              <a:t> approach was applied to</a:t>
            </a:r>
          </a:p>
        </p:txBody>
      </p:sp>
      <p:sp>
        <p:nvSpPr>
          <p:cNvPr id="18" name="TextBox 17">
            <a:extLst>
              <a:ext uri="{FF2B5EF4-FFF2-40B4-BE49-F238E27FC236}">
                <a16:creationId xmlns:a16="http://schemas.microsoft.com/office/drawing/2014/main" id="{6E0ECA47-C884-D0EA-3B2D-F54857F07AC2}"/>
              </a:ext>
            </a:extLst>
          </p:cNvPr>
          <p:cNvSpPr txBox="1"/>
          <p:nvPr/>
        </p:nvSpPr>
        <p:spPr>
          <a:xfrm>
            <a:off x="1620044" y="5139912"/>
            <a:ext cx="2616295" cy="415498"/>
          </a:xfrm>
          <a:prstGeom prst="rect">
            <a:avLst/>
          </a:prstGeom>
          <a:solidFill>
            <a:srgbClr val="C00000">
              <a:alpha val="13496"/>
            </a:srgbClr>
          </a:solidFill>
        </p:spPr>
        <p:txBody>
          <a:bodyPr wrap="square" rtlCol="0">
            <a:spAutoFit/>
          </a:bodyPr>
          <a:lstStyle/>
          <a:p>
            <a:pPr algn="ctr">
              <a:buClr>
                <a:srgbClr val="C00000"/>
              </a:buClr>
            </a:pPr>
            <a:r>
              <a:rPr lang="en-FR" sz="2100" b="1" dirty="0">
                <a:solidFill>
                  <a:srgbClr val="002060"/>
                </a:solidFill>
              </a:rPr>
              <a:t>VADASE</a:t>
            </a:r>
          </a:p>
        </p:txBody>
      </p:sp>
      <p:sp>
        <p:nvSpPr>
          <p:cNvPr id="20" name="TextBox 19">
            <a:extLst>
              <a:ext uri="{FF2B5EF4-FFF2-40B4-BE49-F238E27FC236}">
                <a16:creationId xmlns:a16="http://schemas.microsoft.com/office/drawing/2014/main" id="{BBEA5C54-BFF3-D07B-CE1A-24D3C21033BB}"/>
              </a:ext>
            </a:extLst>
          </p:cNvPr>
          <p:cNvSpPr txBox="1"/>
          <p:nvPr/>
        </p:nvSpPr>
        <p:spPr>
          <a:xfrm>
            <a:off x="4631616" y="5133260"/>
            <a:ext cx="2616295" cy="415498"/>
          </a:xfrm>
          <a:prstGeom prst="rect">
            <a:avLst/>
          </a:prstGeom>
          <a:solidFill>
            <a:srgbClr val="00B050">
              <a:alpha val="13000"/>
            </a:srgbClr>
          </a:solidFill>
        </p:spPr>
        <p:txBody>
          <a:bodyPr wrap="square" rtlCol="0">
            <a:spAutoFit/>
          </a:bodyPr>
          <a:lstStyle/>
          <a:p>
            <a:pPr algn="ctr">
              <a:buClr>
                <a:srgbClr val="C00000"/>
              </a:buClr>
            </a:pPr>
            <a:r>
              <a:rPr lang="en-FR" sz="2100" b="1" dirty="0">
                <a:solidFill>
                  <a:srgbClr val="002060"/>
                </a:solidFill>
              </a:rPr>
              <a:t>VARION</a:t>
            </a:r>
          </a:p>
        </p:txBody>
      </p:sp>
      <p:sp>
        <p:nvSpPr>
          <p:cNvPr id="21" name="Left Arrow 20">
            <a:extLst>
              <a:ext uri="{FF2B5EF4-FFF2-40B4-BE49-F238E27FC236}">
                <a16:creationId xmlns:a16="http://schemas.microsoft.com/office/drawing/2014/main" id="{50ADC44D-9E99-CC49-E193-5FEE982AE1EE}"/>
              </a:ext>
            </a:extLst>
          </p:cNvPr>
          <p:cNvSpPr/>
          <p:nvPr/>
        </p:nvSpPr>
        <p:spPr>
          <a:xfrm rot="16200000">
            <a:off x="2704700" y="4543126"/>
            <a:ext cx="481264" cy="327259"/>
          </a:xfrm>
          <a:prstGeom prst="leftArrow">
            <a:avLst>
              <a:gd name="adj1" fmla="val 50000"/>
              <a:gd name="adj2" fmla="val 588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2" name="Left Arrow 21">
            <a:extLst>
              <a:ext uri="{FF2B5EF4-FFF2-40B4-BE49-F238E27FC236}">
                <a16:creationId xmlns:a16="http://schemas.microsoft.com/office/drawing/2014/main" id="{C23B644D-3B11-6E44-D142-7881DE179FB5}"/>
              </a:ext>
            </a:extLst>
          </p:cNvPr>
          <p:cNvSpPr/>
          <p:nvPr/>
        </p:nvSpPr>
        <p:spPr>
          <a:xfrm rot="16200000">
            <a:off x="5696553" y="4522270"/>
            <a:ext cx="481264" cy="327259"/>
          </a:xfrm>
          <a:prstGeom prst="leftArrow">
            <a:avLst>
              <a:gd name="adj1" fmla="val 50000"/>
              <a:gd name="adj2" fmla="val 588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3639706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3E00F3-2B5E-D75C-DA2E-5B31D79A159E}"/>
              </a:ext>
            </a:extLst>
          </p:cNvPr>
          <p:cNvSpPr>
            <a:spLocks noGrp="1"/>
          </p:cNvSpPr>
          <p:nvPr>
            <p:ph type="sldNum" sz="quarter" idx="12"/>
          </p:nvPr>
        </p:nvSpPr>
        <p:spPr/>
        <p:txBody>
          <a:bodyPr/>
          <a:lstStyle/>
          <a:p>
            <a:fld id="{05F9B104-934A-464C-AD66-21D44E8D685B}" type="slidenum">
              <a:rPr lang="it-IT" smtClean="0"/>
              <a:t>4</a:t>
            </a:fld>
            <a:endParaRPr lang="it-IT" dirty="0"/>
          </a:p>
        </p:txBody>
      </p:sp>
      <p:sp>
        <p:nvSpPr>
          <p:cNvPr id="6" name="CasellaDiTesto 2">
            <a:extLst>
              <a:ext uri="{FF2B5EF4-FFF2-40B4-BE49-F238E27FC236}">
                <a16:creationId xmlns:a16="http://schemas.microsoft.com/office/drawing/2014/main" id="{0641F88D-F214-DBD6-F259-BC7685726F7E}"/>
              </a:ext>
            </a:extLst>
          </p:cNvPr>
          <p:cNvSpPr txBox="1"/>
          <p:nvPr/>
        </p:nvSpPr>
        <p:spPr>
          <a:xfrm>
            <a:off x="3" y="320424"/>
            <a:ext cx="9143998" cy="646331"/>
          </a:xfrm>
          <a:prstGeom prst="rect">
            <a:avLst/>
          </a:prstGeom>
          <a:solidFill>
            <a:srgbClr val="D9D9D9"/>
          </a:solidFill>
        </p:spPr>
        <p:txBody>
          <a:bodyPr wrap="square">
            <a:spAutoFit/>
          </a:bodyPr>
          <a:lstStyle/>
          <a:p>
            <a:pPr algn="ctr"/>
            <a:r>
              <a:rPr lang="en-GB" sz="3600" b="1" kern="0" dirty="0">
                <a:solidFill>
                  <a:srgbClr val="000097"/>
                </a:solidFill>
                <a:effectLst/>
                <a:latin typeface="Pﬁb6"/>
                <a:ea typeface="Calibri" panose="020F0502020204030204" pitchFamily="34" charset="0"/>
                <a:cs typeface="Pﬁb6"/>
              </a:rPr>
              <a:t>VADASE</a:t>
            </a:r>
            <a:endParaRPr lang="it-IT" sz="3000" b="1" i="1" dirty="0">
              <a:solidFill>
                <a:srgbClr val="000097"/>
              </a:solidFill>
            </a:endParaRPr>
          </a:p>
        </p:txBody>
      </p:sp>
      <p:sp>
        <p:nvSpPr>
          <p:cNvPr id="14" name="TextBox 13">
            <a:extLst>
              <a:ext uri="{FF2B5EF4-FFF2-40B4-BE49-F238E27FC236}">
                <a16:creationId xmlns:a16="http://schemas.microsoft.com/office/drawing/2014/main" id="{F821DCB7-3491-3486-B3CC-427E925CE072}"/>
              </a:ext>
            </a:extLst>
          </p:cNvPr>
          <p:cNvSpPr txBox="1"/>
          <p:nvPr/>
        </p:nvSpPr>
        <p:spPr>
          <a:xfrm>
            <a:off x="466825" y="1938225"/>
            <a:ext cx="4572000" cy="2677656"/>
          </a:xfrm>
          <a:prstGeom prst="rect">
            <a:avLst/>
          </a:prstGeom>
          <a:noFill/>
        </p:spPr>
        <p:txBody>
          <a:bodyPr wrap="square">
            <a:spAutoFit/>
          </a:bodyPr>
          <a:lstStyle/>
          <a:p>
            <a:r>
              <a:rPr lang="en-GB" sz="2800" b="1" dirty="0" err="1">
                <a:solidFill>
                  <a:srgbClr val="002060"/>
                </a:solidFill>
              </a:rPr>
              <a:t>V</a:t>
            </a:r>
            <a:r>
              <a:rPr lang="en-GB" sz="2800" dirty="0" err="1"/>
              <a:t>ariometric</a:t>
            </a:r>
            <a:endParaRPr lang="en-GB" sz="2800" dirty="0"/>
          </a:p>
          <a:p>
            <a:r>
              <a:rPr lang="en-GB" sz="2800" b="1" dirty="0">
                <a:solidFill>
                  <a:srgbClr val="002060"/>
                </a:solidFill>
              </a:rPr>
              <a:t>A</a:t>
            </a:r>
            <a:r>
              <a:rPr lang="en-GB" sz="2800" dirty="0"/>
              <a:t>pproach for</a:t>
            </a:r>
          </a:p>
          <a:p>
            <a:r>
              <a:rPr lang="en-GB" sz="2800" b="1" dirty="0">
                <a:solidFill>
                  <a:srgbClr val="002060"/>
                </a:solidFill>
              </a:rPr>
              <a:t>D</a:t>
            </a:r>
            <a:r>
              <a:rPr lang="en-GB" sz="2800" dirty="0"/>
              <a:t>isplacements</a:t>
            </a:r>
          </a:p>
          <a:p>
            <a:r>
              <a:rPr lang="en-GB" sz="2800" b="1" dirty="0">
                <a:solidFill>
                  <a:srgbClr val="002060"/>
                </a:solidFill>
              </a:rPr>
              <a:t>A</a:t>
            </a:r>
            <a:r>
              <a:rPr lang="en-GB" sz="2800" dirty="0"/>
              <a:t>nalysis</a:t>
            </a:r>
          </a:p>
          <a:p>
            <a:r>
              <a:rPr lang="en-GB" sz="2800" b="1" dirty="0">
                <a:solidFill>
                  <a:srgbClr val="002060"/>
                </a:solidFill>
              </a:rPr>
              <a:t>S</a:t>
            </a:r>
            <a:r>
              <a:rPr lang="en-GB" sz="2800" dirty="0"/>
              <a:t>tand-Alone</a:t>
            </a:r>
          </a:p>
          <a:p>
            <a:r>
              <a:rPr lang="en-GB" sz="2800" b="1" dirty="0">
                <a:solidFill>
                  <a:srgbClr val="002060"/>
                </a:solidFill>
              </a:rPr>
              <a:t>E</a:t>
            </a:r>
            <a:r>
              <a:rPr lang="en-GB" sz="2800" dirty="0"/>
              <a:t>ngine</a:t>
            </a:r>
          </a:p>
        </p:txBody>
      </p:sp>
      <p:sp>
        <p:nvSpPr>
          <p:cNvPr id="19" name="TextBox 18">
            <a:extLst>
              <a:ext uri="{FF2B5EF4-FFF2-40B4-BE49-F238E27FC236}">
                <a16:creationId xmlns:a16="http://schemas.microsoft.com/office/drawing/2014/main" id="{86CD1C34-59EA-7A64-E6EE-78A65323F380}"/>
              </a:ext>
            </a:extLst>
          </p:cNvPr>
          <p:cNvSpPr txBox="1"/>
          <p:nvPr/>
        </p:nvSpPr>
        <p:spPr>
          <a:xfrm>
            <a:off x="3387985" y="1343755"/>
            <a:ext cx="2779702" cy="707886"/>
          </a:xfrm>
          <a:prstGeom prst="rect">
            <a:avLst/>
          </a:prstGeom>
          <a:noFill/>
        </p:spPr>
        <p:txBody>
          <a:bodyPr wrap="square" rtlCol="0">
            <a:spAutoFit/>
          </a:bodyPr>
          <a:lstStyle/>
          <a:p>
            <a:pPr algn="ctr"/>
            <a:r>
              <a:rPr lang="en-FR" sz="2000" b="1" dirty="0">
                <a:solidFill>
                  <a:srgbClr val="C00000"/>
                </a:solidFill>
              </a:rPr>
              <a:t>Main feautures</a:t>
            </a:r>
            <a:endParaRPr lang="en-FR" sz="2000" dirty="0">
              <a:solidFill>
                <a:srgbClr val="C00000"/>
              </a:solidFill>
            </a:endParaRPr>
          </a:p>
          <a:p>
            <a:pPr algn="ctr"/>
            <a:endParaRPr lang="en-FR" sz="2000" dirty="0"/>
          </a:p>
        </p:txBody>
      </p:sp>
      <p:sp>
        <p:nvSpPr>
          <p:cNvPr id="23" name="Rounded Rectangle 22">
            <a:extLst>
              <a:ext uri="{FF2B5EF4-FFF2-40B4-BE49-F238E27FC236}">
                <a16:creationId xmlns:a16="http://schemas.microsoft.com/office/drawing/2014/main" id="{28710DE0-9C56-DD3A-60DD-5D7237B630E8}"/>
              </a:ext>
            </a:extLst>
          </p:cNvPr>
          <p:cNvSpPr/>
          <p:nvPr/>
        </p:nvSpPr>
        <p:spPr>
          <a:xfrm>
            <a:off x="3506126" y="1753408"/>
            <a:ext cx="5233613" cy="4281632"/>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24" name="TextBox 23">
            <a:extLst>
              <a:ext uri="{FF2B5EF4-FFF2-40B4-BE49-F238E27FC236}">
                <a16:creationId xmlns:a16="http://schemas.microsoft.com/office/drawing/2014/main" id="{4F15EFC5-18E2-A201-5DDC-74F80EF629BD}"/>
              </a:ext>
            </a:extLst>
          </p:cNvPr>
          <p:cNvSpPr txBox="1"/>
          <p:nvPr/>
        </p:nvSpPr>
        <p:spPr>
          <a:xfrm>
            <a:off x="3540485" y="1890972"/>
            <a:ext cx="5133080" cy="4524315"/>
          </a:xfrm>
          <a:prstGeom prst="rect">
            <a:avLst/>
          </a:prstGeom>
          <a:noFill/>
        </p:spPr>
        <p:txBody>
          <a:bodyPr wrap="square">
            <a:spAutoFit/>
          </a:bodyPr>
          <a:lstStyle/>
          <a:p>
            <a:pPr marL="285750" indent="-285750" algn="ctr">
              <a:buClr>
                <a:srgbClr val="C00000"/>
              </a:buClr>
              <a:buFont typeface="System Font Regular"/>
              <a:buChar char="●"/>
            </a:pPr>
            <a:r>
              <a:rPr lang="en-GB" dirty="0"/>
              <a:t>Single </a:t>
            </a:r>
            <a:r>
              <a:rPr lang="en-GB" b="1" dirty="0">
                <a:solidFill>
                  <a:srgbClr val="002060"/>
                </a:solidFill>
              </a:rPr>
              <a:t>time differences of ionospheric-free combinations of GNSS carrier-phase observations </a:t>
            </a:r>
            <a:r>
              <a:rPr lang="en-GB" dirty="0"/>
              <a:t>between two consecutive epochs</a:t>
            </a:r>
          </a:p>
          <a:p>
            <a:pPr algn="ctr">
              <a:buClr>
                <a:srgbClr val="C00000"/>
              </a:buClr>
            </a:pPr>
            <a:endParaRPr lang="en-GB" b="1" dirty="0">
              <a:solidFill>
                <a:srgbClr val="002060"/>
              </a:solidFill>
            </a:endParaRPr>
          </a:p>
          <a:p>
            <a:pPr marL="285750" indent="-285750" algn="ctr">
              <a:buClr>
                <a:srgbClr val="C00000"/>
              </a:buClr>
              <a:buFont typeface="System Font Regular"/>
              <a:buChar char="●"/>
            </a:pPr>
            <a:r>
              <a:rPr lang="en-GB" b="1" dirty="0">
                <a:solidFill>
                  <a:srgbClr val="002060"/>
                </a:solidFill>
              </a:rPr>
              <a:t>Real-time estimation of epoch by epoch 3D velocities and 3D displacements</a:t>
            </a:r>
          </a:p>
          <a:p>
            <a:pPr marL="285750" indent="-285750" algn="ctr">
              <a:buClr>
                <a:srgbClr val="C00000"/>
              </a:buClr>
              <a:buFont typeface="System Font Regular"/>
              <a:buChar char="●"/>
            </a:pPr>
            <a:endParaRPr lang="en-GB" b="1" dirty="0">
              <a:solidFill>
                <a:srgbClr val="002060"/>
              </a:solidFill>
            </a:endParaRPr>
          </a:p>
          <a:p>
            <a:pPr marL="285750" indent="-285750" algn="ctr">
              <a:buClr>
                <a:srgbClr val="C00000"/>
              </a:buClr>
              <a:buFont typeface="System Font Regular"/>
              <a:buChar char="●"/>
            </a:pPr>
            <a:r>
              <a:rPr lang="en-GB" dirty="0"/>
              <a:t>Accuracy of few mm/s and 1-2 cm</a:t>
            </a:r>
          </a:p>
          <a:p>
            <a:pPr marL="285750" indent="-285750" algn="ctr">
              <a:buClr>
                <a:srgbClr val="C00000"/>
              </a:buClr>
              <a:buFont typeface="System Font Regular"/>
              <a:buChar char="●"/>
            </a:pPr>
            <a:endParaRPr lang="en-GB" dirty="0"/>
          </a:p>
          <a:p>
            <a:pPr marL="285750" indent="-285750" algn="ctr">
              <a:buClr>
                <a:srgbClr val="C00000"/>
              </a:buClr>
              <a:buFont typeface="System Font Regular"/>
              <a:buChar char="●"/>
            </a:pPr>
            <a:r>
              <a:rPr lang="en-GB" dirty="0"/>
              <a:t>Multi-constellation and multi-frequency compatibility</a:t>
            </a:r>
          </a:p>
          <a:p>
            <a:pPr marL="285750" indent="-285750" algn="ctr">
              <a:buClr>
                <a:srgbClr val="C00000"/>
              </a:buClr>
              <a:buFont typeface="System Font Regular"/>
              <a:buChar char="●"/>
            </a:pPr>
            <a:endParaRPr lang="en-GB" dirty="0"/>
          </a:p>
          <a:p>
            <a:pPr marL="285750" indent="-285750" algn="ctr">
              <a:buClr>
                <a:srgbClr val="C00000"/>
              </a:buClr>
              <a:buFont typeface="System Font Regular"/>
              <a:buChar char="●"/>
            </a:pPr>
            <a:r>
              <a:rPr lang="en-GB" dirty="0"/>
              <a:t>No ambiguity term is contained in the observation equation</a:t>
            </a:r>
          </a:p>
          <a:p>
            <a:pPr marL="285750" indent="-285750" algn="ctr">
              <a:buClr>
                <a:srgbClr val="C00000"/>
              </a:buClr>
              <a:buFont typeface="System Font Regular"/>
              <a:buChar char="●"/>
            </a:pPr>
            <a:endParaRPr lang="en-GB" b="1" dirty="0">
              <a:solidFill>
                <a:srgbClr val="002060"/>
              </a:solidFill>
            </a:endParaRPr>
          </a:p>
          <a:p>
            <a:pPr marL="285750" indent="-285750" algn="ctr">
              <a:buClr>
                <a:srgbClr val="C00000"/>
              </a:buClr>
              <a:buFont typeface="System Font Regular"/>
              <a:buChar char="●"/>
            </a:pPr>
            <a:endParaRPr lang="en-GB" dirty="0"/>
          </a:p>
        </p:txBody>
      </p:sp>
    </p:spTree>
    <p:extLst>
      <p:ext uri="{BB962C8B-B14F-4D97-AF65-F5344CB8AC3E}">
        <p14:creationId xmlns:p14="http://schemas.microsoft.com/office/powerpoint/2010/main" val="66669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3E00F3-2B5E-D75C-DA2E-5B31D79A159E}"/>
              </a:ext>
            </a:extLst>
          </p:cNvPr>
          <p:cNvSpPr>
            <a:spLocks noGrp="1"/>
          </p:cNvSpPr>
          <p:nvPr>
            <p:ph type="sldNum" sz="quarter" idx="12"/>
          </p:nvPr>
        </p:nvSpPr>
        <p:spPr/>
        <p:txBody>
          <a:bodyPr/>
          <a:lstStyle/>
          <a:p>
            <a:fld id="{05F9B104-934A-464C-AD66-21D44E8D685B}" type="slidenum">
              <a:rPr lang="it-IT" smtClean="0"/>
              <a:t>5</a:t>
            </a:fld>
            <a:endParaRPr lang="it-IT" dirty="0"/>
          </a:p>
        </p:txBody>
      </p:sp>
      <p:sp>
        <p:nvSpPr>
          <p:cNvPr id="6" name="CasellaDiTesto 2">
            <a:extLst>
              <a:ext uri="{FF2B5EF4-FFF2-40B4-BE49-F238E27FC236}">
                <a16:creationId xmlns:a16="http://schemas.microsoft.com/office/drawing/2014/main" id="{0641F88D-F214-DBD6-F259-BC7685726F7E}"/>
              </a:ext>
            </a:extLst>
          </p:cNvPr>
          <p:cNvSpPr txBox="1"/>
          <p:nvPr/>
        </p:nvSpPr>
        <p:spPr>
          <a:xfrm>
            <a:off x="3" y="320424"/>
            <a:ext cx="9143998" cy="646331"/>
          </a:xfrm>
          <a:prstGeom prst="rect">
            <a:avLst/>
          </a:prstGeom>
          <a:solidFill>
            <a:srgbClr val="D9D9D9"/>
          </a:solidFill>
        </p:spPr>
        <p:txBody>
          <a:bodyPr wrap="square">
            <a:spAutoFit/>
          </a:bodyPr>
          <a:lstStyle/>
          <a:p>
            <a:pPr algn="ctr"/>
            <a:r>
              <a:rPr lang="en-GB" sz="3600" b="1" kern="0" dirty="0">
                <a:solidFill>
                  <a:srgbClr val="000097"/>
                </a:solidFill>
                <a:effectLst/>
                <a:latin typeface="Pﬁb6"/>
                <a:ea typeface="Calibri" panose="020F0502020204030204" pitchFamily="34" charset="0"/>
                <a:cs typeface="Pﬁb6"/>
              </a:rPr>
              <a:t>VADASE</a:t>
            </a:r>
            <a:endParaRPr lang="it-IT" sz="3000" b="1" i="1" dirty="0">
              <a:solidFill>
                <a:srgbClr val="000097"/>
              </a:solidFill>
            </a:endParaRPr>
          </a:p>
        </p:txBody>
      </p:sp>
      <p:pic>
        <p:nvPicPr>
          <p:cNvPr id="10" name="Picture 9">
            <a:extLst>
              <a:ext uri="{FF2B5EF4-FFF2-40B4-BE49-F238E27FC236}">
                <a16:creationId xmlns:a16="http://schemas.microsoft.com/office/drawing/2014/main" id="{2692F27B-F8A3-AEE4-E819-76FA0FD245CC}"/>
              </a:ext>
            </a:extLst>
          </p:cNvPr>
          <p:cNvPicPr>
            <a:picLocks noChangeAspect="1"/>
          </p:cNvPicPr>
          <p:nvPr/>
        </p:nvPicPr>
        <p:blipFill>
          <a:blip r:embed="rId2"/>
          <a:stretch>
            <a:fillRect/>
          </a:stretch>
        </p:blipFill>
        <p:spPr>
          <a:xfrm>
            <a:off x="830179" y="1626913"/>
            <a:ext cx="7772400" cy="2984947"/>
          </a:xfrm>
          <a:prstGeom prst="rect">
            <a:avLst/>
          </a:prstGeom>
        </p:spPr>
      </p:pic>
      <p:pic>
        <p:nvPicPr>
          <p:cNvPr id="2" name="Picture 1">
            <a:extLst>
              <a:ext uri="{FF2B5EF4-FFF2-40B4-BE49-F238E27FC236}">
                <a16:creationId xmlns:a16="http://schemas.microsoft.com/office/drawing/2014/main" id="{BA4E72C2-C1AA-68A6-41A8-ACC5A5916C7D}"/>
              </a:ext>
            </a:extLst>
          </p:cNvPr>
          <p:cNvPicPr>
            <a:picLocks noChangeAspect="1"/>
          </p:cNvPicPr>
          <p:nvPr/>
        </p:nvPicPr>
        <p:blipFill>
          <a:blip r:embed="rId3"/>
          <a:stretch>
            <a:fillRect/>
          </a:stretch>
        </p:blipFill>
        <p:spPr>
          <a:xfrm>
            <a:off x="791678" y="5289719"/>
            <a:ext cx="7772400" cy="317962"/>
          </a:xfrm>
          <a:prstGeom prst="rect">
            <a:avLst/>
          </a:prstGeom>
        </p:spPr>
      </p:pic>
    </p:spTree>
    <p:extLst>
      <p:ext uri="{BB962C8B-B14F-4D97-AF65-F5344CB8AC3E}">
        <p14:creationId xmlns:p14="http://schemas.microsoft.com/office/powerpoint/2010/main" val="1967540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3E00F3-2B5E-D75C-DA2E-5B31D79A159E}"/>
              </a:ext>
            </a:extLst>
          </p:cNvPr>
          <p:cNvSpPr>
            <a:spLocks noGrp="1"/>
          </p:cNvSpPr>
          <p:nvPr>
            <p:ph type="sldNum" sz="quarter" idx="12"/>
          </p:nvPr>
        </p:nvSpPr>
        <p:spPr/>
        <p:txBody>
          <a:bodyPr/>
          <a:lstStyle/>
          <a:p>
            <a:fld id="{05F9B104-934A-464C-AD66-21D44E8D685B}" type="slidenum">
              <a:rPr lang="it-IT" smtClean="0"/>
              <a:t>6</a:t>
            </a:fld>
            <a:endParaRPr lang="it-IT" dirty="0"/>
          </a:p>
        </p:txBody>
      </p:sp>
      <p:sp>
        <p:nvSpPr>
          <p:cNvPr id="6" name="CasellaDiTesto 2">
            <a:extLst>
              <a:ext uri="{FF2B5EF4-FFF2-40B4-BE49-F238E27FC236}">
                <a16:creationId xmlns:a16="http://schemas.microsoft.com/office/drawing/2014/main" id="{0641F88D-F214-DBD6-F259-BC7685726F7E}"/>
              </a:ext>
            </a:extLst>
          </p:cNvPr>
          <p:cNvSpPr txBox="1"/>
          <p:nvPr/>
        </p:nvSpPr>
        <p:spPr>
          <a:xfrm>
            <a:off x="3" y="320424"/>
            <a:ext cx="9143998" cy="646331"/>
          </a:xfrm>
          <a:prstGeom prst="rect">
            <a:avLst/>
          </a:prstGeom>
          <a:solidFill>
            <a:srgbClr val="D9D9D9"/>
          </a:solidFill>
        </p:spPr>
        <p:txBody>
          <a:bodyPr wrap="square">
            <a:spAutoFit/>
          </a:bodyPr>
          <a:lstStyle/>
          <a:p>
            <a:pPr algn="ctr"/>
            <a:r>
              <a:rPr lang="en-GB" sz="3600" b="1" kern="0" dirty="0">
                <a:solidFill>
                  <a:srgbClr val="000097"/>
                </a:solidFill>
                <a:effectLst/>
                <a:latin typeface="Pﬁb6"/>
                <a:ea typeface="Calibri" panose="020F0502020204030204" pitchFamily="34" charset="0"/>
                <a:cs typeface="Pﬁb6"/>
              </a:rPr>
              <a:t>VADASE</a:t>
            </a:r>
            <a:endParaRPr lang="it-IT" sz="3000" b="1" i="1" dirty="0">
              <a:solidFill>
                <a:srgbClr val="000097"/>
              </a:solidFill>
            </a:endParaRPr>
          </a:p>
        </p:txBody>
      </p:sp>
      <p:sp>
        <p:nvSpPr>
          <p:cNvPr id="14" name="TextBox 13">
            <a:extLst>
              <a:ext uri="{FF2B5EF4-FFF2-40B4-BE49-F238E27FC236}">
                <a16:creationId xmlns:a16="http://schemas.microsoft.com/office/drawing/2014/main" id="{F821DCB7-3491-3486-B3CC-427E925CE072}"/>
              </a:ext>
            </a:extLst>
          </p:cNvPr>
          <p:cNvSpPr txBox="1"/>
          <p:nvPr/>
        </p:nvSpPr>
        <p:spPr>
          <a:xfrm>
            <a:off x="168442" y="1918974"/>
            <a:ext cx="4572000" cy="2677656"/>
          </a:xfrm>
          <a:prstGeom prst="rect">
            <a:avLst/>
          </a:prstGeom>
          <a:noFill/>
        </p:spPr>
        <p:txBody>
          <a:bodyPr wrap="square">
            <a:spAutoFit/>
          </a:bodyPr>
          <a:lstStyle/>
          <a:p>
            <a:r>
              <a:rPr lang="en-GB" sz="2800" b="1" dirty="0" err="1">
                <a:solidFill>
                  <a:srgbClr val="002060"/>
                </a:solidFill>
              </a:rPr>
              <a:t>V</a:t>
            </a:r>
            <a:r>
              <a:rPr lang="en-GB" sz="2800" dirty="0" err="1"/>
              <a:t>ariometric</a:t>
            </a:r>
            <a:endParaRPr lang="en-GB" sz="2800" dirty="0"/>
          </a:p>
          <a:p>
            <a:r>
              <a:rPr lang="en-GB" sz="2800" b="1" dirty="0">
                <a:solidFill>
                  <a:srgbClr val="002060"/>
                </a:solidFill>
              </a:rPr>
              <a:t>A</a:t>
            </a:r>
            <a:r>
              <a:rPr lang="en-GB" sz="2800" dirty="0"/>
              <a:t>pproach for</a:t>
            </a:r>
          </a:p>
          <a:p>
            <a:r>
              <a:rPr lang="en-GB" sz="2800" b="1" dirty="0">
                <a:solidFill>
                  <a:srgbClr val="002060"/>
                </a:solidFill>
              </a:rPr>
              <a:t>D</a:t>
            </a:r>
            <a:r>
              <a:rPr lang="en-GB" sz="2800" dirty="0"/>
              <a:t>isplacements</a:t>
            </a:r>
          </a:p>
          <a:p>
            <a:r>
              <a:rPr lang="en-GB" sz="2800" b="1" dirty="0">
                <a:solidFill>
                  <a:srgbClr val="002060"/>
                </a:solidFill>
              </a:rPr>
              <a:t>A</a:t>
            </a:r>
            <a:r>
              <a:rPr lang="en-GB" sz="2800" dirty="0"/>
              <a:t>nalysis</a:t>
            </a:r>
          </a:p>
          <a:p>
            <a:r>
              <a:rPr lang="en-GB" sz="2800" b="1" dirty="0">
                <a:solidFill>
                  <a:srgbClr val="002060"/>
                </a:solidFill>
              </a:rPr>
              <a:t>S</a:t>
            </a:r>
            <a:r>
              <a:rPr lang="en-GB" sz="2800" dirty="0"/>
              <a:t>tand-Alone</a:t>
            </a:r>
          </a:p>
          <a:p>
            <a:r>
              <a:rPr lang="en-GB" sz="2800" b="1" dirty="0">
                <a:solidFill>
                  <a:srgbClr val="002060"/>
                </a:solidFill>
              </a:rPr>
              <a:t>E</a:t>
            </a:r>
            <a:r>
              <a:rPr lang="en-GB" sz="2800" dirty="0"/>
              <a:t>ngine</a:t>
            </a:r>
          </a:p>
        </p:txBody>
      </p:sp>
      <p:sp>
        <p:nvSpPr>
          <p:cNvPr id="19" name="TextBox 18">
            <a:extLst>
              <a:ext uri="{FF2B5EF4-FFF2-40B4-BE49-F238E27FC236}">
                <a16:creationId xmlns:a16="http://schemas.microsoft.com/office/drawing/2014/main" id="{86CD1C34-59EA-7A64-E6EE-78A65323F380}"/>
              </a:ext>
            </a:extLst>
          </p:cNvPr>
          <p:cNvSpPr txBox="1"/>
          <p:nvPr/>
        </p:nvSpPr>
        <p:spPr>
          <a:xfrm>
            <a:off x="2749810" y="1160775"/>
            <a:ext cx="2779702" cy="707886"/>
          </a:xfrm>
          <a:prstGeom prst="rect">
            <a:avLst/>
          </a:prstGeom>
          <a:noFill/>
        </p:spPr>
        <p:txBody>
          <a:bodyPr wrap="square" rtlCol="0">
            <a:spAutoFit/>
          </a:bodyPr>
          <a:lstStyle/>
          <a:p>
            <a:pPr algn="ctr"/>
            <a:r>
              <a:rPr lang="en-FR" sz="2000" b="1" dirty="0">
                <a:solidFill>
                  <a:srgbClr val="C00000"/>
                </a:solidFill>
              </a:rPr>
              <a:t>VADASE key results</a:t>
            </a:r>
            <a:endParaRPr lang="en-FR" sz="2000" dirty="0">
              <a:solidFill>
                <a:srgbClr val="C00000"/>
              </a:solidFill>
            </a:endParaRPr>
          </a:p>
          <a:p>
            <a:pPr algn="ctr"/>
            <a:endParaRPr lang="en-FR" sz="2000" dirty="0"/>
          </a:p>
        </p:txBody>
      </p:sp>
      <p:sp>
        <p:nvSpPr>
          <p:cNvPr id="23" name="Rounded Rectangle 22">
            <a:extLst>
              <a:ext uri="{FF2B5EF4-FFF2-40B4-BE49-F238E27FC236}">
                <a16:creationId xmlns:a16="http://schemas.microsoft.com/office/drawing/2014/main" id="{28710DE0-9C56-DD3A-60DD-5D7237B630E8}"/>
              </a:ext>
            </a:extLst>
          </p:cNvPr>
          <p:cNvSpPr/>
          <p:nvPr/>
        </p:nvSpPr>
        <p:spPr>
          <a:xfrm>
            <a:off x="2464067" y="1628775"/>
            <a:ext cx="6545179" cy="4524375"/>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24" name="TextBox 23">
            <a:extLst>
              <a:ext uri="{FF2B5EF4-FFF2-40B4-BE49-F238E27FC236}">
                <a16:creationId xmlns:a16="http://schemas.microsoft.com/office/drawing/2014/main" id="{4F15EFC5-18E2-A201-5DDC-74F80EF629BD}"/>
              </a:ext>
            </a:extLst>
          </p:cNvPr>
          <p:cNvSpPr txBox="1"/>
          <p:nvPr/>
        </p:nvSpPr>
        <p:spPr>
          <a:xfrm>
            <a:off x="2617971" y="1803341"/>
            <a:ext cx="6240279" cy="4278094"/>
          </a:xfrm>
          <a:prstGeom prst="rect">
            <a:avLst/>
          </a:prstGeom>
          <a:noFill/>
        </p:spPr>
        <p:txBody>
          <a:bodyPr wrap="square">
            <a:spAutoFit/>
          </a:bodyPr>
          <a:lstStyle/>
          <a:p>
            <a:pPr marL="285750" indent="-285750">
              <a:buClr>
                <a:srgbClr val="C00000"/>
              </a:buClr>
              <a:buFont typeface="System Font Regular"/>
              <a:buChar char="●"/>
            </a:pPr>
            <a:r>
              <a:rPr lang="en-GB" sz="1600" b="1" dirty="0">
                <a:solidFill>
                  <a:srgbClr val="002060"/>
                </a:solidFill>
              </a:rPr>
              <a:t>First displacements computation for the waveforms </a:t>
            </a:r>
            <a:r>
              <a:rPr lang="en-GB" sz="1600" dirty="0"/>
              <a:t>recorded by the IGS stations at MIZU and USUD for Mw 9.0 Tohoku-Oki earthquake</a:t>
            </a:r>
            <a:endParaRPr lang="en-GB" sz="1600" b="1" dirty="0">
              <a:solidFill>
                <a:srgbClr val="002060"/>
              </a:solidFill>
            </a:endParaRPr>
          </a:p>
          <a:p>
            <a:pPr marL="285750" indent="-285750">
              <a:buClr>
                <a:srgbClr val="C00000"/>
              </a:buClr>
              <a:buFont typeface="System Font Regular"/>
              <a:buChar char="●"/>
            </a:pPr>
            <a:r>
              <a:rPr lang="en-GB" sz="1600" b="1" dirty="0">
                <a:solidFill>
                  <a:srgbClr val="002060"/>
                </a:solidFill>
              </a:rPr>
              <a:t>Small displacements detection </a:t>
            </a:r>
            <a:r>
              <a:rPr lang="en-GB" sz="1600" dirty="0"/>
              <a:t>(down to a few cm) for the Emilia earthquake (Mw 6.0, 20 May 2013, 02:03:51 UTC) and </a:t>
            </a:r>
            <a:r>
              <a:rPr lang="en-GB" sz="1600" b="1" dirty="0">
                <a:solidFill>
                  <a:srgbClr val="002060"/>
                </a:solidFill>
              </a:rPr>
              <a:t>single-frequency measurements</a:t>
            </a:r>
            <a:r>
              <a:rPr lang="en-GB" sz="1600" dirty="0"/>
              <a:t>, incorporating the Klobuchar ionospheric model</a:t>
            </a:r>
          </a:p>
          <a:p>
            <a:pPr marL="285750" indent="-285750">
              <a:buClr>
                <a:srgbClr val="C00000"/>
              </a:buClr>
              <a:buFont typeface="System Font Regular"/>
              <a:buChar char="●"/>
            </a:pPr>
            <a:r>
              <a:rPr lang="en-GB" sz="1600" dirty="0"/>
              <a:t>Tracking of a </a:t>
            </a:r>
            <a:r>
              <a:rPr lang="en-GB" sz="1600" b="1" dirty="0">
                <a:solidFill>
                  <a:srgbClr val="002060"/>
                </a:solidFill>
              </a:rPr>
              <a:t>low-cost GNSS </a:t>
            </a:r>
            <a:r>
              <a:rPr lang="en-GB" sz="1600" dirty="0"/>
              <a:t>patch antenna fixed to a bike wheel setup horizontally was tracked at 1cm accuracy level using Galileo E1 observations</a:t>
            </a:r>
          </a:p>
          <a:p>
            <a:pPr marL="285750" indent="-285750">
              <a:buClr>
                <a:srgbClr val="C00000"/>
              </a:buClr>
              <a:buFont typeface="System Font Regular"/>
              <a:buChar char="●"/>
            </a:pPr>
            <a:r>
              <a:rPr lang="en-GB" sz="1600" b="1" dirty="0">
                <a:solidFill>
                  <a:srgbClr val="002060"/>
                </a:solidFill>
              </a:rPr>
              <a:t>LEICA VADASE</a:t>
            </a:r>
          </a:p>
          <a:p>
            <a:pPr marL="285750" indent="-285750">
              <a:buClr>
                <a:srgbClr val="C00000"/>
              </a:buClr>
              <a:buFont typeface="System Font Regular"/>
              <a:buChar char="●"/>
            </a:pPr>
            <a:r>
              <a:rPr lang="en-US" sz="1600" dirty="0">
                <a:solidFill>
                  <a:srgbClr val="000000"/>
                </a:solidFill>
                <a:latin typeface="Calibri" panose="020F0502020204030204" pitchFamily="34" charset="0"/>
                <a:ea typeface="Calibri" panose="020F0502020204030204" pitchFamily="34" charset="0"/>
              </a:rPr>
              <a:t>T</a:t>
            </a:r>
            <a:r>
              <a:rPr lang="en-US" sz="1600" dirty="0">
                <a:solidFill>
                  <a:srgbClr val="000000"/>
                </a:solidFill>
                <a:effectLst/>
                <a:latin typeface="Calibri" panose="020F0502020204030204" pitchFamily="34" charset="0"/>
                <a:ea typeface="Calibri" panose="020F0502020204030204" pitchFamily="34" charset="0"/>
              </a:rPr>
              <a:t>ested on </a:t>
            </a:r>
            <a:r>
              <a:rPr lang="en-US" sz="1600" b="1" dirty="0">
                <a:solidFill>
                  <a:srgbClr val="002060"/>
                </a:solidFill>
                <a:effectLst/>
                <a:latin typeface="Calibri" panose="020F0502020204030204" pitchFamily="34" charset="0"/>
                <a:ea typeface="Calibri" panose="020F0502020204030204" pitchFamily="34" charset="0"/>
              </a:rPr>
              <a:t>GNSS raw measurements </a:t>
            </a:r>
            <a:r>
              <a:rPr lang="en-US" sz="1600" dirty="0">
                <a:effectLst/>
                <a:latin typeface="Calibri" panose="020F0502020204030204" pitchFamily="34" charset="0"/>
                <a:ea typeface="Calibri" panose="020F0502020204030204" pitchFamily="34" charset="0"/>
              </a:rPr>
              <a:t>retrieved</a:t>
            </a:r>
            <a:r>
              <a:rPr lang="en-US" sz="1600" b="1" dirty="0">
                <a:solidFill>
                  <a:srgbClr val="002060"/>
                </a:solidFill>
                <a:effectLst/>
                <a:latin typeface="Calibri" panose="020F0502020204030204" pitchFamily="34" charset="0"/>
                <a:ea typeface="Calibri" panose="020F0502020204030204" pitchFamily="34" charset="0"/>
              </a:rPr>
              <a:t> from Android smartphones</a:t>
            </a:r>
            <a:r>
              <a:rPr lang="en-FR" sz="1600" b="1" dirty="0">
                <a:solidFill>
                  <a:srgbClr val="002060"/>
                </a:solidFill>
                <a:effectLst/>
              </a:rPr>
              <a:t> </a:t>
            </a:r>
            <a:endParaRPr lang="en-GB" sz="1600" b="1" dirty="0">
              <a:solidFill>
                <a:srgbClr val="002060"/>
              </a:solidFill>
              <a:effectLst/>
            </a:endParaRPr>
          </a:p>
          <a:p>
            <a:pPr marL="285750" indent="-285750">
              <a:buClr>
                <a:srgbClr val="C00000"/>
              </a:buClr>
              <a:buFont typeface="System Font Regular"/>
              <a:buChar char="●"/>
            </a:pPr>
            <a:r>
              <a:rPr lang="en-US" sz="1600" b="1" dirty="0">
                <a:solidFill>
                  <a:srgbClr val="002060"/>
                </a:solidFill>
                <a:effectLst/>
                <a:latin typeface="Calibri" panose="020F0502020204030204" pitchFamily="34" charset="0"/>
                <a:ea typeface="Calibri" panose="020F0502020204030204" pitchFamily="34" charset="0"/>
              </a:rPr>
              <a:t>Leave-One-Out cross-validation </a:t>
            </a:r>
            <a:r>
              <a:rPr lang="en-US" sz="1600" dirty="0">
                <a:solidFill>
                  <a:srgbClr val="000000"/>
                </a:solidFill>
                <a:effectLst/>
                <a:latin typeface="Calibri" panose="020F0502020204030204" pitchFamily="34" charset="0"/>
                <a:ea typeface="Calibri" panose="020F0502020204030204" pitchFamily="34" charset="0"/>
              </a:rPr>
              <a:t>(VADASE-LOO) for autonomous outlier detection in the receiver and </a:t>
            </a:r>
            <a:r>
              <a:rPr lang="en-US" sz="1600" b="1" dirty="0">
                <a:solidFill>
                  <a:srgbClr val="002060"/>
                </a:solidFill>
                <a:effectLst/>
                <a:latin typeface="Calibri" panose="020F0502020204030204" pitchFamily="34" charset="0"/>
                <a:ea typeface="Calibri" panose="020F0502020204030204" pitchFamily="34" charset="0"/>
              </a:rPr>
              <a:t>augmentation approach </a:t>
            </a:r>
            <a:r>
              <a:rPr lang="en-US" sz="1600" dirty="0">
                <a:solidFill>
                  <a:srgbClr val="000000"/>
                </a:solidFill>
                <a:effectLst/>
                <a:latin typeface="Calibri" panose="020F0502020204030204" pitchFamily="34" charset="0"/>
                <a:ea typeface="Calibri" panose="020F0502020204030204" pitchFamily="34" charset="0"/>
              </a:rPr>
              <a:t>(A-VADASE) to filter out common trends</a:t>
            </a:r>
          </a:p>
          <a:p>
            <a:pPr marL="285750" indent="-285750">
              <a:buClr>
                <a:srgbClr val="C00000"/>
              </a:buClr>
              <a:buFont typeface="System Font Regular"/>
              <a:buChar char="●"/>
            </a:pPr>
            <a:r>
              <a:rPr lang="en-GB" sz="1600" dirty="0"/>
              <a:t>Detection of </a:t>
            </a:r>
            <a:r>
              <a:rPr lang="en-GB" sz="1600" b="1" dirty="0">
                <a:solidFill>
                  <a:srgbClr val="002060"/>
                </a:solidFill>
              </a:rPr>
              <a:t>displacements by anthropogenic earthquakes</a:t>
            </a:r>
            <a:r>
              <a:rPr lang="en-GB" sz="1600" dirty="0"/>
              <a:t> (mining tremors) </a:t>
            </a:r>
          </a:p>
        </p:txBody>
      </p:sp>
    </p:spTree>
    <p:extLst>
      <p:ext uri="{BB962C8B-B14F-4D97-AF65-F5344CB8AC3E}">
        <p14:creationId xmlns:p14="http://schemas.microsoft.com/office/powerpoint/2010/main" val="2996433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3E00F3-2B5E-D75C-DA2E-5B31D79A159E}"/>
              </a:ext>
            </a:extLst>
          </p:cNvPr>
          <p:cNvSpPr>
            <a:spLocks noGrp="1"/>
          </p:cNvSpPr>
          <p:nvPr>
            <p:ph type="sldNum" sz="quarter" idx="12"/>
          </p:nvPr>
        </p:nvSpPr>
        <p:spPr/>
        <p:txBody>
          <a:bodyPr/>
          <a:lstStyle/>
          <a:p>
            <a:fld id="{05F9B104-934A-464C-AD66-21D44E8D685B}" type="slidenum">
              <a:rPr lang="it-IT" smtClean="0"/>
              <a:t>7</a:t>
            </a:fld>
            <a:endParaRPr lang="it-IT" dirty="0"/>
          </a:p>
        </p:txBody>
      </p:sp>
      <p:sp>
        <p:nvSpPr>
          <p:cNvPr id="6" name="CasellaDiTesto 2">
            <a:extLst>
              <a:ext uri="{FF2B5EF4-FFF2-40B4-BE49-F238E27FC236}">
                <a16:creationId xmlns:a16="http://schemas.microsoft.com/office/drawing/2014/main" id="{0641F88D-F214-DBD6-F259-BC7685726F7E}"/>
              </a:ext>
            </a:extLst>
          </p:cNvPr>
          <p:cNvSpPr txBox="1"/>
          <p:nvPr/>
        </p:nvSpPr>
        <p:spPr>
          <a:xfrm>
            <a:off x="3" y="320424"/>
            <a:ext cx="9143998" cy="646331"/>
          </a:xfrm>
          <a:prstGeom prst="rect">
            <a:avLst/>
          </a:prstGeom>
          <a:solidFill>
            <a:srgbClr val="D9D9D9"/>
          </a:solidFill>
        </p:spPr>
        <p:txBody>
          <a:bodyPr wrap="square">
            <a:spAutoFit/>
          </a:bodyPr>
          <a:lstStyle/>
          <a:p>
            <a:pPr algn="ctr"/>
            <a:r>
              <a:rPr lang="en-GB" sz="3600" b="1" kern="0" dirty="0">
                <a:solidFill>
                  <a:srgbClr val="000097"/>
                </a:solidFill>
                <a:effectLst/>
                <a:latin typeface="Pﬁb6"/>
                <a:ea typeface="Calibri" panose="020F0502020204030204" pitchFamily="34" charset="0"/>
                <a:cs typeface="Pﬁb6"/>
              </a:rPr>
              <a:t>VARION</a:t>
            </a:r>
            <a:endParaRPr lang="it-IT" sz="3000" b="1" i="1" dirty="0">
              <a:solidFill>
                <a:srgbClr val="000097"/>
              </a:solidFill>
            </a:endParaRPr>
          </a:p>
        </p:txBody>
      </p:sp>
      <p:sp>
        <p:nvSpPr>
          <p:cNvPr id="14" name="TextBox 13">
            <a:extLst>
              <a:ext uri="{FF2B5EF4-FFF2-40B4-BE49-F238E27FC236}">
                <a16:creationId xmlns:a16="http://schemas.microsoft.com/office/drawing/2014/main" id="{F821DCB7-3491-3486-B3CC-427E925CE072}"/>
              </a:ext>
            </a:extLst>
          </p:cNvPr>
          <p:cNvSpPr txBox="1"/>
          <p:nvPr/>
        </p:nvSpPr>
        <p:spPr>
          <a:xfrm>
            <a:off x="486075" y="1995977"/>
            <a:ext cx="4572000" cy="2677656"/>
          </a:xfrm>
          <a:prstGeom prst="rect">
            <a:avLst/>
          </a:prstGeom>
          <a:noFill/>
        </p:spPr>
        <p:txBody>
          <a:bodyPr wrap="square">
            <a:spAutoFit/>
          </a:bodyPr>
          <a:lstStyle/>
          <a:p>
            <a:r>
              <a:rPr lang="en-GB" sz="2800" b="1" dirty="0" err="1">
                <a:solidFill>
                  <a:srgbClr val="002060"/>
                </a:solidFill>
              </a:rPr>
              <a:t>V</a:t>
            </a:r>
            <a:r>
              <a:rPr lang="en-GB" sz="2800" dirty="0" err="1"/>
              <a:t>ariometric</a:t>
            </a:r>
            <a:endParaRPr lang="en-GB" sz="2800" dirty="0"/>
          </a:p>
          <a:p>
            <a:r>
              <a:rPr lang="en-GB" sz="2800" b="1" dirty="0">
                <a:solidFill>
                  <a:srgbClr val="002060"/>
                </a:solidFill>
              </a:rPr>
              <a:t>A</a:t>
            </a:r>
            <a:r>
              <a:rPr lang="en-GB" sz="2800" dirty="0"/>
              <a:t>pproach for</a:t>
            </a:r>
          </a:p>
          <a:p>
            <a:r>
              <a:rPr lang="en-GB" sz="2800" b="1" dirty="0">
                <a:solidFill>
                  <a:srgbClr val="002060"/>
                </a:solidFill>
              </a:rPr>
              <a:t>R</a:t>
            </a:r>
            <a:r>
              <a:rPr lang="en-GB" sz="2800" dirty="0"/>
              <a:t>eal-time</a:t>
            </a:r>
          </a:p>
          <a:p>
            <a:r>
              <a:rPr lang="en-GB" sz="2800" b="1" dirty="0">
                <a:solidFill>
                  <a:srgbClr val="002060"/>
                </a:solidFill>
              </a:rPr>
              <a:t>I</a:t>
            </a:r>
            <a:r>
              <a:rPr lang="en-GB" sz="2800" dirty="0"/>
              <a:t>onosphere</a:t>
            </a:r>
          </a:p>
          <a:p>
            <a:r>
              <a:rPr lang="en-GB" sz="2800" b="1" dirty="0" err="1">
                <a:solidFill>
                  <a:srgbClr val="002060"/>
                </a:solidFill>
              </a:rPr>
              <a:t>O</a:t>
            </a:r>
            <a:r>
              <a:rPr lang="en-GB" sz="2800" dirty="0" err="1"/>
              <a:t>bservatio</a:t>
            </a:r>
            <a:endParaRPr lang="en-GB" sz="2800" dirty="0"/>
          </a:p>
          <a:p>
            <a:r>
              <a:rPr lang="en-GB" sz="2800" b="1" dirty="0">
                <a:solidFill>
                  <a:srgbClr val="002060"/>
                </a:solidFill>
              </a:rPr>
              <a:t>N</a:t>
            </a:r>
            <a:endParaRPr lang="en-GB" sz="2800" dirty="0"/>
          </a:p>
        </p:txBody>
      </p:sp>
      <p:sp>
        <p:nvSpPr>
          <p:cNvPr id="19" name="TextBox 18">
            <a:extLst>
              <a:ext uri="{FF2B5EF4-FFF2-40B4-BE49-F238E27FC236}">
                <a16:creationId xmlns:a16="http://schemas.microsoft.com/office/drawing/2014/main" id="{86CD1C34-59EA-7A64-E6EE-78A65323F380}"/>
              </a:ext>
            </a:extLst>
          </p:cNvPr>
          <p:cNvSpPr txBox="1"/>
          <p:nvPr/>
        </p:nvSpPr>
        <p:spPr>
          <a:xfrm>
            <a:off x="3387985" y="1343755"/>
            <a:ext cx="2779702" cy="707886"/>
          </a:xfrm>
          <a:prstGeom prst="rect">
            <a:avLst/>
          </a:prstGeom>
          <a:noFill/>
        </p:spPr>
        <p:txBody>
          <a:bodyPr wrap="square" rtlCol="0">
            <a:spAutoFit/>
          </a:bodyPr>
          <a:lstStyle/>
          <a:p>
            <a:pPr algn="ctr"/>
            <a:r>
              <a:rPr lang="en-FR" sz="2000" b="1" dirty="0">
                <a:solidFill>
                  <a:srgbClr val="00B050"/>
                </a:solidFill>
              </a:rPr>
              <a:t>Main feautures</a:t>
            </a:r>
            <a:endParaRPr lang="en-FR" sz="2000" dirty="0">
              <a:solidFill>
                <a:srgbClr val="00B050"/>
              </a:solidFill>
            </a:endParaRPr>
          </a:p>
          <a:p>
            <a:pPr algn="ctr"/>
            <a:endParaRPr lang="en-FR" sz="2000" dirty="0">
              <a:solidFill>
                <a:srgbClr val="00B050"/>
              </a:solidFill>
            </a:endParaRPr>
          </a:p>
        </p:txBody>
      </p:sp>
      <p:sp>
        <p:nvSpPr>
          <p:cNvPr id="23" name="Rounded Rectangle 22">
            <a:extLst>
              <a:ext uri="{FF2B5EF4-FFF2-40B4-BE49-F238E27FC236}">
                <a16:creationId xmlns:a16="http://schemas.microsoft.com/office/drawing/2014/main" id="{28710DE0-9C56-DD3A-60DD-5D7237B630E8}"/>
              </a:ext>
            </a:extLst>
          </p:cNvPr>
          <p:cNvSpPr/>
          <p:nvPr/>
        </p:nvSpPr>
        <p:spPr>
          <a:xfrm>
            <a:off x="3506126" y="1753408"/>
            <a:ext cx="5233613" cy="3992874"/>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24" name="TextBox 23">
            <a:extLst>
              <a:ext uri="{FF2B5EF4-FFF2-40B4-BE49-F238E27FC236}">
                <a16:creationId xmlns:a16="http://schemas.microsoft.com/office/drawing/2014/main" id="{4F15EFC5-18E2-A201-5DDC-74F80EF629BD}"/>
              </a:ext>
            </a:extLst>
          </p:cNvPr>
          <p:cNvSpPr txBox="1"/>
          <p:nvPr/>
        </p:nvSpPr>
        <p:spPr>
          <a:xfrm>
            <a:off x="3492860" y="1900497"/>
            <a:ext cx="5133080" cy="4247317"/>
          </a:xfrm>
          <a:prstGeom prst="rect">
            <a:avLst/>
          </a:prstGeom>
          <a:noFill/>
        </p:spPr>
        <p:txBody>
          <a:bodyPr wrap="square">
            <a:spAutoFit/>
          </a:bodyPr>
          <a:lstStyle/>
          <a:p>
            <a:pPr marL="285750" indent="-285750" algn="ctr">
              <a:buClr>
                <a:srgbClr val="00B050"/>
              </a:buClr>
              <a:buFont typeface="System Font Regular"/>
              <a:buChar char="●"/>
            </a:pPr>
            <a:r>
              <a:rPr lang="en-GB" b="1" dirty="0">
                <a:solidFill>
                  <a:srgbClr val="002060"/>
                </a:solidFill>
              </a:rPr>
              <a:t>Dual frequency phase observations</a:t>
            </a:r>
          </a:p>
          <a:p>
            <a:pPr marL="285750" indent="-285750" algn="ctr">
              <a:buClr>
                <a:srgbClr val="00B050"/>
              </a:buClr>
              <a:buFont typeface="System Font Regular"/>
              <a:buChar char="●"/>
            </a:pPr>
            <a:endParaRPr lang="en-GB" b="1" dirty="0">
              <a:solidFill>
                <a:srgbClr val="002060"/>
              </a:solidFill>
            </a:endParaRPr>
          </a:p>
          <a:p>
            <a:pPr marL="285750" indent="-285750" algn="ctr">
              <a:buClr>
                <a:srgbClr val="00B050"/>
              </a:buClr>
              <a:buFont typeface="System Font Regular"/>
              <a:buChar char="●"/>
            </a:pPr>
            <a:r>
              <a:rPr lang="en-GB" dirty="0"/>
              <a:t>Single </a:t>
            </a:r>
            <a:r>
              <a:rPr lang="en-GB" b="1" dirty="0">
                <a:solidFill>
                  <a:srgbClr val="002060"/>
                </a:solidFill>
              </a:rPr>
              <a:t>time differences of geometry-free combination </a:t>
            </a:r>
            <a:r>
              <a:rPr lang="en-GB" dirty="0"/>
              <a:t>(L4 - removal of geometry, clocks and all non-dispersive effects)</a:t>
            </a:r>
            <a:r>
              <a:rPr lang="en-GB" b="1" dirty="0">
                <a:solidFill>
                  <a:srgbClr val="002060"/>
                </a:solidFill>
              </a:rPr>
              <a:t> of GNSS carrier-phase observations </a:t>
            </a:r>
            <a:r>
              <a:rPr lang="en-GB" dirty="0"/>
              <a:t>between two consecutive epochs</a:t>
            </a:r>
          </a:p>
          <a:p>
            <a:pPr algn="ctr">
              <a:buClr>
                <a:srgbClr val="00B050"/>
              </a:buClr>
            </a:pPr>
            <a:endParaRPr lang="en-GB" dirty="0"/>
          </a:p>
          <a:p>
            <a:pPr marL="285750" indent="-285750" algn="ctr">
              <a:buClr>
                <a:srgbClr val="00B050"/>
              </a:buClr>
              <a:buFont typeface="System Font Regular"/>
              <a:buChar char="●"/>
            </a:pPr>
            <a:r>
              <a:rPr lang="en-GB" dirty="0"/>
              <a:t>Each satellite common to the two epochs provides one </a:t>
            </a:r>
            <a:r>
              <a:rPr lang="en-GB" b="1" dirty="0">
                <a:solidFill>
                  <a:srgbClr val="002060"/>
                </a:solidFill>
              </a:rPr>
              <a:t>epoch-to-epoch </a:t>
            </a:r>
            <a:r>
              <a:rPr lang="en-GB" b="1" dirty="0" err="1">
                <a:solidFill>
                  <a:srgbClr val="002060"/>
                </a:solidFill>
              </a:rPr>
              <a:t>sTEC</a:t>
            </a:r>
            <a:r>
              <a:rPr lang="en-GB" b="1" dirty="0">
                <a:solidFill>
                  <a:srgbClr val="002060"/>
                </a:solidFill>
              </a:rPr>
              <a:t> variation</a:t>
            </a:r>
          </a:p>
          <a:p>
            <a:pPr algn="ctr">
              <a:buClr>
                <a:srgbClr val="00B050"/>
              </a:buClr>
            </a:pPr>
            <a:endParaRPr lang="en-GB" b="1" dirty="0">
              <a:solidFill>
                <a:srgbClr val="002060"/>
              </a:solidFill>
            </a:endParaRPr>
          </a:p>
          <a:p>
            <a:pPr marL="285750" indent="-285750" algn="ctr">
              <a:buClr>
                <a:srgbClr val="00B050"/>
              </a:buClr>
              <a:buFont typeface="System Font Regular"/>
              <a:buChar char="●"/>
            </a:pPr>
            <a:r>
              <a:rPr lang="en-GB" dirty="0"/>
              <a:t>Cycle slips identification and removal (no need of ambiguity fixing)</a:t>
            </a:r>
          </a:p>
          <a:p>
            <a:pPr marL="285750" indent="-285750" algn="ctr">
              <a:buClr>
                <a:srgbClr val="C00000"/>
              </a:buClr>
              <a:buFont typeface="System Font Regular"/>
              <a:buChar char="●"/>
            </a:pPr>
            <a:endParaRPr lang="en-GB" b="1" dirty="0">
              <a:solidFill>
                <a:srgbClr val="002060"/>
              </a:solidFill>
            </a:endParaRPr>
          </a:p>
          <a:p>
            <a:pPr marL="285750" indent="-285750" algn="ctr">
              <a:buClr>
                <a:srgbClr val="C00000"/>
              </a:buClr>
              <a:buFont typeface="System Font Regular"/>
              <a:buChar char="●"/>
            </a:pPr>
            <a:endParaRPr lang="en-GB" dirty="0"/>
          </a:p>
        </p:txBody>
      </p:sp>
    </p:spTree>
    <p:extLst>
      <p:ext uri="{BB962C8B-B14F-4D97-AF65-F5344CB8AC3E}">
        <p14:creationId xmlns:p14="http://schemas.microsoft.com/office/powerpoint/2010/main" val="1173002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3E00F3-2B5E-D75C-DA2E-5B31D79A159E}"/>
              </a:ext>
            </a:extLst>
          </p:cNvPr>
          <p:cNvSpPr>
            <a:spLocks noGrp="1"/>
          </p:cNvSpPr>
          <p:nvPr>
            <p:ph type="sldNum" sz="quarter" idx="12"/>
          </p:nvPr>
        </p:nvSpPr>
        <p:spPr/>
        <p:txBody>
          <a:bodyPr/>
          <a:lstStyle/>
          <a:p>
            <a:fld id="{05F9B104-934A-464C-AD66-21D44E8D685B}" type="slidenum">
              <a:rPr lang="it-IT" smtClean="0"/>
              <a:t>8</a:t>
            </a:fld>
            <a:endParaRPr lang="it-IT" dirty="0"/>
          </a:p>
        </p:txBody>
      </p:sp>
      <p:sp>
        <p:nvSpPr>
          <p:cNvPr id="6" name="CasellaDiTesto 2">
            <a:extLst>
              <a:ext uri="{FF2B5EF4-FFF2-40B4-BE49-F238E27FC236}">
                <a16:creationId xmlns:a16="http://schemas.microsoft.com/office/drawing/2014/main" id="{0641F88D-F214-DBD6-F259-BC7685726F7E}"/>
              </a:ext>
            </a:extLst>
          </p:cNvPr>
          <p:cNvSpPr txBox="1"/>
          <p:nvPr/>
        </p:nvSpPr>
        <p:spPr>
          <a:xfrm>
            <a:off x="3" y="320424"/>
            <a:ext cx="9143998" cy="646331"/>
          </a:xfrm>
          <a:prstGeom prst="rect">
            <a:avLst/>
          </a:prstGeom>
          <a:solidFill>
            <a:srgbClr val="D9D9D9"/>
          </a:solidFill>
        </p:spPr>
        <p:txBody>
          <a:bodyPr wrap="square">
            <a:spAutoFit/>
          </a:bodyPr>
          <a:lstStyle/>
          <a:p>
            <a:pPr algn="ctr"/>
            <a:r>
              <a:rPr lang="en-GB" sz="3600" b="1" kern="0" dirty="0">
                <a:solidFill>
                  <a:srgbClr val="000097"/>
                </a:solidFill>
                <a:effectLst/>
                <a:latin typeface="Pﬁb6"/>
                <a:ea typeface="Calibri" panose="020F0502020204030204" pitchFamily="34" charset="0"/>
                <a:cs typeface="Pﬁb6"/>
              </a:rPr>
              <a:t>VARION</a:t>
            </a:r>
            <a:endParaRPr lang="it-IT" sz="3000" b="1" i="1" dirty="0">
              <a:solidFill>
                <a:srgbClr val="000097"/>
              </a:solidFill>
            </a:endParaRPr>
          </a:p>
        </p:txBody>
      </p:sp>
      <p:pic>
        <p:nvPicPr>
          <p:cNvPr id="2" name="Picture 1">
            <a:extLst>
              <a:ext uri="{FF2B5EF4-FFF2-40B4-BE49-F238E27FC236}">
                <a16:creationId xmlns:a16="http://schemas.microsoft.com/office/drawing/2014/main" id="{ABAFA0BC-FC8D-D8BB-CF3B-D40C9C0B8D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43552" y="1777738"/>
            <a:ext cx="7772400" cy="2128242"/>
          </a:xfrm>
          <a:prstGeom prst="rect">
            <a:avLst/>
          </a:prstGeom>
        </p:spPr>
      </p:pic>
      <p:pic>
        <p:nvPicPr>
          <p:cNvPr id="8" name="Picture 7">
            <a:extLst>
              <a:ext uri="{FF2B5EF4-FFF2-40B4-BE49-F238E27FC236}">
                <a16:creationId xmlns:a16="http://schemas.microsoft.com/office/drawing/2014/main" id="{8EB1124A-16CF-B792-7D64-30CD61727893}"/>
              </a:ext>
            </a:extLst>
          </p:cNvPr>
          <p:cNvPicPr>
            <a:picLocks noChangeAspect="1"/>
          </p:cNvPicPr>
          <p:nvPr/>
        </p:nvPicPr>
        <p:blipFill>
          <a:blip r:embed="rId4">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808242" y="1476756"/>
            <a:ext cx="7405407" cy="2018245"/>
          </a:xfrm>
          <a:prstGeom prst="rect">
            <a:avLst/>
          </a:prstGeom>
        </p:spPr>
      </p:pic>
      <p:sp>
        <p:nvSpPr>
          <p:cNvPr id="9" name="Rectangle 8">
            <a:extLst>
              <a:ext uri="{FF2B5EF4-FFF2-40B4-BE49-F238E27FC236}">
                <a16:creationId xmlns:a16="http://schemas.microsoft.com/office/drawing/2014/main" id="{DF82A4BC-3C74-A173-11C0-4BEE748F2F9B}"/>
              </a:ext>
            </a:extLst>
          </p:cNvPr>
          <p:cNvSpPr/>
          <p:nvPr/>
        </p:nvSpPr>
        <p:spPr>
          <a:xfrm>
            <a:off x="743492" y="1465974"/>
            <a:ext cx="7798342" cy="2124719"/>
          </a:xfrm>
          <a:prstGeom prst="rect">
            <a:avLst/>
          </a:prstGeom>
          <a:solidFill>
            <a:srgbClr val="00B05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11" name="Picture 10">
            <a:extLst>
              <a:ext uri="{FF2B5EF4-FFF2-40B4-BE49-F238E27FC236}">
                <a16:creationId xmlns:a16="http://schemas.microsoft.com/office/drawing/2014/main" id="{B7A5F71D-1A89-0447-1407-66989BF71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018" y="4259766"/>
            <a:ext cx="7302500" cy="1371600"/>
          </a:xfrm>
          <a:prstGeom prst="rect">
            <a:avLst/>
          </a:prstGeom>
        </p:spPr>
      </p:pic>
      <p:sp>
        <p:nvSpPr>
          <p:cNvPr id="12" name="Rectangle 11">
            <a:extLst>
              <a:ext uri="{FF2B5EF4-FFF2-40B4-BE49-F238E27FC236}">
                <a16:creationId xmlns:a16="http://schemas.microsoft.com/office/drawing/2014/main" id="{40CC1F65-A835-7C96-1A38-28E258AA839B}"/>
              </a:ext>
            </a:extLst>
          </p:cNvPr>
          <p:cNvSpPr/>
          <p:nvPr/>
        </p:nvSpPr>
        <p:spPr>
          <a:xfrm>
            <a:off x="880945" y="4181707"/>
            <a:ext cx="7712927" cy="1616927"/>
          </a:xfrm>
          <a:prstGeom prst="rect">
            <a:avLst/>
          </a:prstGeom>
          <a:solidFill>
            <a:srgbClr val="00B050">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4266389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3E00F3-2B5E-D75C-DA2E-5B31D79A159E}"/>
              </a:ext>
            </a:extLst>
          </p:cNvPr>
          <p:cNvSpPr>
            <a:spLocks noGrp="1"/>
          </p:cNvSpPr>
          <p:nvPr>
            <p:ph type="sldNum" sz="quarter" idx="12"/>
          </p:nvPr>
        </p:nvSpPr>
        <p:spPr/>
        <p:txBody>
          <a:bodyPr/>
          <a:lstStyle/>
          <a:p>
            <a:fld id="{05F9B104-934A-464C-AD66-21D44E8D685B}" type="slidenum">
              <a:rPr lang="it-IT" smtClean="0"/>
              <a:t>9</a:t>
            </a:fld>
            <a:endParaRPr lang="it-IT" dirty="0"/>
          </a:p>
        </p:txBody>
      </p:sp>
      <p:sp>
        <p:nvSpPr>
          <p:cNvPr id="6" name="CasellaDiTesto 2">
            <a:extLst>
              <a:ext uri="{FF2B5EF4-FFF2-40B4-BE49-F238E27FC236}">
                <a16:creationId xmlns:a16="http://schemas.microsoft.com/office/drawing/2014/main" id="{0641F88D-F214-DBD6-F259-BC7685726F7E}"/>
              </a:ext>
            </a:extLst>
          </p:cNvPr>
          <p:cNvSpPr txBox="1"/>
          <p:nvPr/>
        </p:nvSpPr>
        <p:spPr>
          <a:xfrm>
            <a:off x="3" y="320424"/>
            <a:ext cx="9143998" cy="646331"/>
          </a:xfrm>
          <a:prstGeom prst="rect">
            <a:avLst/>
          </a:prstGeom>
          <a:solidFill>
            <a:srgbClr val="D9D9D9"/>
          </a:solidFill>
        </p:spPr>
        <p:txBody>
          <a:bodyPr wrap="square">
            <a:spAutoFit/>
          </a:bodyPr>
          <a:lstStyle/>
          <a:p>
            <a:pPr algn="ctr"/>
            <a:r>
              <a:rPr lang="en-GB" sz="3600" b="1" kern="0" dirty="0">
                <a:solidFill>
                  <a:srgbClr val="000097"/>
                </a:solidFill>
                <a:effectLst/>
                <a:latin typeface="Pﬁb6"/>
                <a:ea typeface="Calibri" panose="020F0502020204030204" pitchFamily="34" charset="0"/>
                <a:cs typeface="Pﬁb6"/>
              </a:rPr>
              <a:t>VARION</a:t>
            </a:r>
            <a:endParaRPr lang="it-IT" sz="3000" b="1" i="1" dirty="0">
              <a:solidFill>
                <a:srgbClr val="000097"/>
              </a:solidFill>
            </a:endParaRPr>
          </a:p>
        </p:txBody>
      </p:sp>
      <p:sp>
        <p:nvSpPr>
          <p:cNvPr id="14" name="TextBox 13">
            <a:extLst>
              <a:ext uri="{FF2B5EF4-FFF2-40B4-BE49-F238E27FC236}">
                <a16:creationId xmlns:a16="http://schemas.microsoft.com/office/drawing/2014/main" id="{F821DCB7-3491-3486-B3CC-427E925CE072}"/>
              </a:ext>
            </a:extLst>
          </p:cNvPr>
          <p:cNvSpPr txBox="1"/>
          <p:nvPr/>
        </p:nvSpPr>
        <p:spPr>
          <a:xfrm>
            <a:off x="486075" y="1995977"/>
            <a:ext cx="4572000" cy="2677656"/>
          </a:xfrm>
          <a:prstGeom prst="rect">
            <a:avLst/>
          </a:prstGeom>
          <a:noFill/>
        </p:spPr>
        <p:txBody>
          <a:bodyPr wrap="square">
            <a:spAutoFit/>
          </a:bodyPr>
          <a:lstStyle/>
          <a:p>
            <a:r>
              <a:rPr lang="en-GB" sz="2800" b="1" dirty="0" err="1">
                <a:solidFill>
                  <a:srgbClr val="002060"/>
                </a:solidFill>
              </a:rPr>
              <a:t>V</a:t>
            </a:r>
            <a:r>
              <a:rPr lang="en-GB" sz="2800" dirty="0" err="1"/>
              <a:t>ariometric</a:t>
            </a:r>
            <a:endParaRPr lang="en-GB" sz="2800" dirty="0"/>
          </a:p>
          <a:p>
            <a:r>
              <a:rPr lang="en-GB" sz="2800" b="1" dirty="0">
                <a:solidFill>
                  <a:srgbClr val="002060"/>
                </a:solidFill>
              </a:rPr>
              <a:t>A</a:t>
            </a:r>
            <a:r>
              <a:rPr lang="en-GB" sz="2800" dirty="0"/>
              <a:t>pproach for</a:t>
            </a:r>
          </a:p>
          <a:p>
            <a:r>
              <a:rPr lang="en-GB" sz="2800" b="1" dirty="0">
                <a:solidFill>
                  <a:srgbClr val="002060"/>
                </a:solidFill>
              </a:rPr>
              <a:t>R</a:t>
            </a:r>
            <a:r>
              <a:rPr lang="en-GB" sz="2800" dirty="0"/>
              <a:t>eal-time</a:t>
            </a:r>
          </a:p>
          <a:p>
            <a:r>
              <a:rPr lang="en-GB" sz="2800" b="1" dirty="0">
                <a:solidFill>
                  <a:srgbClr val="002060"/>
                </a:solidFill>
              </a:rPr>
              <a:t>I</a:t>
            </a:r>
            <a:r>
              <a:rPr lang="en-GB" sz="2800" dirty="0"/>
              <a:t>onosphere</a:t>
            </a:r>
          </a:p>
          <a:p>
            <a:r>
              <a:rPr lang="en-GB" sz="2800" b="1" dirty="0" err="1">
                <a:solidFill>
                  <a:srgbClr val="002060"/>
                </a:solidFill>
              </a:rPr>
              <a:t>O</a:t>
            </a:r>
            <a:r>
              <a:rPr lang="en-GB" sz="2800" dirty="0" err="1"/>
              <a:t>bservatio</a:t>
            </a:r>
            <a:endParaRPr lang="en-GB" sz="2800" dirty="0"/>
          </a:p>
          <a:p>
            <a:r>
              <a:rPr lang="en-GB" sz="2800" b="1" dirty="0">
                <a:solidFill>
                  <a:srgbClr val="002060"/>
                </a:solidFill>
              </a:rPr>
              <a:t>N</a:t>
            </a:r>
            <a:endParaRPr lang="en-GB" sz="2800" dirty="0"/>
          </a:p>
        </p:txBody>
      </p:sp>
      <p:sp>
        <p:nvSpPr>
          <p:cNvPr id="19" name="TextBox 18">
            <a:extLst>
              <a:ext uri="{FF2B5EF4-FFF2-40B4-BE49-F238E27FC236}">
                <a16:creationId xmlns:a16="http://schemas.microsoft.com/office/drawing/2014/main" id="{86CD1C34-59EA-7A64-E6EE-78A65323F380}"/>
              </a:ext>
            </a:extLst>
          </p:cNvPr>
          <p:cNvSpPr txBox="1"/>
          <p:nvPr/>
        </p:nvSpPr>
        <p:spPr>
          <a:xfrm>
            <a:off x="3387985" y="1343755"/>
            <a:ext cx="2779702" cy="707886"/>
          </a:xfrm>
          <a:prstGeom prst="rect">
            <a:avLst/>
          </a:prstGeom>
          <a:noFill/>
        </p:spPr>
        <p:txBody>
          <a:bodyPr wrap="square" rtlCol="0">
            <a:spAutoFit/>
          </a:bodyPr>
          <a:lstStyle/>
          <a:p>
            <a:pPr algn="ctr"/>
            <a:r>
              <a:rPr lang="en-FR" sz="2000" b="1" dirty="0">
                <a:solidFill>
                  <a:srgbClr val="00B050"/>
                </a:solidFill>
              </a:rPr>
              <a:t>VARION key results</a:t>
            </a:r>
            <a:endParaRPr lang="en-FR" sz="2000" dirty="0">
              <a:solidFill>
                <a:srgbClr val="00B050"/>
              </a:solidFill>
            </a:endParaRPr>
          </a:p>
          <a:p>
            <a:pPr algn="ctr"/>
            <a:endParaRPr lang="en-FR" sz="2000" dirty="0">
              <a:solidFill>
                <a:srgbClr val="00B050"/>
              </a:solidFill>
            </a:endParaRPr>
          </a:p>
        </p:txBody>
      </p:sp>
      <p:sp>
        <p:nvSpPr>
          <p:cNvPr id="23" name="Rounded Rectangle 22">
            <a:extLst>
              <a:ext uri="{FF2B5EF4-FFF2-40B4-BE49-F238E27FC236}">
                <a16:creationId xmlns:a16="http://schemas.microsoft.com/office/drawing/2014/main" id="{28710DE0-9C56-DD3A-60DD-5D7237B630E8}"/>
              </a:ext>
            </a:extLst>
          </p:cNvPr>
          <p:cNvSpPr/>
          <p:nvPr/>
        </p:nvSpPr>
        <p:spPr>
          <a:xfrm>
            <a:off x="3506126" y="1753408"/>
            <a:ext cx="5504524" cy="3992874"/>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24" name="TextBox 23">
            <a:extLst>
              <a:ext uri="{FF2B5EF4-FFF2-40B4-BE49-F238E27FC236}">
                <a16:creationId xmlns:a16="http://schemas.microsoft.com/office/drawing/2014/main" id="{4F15EFC5-18E2-A201-5DDC-74F80EF629BD}"/>
              </a:ext>
            </a:extLst>
          </p:cNvPr>
          <p:cNvSpPr txBox="1"/>
          <p:nvPr/>
        </p:nvSpPr>
        <p:spPr>
          <a:xfrm>
            <a:off x="3588109" y="1938597"/>
            <a:ext cx="5489215" cy="4770537"/>
          </a:xfrm>
          <a:prstGeom prst="rect">
            <a:avLst/>
          </a:prstGeom>
          <a:noFill/>
        </p:spPr>
        <p:txBody>
          <a:bodyPr wrap="square">
            <a:spAutoFit/>
          </a:bodyPr>
          <a:lstStyle/>
          <a:p>
            <a:pPr marL="285750" indent="-285750">
              <a:buClr>
                <a:srgbClr val="00B050"/>
              </a:buClr>
              <a:buFont typeface="System Font Regular"/>
              <a:buChar char="●"/>
            </a:pPr>
            <a:r>
              <a:rPr lang="en-GB" sz="1600" dirty="0"/>
              <a:t>Application to data coming from </a:t>
            </a:r>
            <a:r>
              <a:rPr lang="en-GB" sz="1600" b="1" dirty="0">
                <a:solidFill>
                  <a:srgbClr val="002060"/>
                </a:solidFill>
              </a:rPr>
              <a:t>geostationary satellites</a:t>
            </a:r>
          </a:p>
          <a:p>
            <a:pPr marL="285750" indent="-285750">
              <a:buClr>
                <a:srgbClr val="00B050"/>
              </a:buClr>
              <a:buFont typeface="System Font Regular"/>
              <a:buChar char="●"/>
            </a:pPr>
            <a:r>
              <a:rPr lang="en-US" sz="1600" dirty="0">
                <a:solidFill>
                  <a:srgbClr val="000000"/>
                </a:solidFill>
                <a:latin typeface="Calibri" panose="020F0502020204030204" pitchFamily="34" charset="0"/>
                <a:ea typeface="Calibri" panose="020F0502020204030204" pitchFamily="34" charset="0"/>
              </a:rPr>
              <a:t>T</a:t>
            </a:r>
            <a:r>
              <a:rPr lang="en-US" sz="1600" dirty="0">
                <a:solidFill>
                  <a:srgbClr val="000000"/>
                </a:solidFill>
                <a:effectLst/>
                <a:latin typeface="Calibri" panose="020F0502020204030204" pitchFamily="34" charset="0"/>
                <a:ea typeface="Calibri" panose="020F0502020204030204" pitchFamily="34" charset="0"/>
              </a:rPr>
              <a:t>ested on </a:t>
            </a:r>
            <a:r>
              <a:rPr lang="en-US" sz="1600" b="1" dirty="0">
                <a:solidFill>
                  <a:srgbClr val="002060"/>
                </a:solidFill>
                <a:effectLst/>
                <a:latin typeface="Calibri" panose="020F0502020204030204" pitchFamily="34" charset="0"/>
                <a:ea typeface="Calibri" panose="020F0502020204030204" pitchFamily="34" charset="0"/>
              </a:rPr>
              <a:t>GNSS raw measurements </a:t>
            </a:r>
            <a:r>
              <a:rPr lang="en-US" sz="1600" dirty="0">
                <a:effectLst/>
                <a:latin typeface="Calibri" panose="020F0502020204030204" pitchFamily="34" charset="0"/>
                <a:ea typeface="Calibri" panose="020F0502020204030204" pitchFamily="34" charset="0"/>
              </a:rPr>
              <a:t>retrieved</a:t>
            </a:r>
            <a:r>
              <a:rPr lang="en-US" sz="1600" b="1" dirty="0">
                <a:solidFill>
                  <a:srgbClr val="002060"/>
                </a:solidFill>
                <a:effectLst/>
                <a:latin typeface="Calibri" panose="020F0502020204030204" pitchFamily="34" charset="0"/>
                <a:ea typeface="Calibri" panose="020F0502020204030204" pitchFamily="34" charset="0"/>
              </a:rPr>
              <a:t> from Android smartphones</a:t>
            </a:r>
            <a:r>
              <a:rPr lang="en-FR" sz="1600" b="1" dirty="0">
                <a:solidFill>
                  <a:srgbClr val="002060"/>
                </a:solidFill>
                <a:effectLst/>
              </a:rPr>
              <a:t> </a:t>
            </a:r>
            <a:endParaRPr lang="en-GB" sz="1600" b="1" dirty="0">
              <a:solidFill>
                <a:srgbClr val="002060"/>
              </a:solidFill>
              <a:effectLst/>
            </a:endParaRPr>
          </a:p>
          <a:p>
            <a:pPr marL="285750" indent="-285750">
              <a:buClr>
                <a:srgbClr val="00B050"/>
              </a:buClr>
              <a:buFont typeface="System Font Regular"/>
              <a:buChar char="●"/>
            </a:pPr>
            <a:r>
              <a:rPr lang="en-US" sz="1600" dirty="0">
                <a:solidFill>
                  <a:srgbClr val="000000"/>
                </a:solidFill>
                <a:latin typeface="Calibri" panose="020F0502020204030204" pitchFamily="34" charset="0"/>
                <a:ea typeface="Calibri" panose="020F0502020204030204" pitchFamily="34" charset="0"/>
              </a:rPr>
              <a:t>Feasibility Demonstration of applying VARION from </a:t>
            </a:r>
            <a:r>
              <a:rPr lang="en-US" sz="1600" b="1" dirty="0">
                <a:solidFill>
                  <a:srgbClr val="002060"/>
                </a:solidFill>
                <a:latin typeface="Calibri" panose="020F0502020204030204" pitchFamily="34" charset="0"/>
                <a:ea typeface="Calibri" panose="020F0502020204030204" pitchFamily="34" charset="0"/>
              </a:rPr>
              <a:t>GNSS Onboard Ships</a:t>
            </a:r>
          </a:p>
          <a:p>
            <a:pPr marL="285750" indent="-285750">
              <a:buClr>
                <a:srgbClr val="00B050"/>
              </a:buClr>
              <a:buFont typeface="System Font Regular"/>
              <a:buChar char="●"/>
            </a:pPr>
            <a:r>
              <a:rPr lang="en-US" sz="1600" dirty="0">
                <a:latin typeface="Calibri" panose="020F0502020204030204" pitchFamily="34" charset="0"/>
                <a:ea typeface="Calibri" panose="020F0502020204030204" pitchFamily="34" charset="0"/>
              </a:rPr>
              <a:t>Analysis of the ionospheric response of the</a:t>
            </a:r>
            <a:r>
              <a:rPr lang="en-US" sz="1600" b="1" dirty="0">
                <a:solidFill>
                  <a:srgbClr val="002060"/>
                </a:solidFill>
                <a:latin typeface="Calibri" panose="020F0502020204030204" pitchFamily="34" charset="0"/>
                <a:ea typeface="Calibri" panose="020F0502020204030204" pitchFamily="34" charset="0"/>
              </a:rPr>
              <a:t> 2022 Tonga volcano eruption</a:t>
            </a:r>
          </a:p>
          <a:p>
            <a:pPr marL="285750" indent="-285750">
              <a:buClr>
                <a:srgbClr val="00B050"/>
              </a:buClr>
              <a:buFont typeface="System Font Regular"/>
              <a:buChar char="●"/>
            </a:pPr>
            <a:r>
              <a:rPr lang="en-US" sz="1600" b="1" dirty="0">
                <a:solidFill>
                  <a:srgbClr val="002060"/>
                </a:solidFill>
                <a:latin typeface="Calibri" panose="020F0502020204030204" pitchFamily="34" charset="0"/>
                <a:ea typeface="Calibri" panose="020F0502020204030204" pitchFamily="34" charset="0"/>
              </a:rPr>
              <a:t>Deep Learning Based </a:t>
            </a:r>
            <a:r>
              <a:rPr lang="en-US" sz="1600" dirty="0">
                <a:latin typeface="Calibri" panose="020F0502020204030204" pitchFamily="34" charset="0"/>
                <a:ea typeface="Calibri" panose="020F0502020204030204" pitchFamily="34" charset="0"/>
              </a:rPr>
              <a:t>Framework for Real-Time</a:t>
            </a:r>
            <a:br>
              <a:rPr lang="en-US" sz="1600" dirty="0">
                <a:latin typeface="Calibri" panose="020F0502020204030204" pitchFamily="34" charset="0"/>
                <a:ea typeface="Calibri" panose="020F0502020204030204" pitchFamily="34" charset="0"/>
              </a:rPr>
            </a:br>
            <a:r>
              <a:rPr lang="en-US" sz="1600" dirty="0">
                <a:latin typeface="Calibri" panose="020F0502020204030204" pitchFamily="34" charset="0"/>
                <a:ea typeface="Calibri" panose="020F0502020204030204" pitchFamily="34" charset="0"/>
              </a:rPr>
              <a:t>Detection of Earthquake and Tsunami Induced</a:t>
            </a:r>
            <a:br>
              <a:rPr lang="en-US" sz="1600" dirty="0">
                <a:latin typeface="Calibri" panose="020F0502020204030204" pitchFamily="34" charset="0"/>
                <a:ea typeface="Calibri" panose="020F0502020204030204" pitchFamily="34" charset="0"/>
              </a:rPr>
            </a:br>
            <a:r>
              <a:rPr lang="en-US" sz="1600" dirty="0">
                <a:latin typeface="Calibri" panose="020F0502020204030204" pitchFamily="34" charset="0"/>
                <a:ea typeface="Calibri" panose="020F0502020204030204" pitchFamily="34" charset="0"/>
              </a:rPr>
              <a:t>Ionospheric Perturbation</a:t>
            </a:r>
          </a:p>
          <a:p>
            <a:pPr marL="285750" indent="-285750">
              <a:buClr>
                <a:srgbClr val="00B050"/>
              </a:buClr>
              <a:buFont typeface="System Font Regular"/>
              <a:buChar char="●"/>
            </a:pPr>
            <a:r>
              <a:rPr lang="en-US" sz="1600" b="1" dirty="0">
                <a:solidFill>
                  <a:srgbClr val="002060"/>
                </a:solidFill>
                <a:latin typeface="Calibri" panose="020F0502020204030204" pitchFamily="34" charset="0"/>
                <a:ea typeface="Calibri" panose="020F0502020204030204" pitchFamily="34" charset="0"/>
              </a:rPr>
              <a:t>Machine learning-based detection </a:t>
            </a:r>
            <a:r>
              <a:rPr lang="en-US" sz="1600" dirty="0">
                <a:latin typeface="Calibri" panose="020F0502020204030204" pitchFamily="34" charset="0"/>
                <a:ea typeface="Calibri" panose="020F0502020204030204" pitchFamily="34" charset="0"/>
              </a:rPr>
              <a:t>of VARION TEC signatures related to earthquakes and tsunamis for the 2015 Illapel earthquake</a:t>
            </a:r>
          </a:p>
          <a:p>
            <a:pPr marL="285750" indent="-285750">
              <a:buClr>
                <a:srgbClr val="00B050"/>
              </a:buClr>
              <a:buFont typeface="System Font Regular"/>
              <a:buChar char="●"/>
            </a:pPr>
            <a:r>
              <a:rPr lang="en-US" sz="1600" dirty="0">
                <a:latin typeface="Calibri" panose="020F0502020204030204" pitchFamily="34" charset="0"/>
                <a:ea typeface="Calibri" panose="020F0502020204030204" pitchFamily="34" charset="0"/>
              </a:rPr>
              <a:t>Ionospheric analysis of the paroxysmal eruptive activity of Mt. Etna</a:t>
            </a:r>
          </a:p>
          <a:p>
            <a:pPr marL="285750" indent="-285750">
              <a:buClr>
                <a:srgbClr val="00B050"/>
              </a:buClr>
              <a:buFont typeface="System Font Regular"/>
              <a:buChar char="●"/>
            </a:pPr>
            <a:endParaRPr lang="en-GB" sz="1600" b="1" dirty="0">
              <a:solidFill>
                <a:srgbClr val="002060"/>
              </a:solidFill>
            </a:endParaRPr>
          </a:p>
          <a:p>
            <a:pPr marL="285750" indent="-285750">
              <a:buClr>
                <a:srgbClr val="00B050"/>
              </a:buClr>
              <a:buFont typeface="System Font Regular"/>
              <a:buChar char="●"/>
            </a:pPr>
            <a:endParaRPr lang="en-GB" sz="1600" b="1" dirty="0">
              <a:solidFill>
                <a:srgbClr val="002060"/>
              </a:solidFill>
            </a:endParaRPr>
          </a:p>
          <a:p>
            <a:pPr marL="285750" indent="-285750">
              <a:buClr>
                <a:srgbClr val="C00000"/>
              </a:buClr>
              <a:buFont typeface="System Font Regular"/>
              <a:buChar char="●"/>
            </a:pPr>
            <a:endParaRPr lang="en-GB" sz="1600" b="1" dirty="0">
              <a:solidFill>
                <a:srgbClr val="002060"/>
              </a:solidFill>
            </a:endParaRPr>
          </a:p>
          <a:p>
            <a:pPr marL="285750" indent="-285750">
              <a:buClr>
                <a:srgbClr val="C00000"/>
              </a:buClr>
              <a:buFont typeface="System Font Regular"/>
              <a:buChar char="●"/>
            </a:pPr>
            <a:endParaRPr lang="en-GB" sz="1600" dirty="0"/>
          </a:p>
        </p:txBody>
      </p:sp>
    </p:spTree>
    <p:extLst>
      <p:ext uri="{BB962C8B-B14F-4D97-AF65-F5344CB8AC3E}">
        <p14:creationId xmlns:p14="http://schemas.microsoft.com/office/powerpoint/2010/main" val="1142912393"/>
      </p:ext>
    </p:extLst>
  </p:cSld>
  <p:clrMapOvr>
    <a:masterClrMapping/>
  </p:clrMapOvr>
</p:sld>
</file>

<file path=ppt/theme/theme1.xml><?xml version="1.0" encoding="utf-8"?>
<a:theme xmlns:a="http://schemas.openxmlformats.org/drawingml/2006/main" name="Retrospettivo">
  <a:themeElements>
    <a:clrScheme name="Retrospettiv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8535</TotalTime>
  <Words>2133</Words>
  <Application>Microsoft Macintosh PowerPoint</Application>
  <PresentationFormat>On-screen Show (4:3)</PresentationFormat>
  <Paragraphs>239</Paragraphs>
  <Slides>27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Helvetica</vt:lpstr>
      <vt:lpstr>Pﬁb6</vt:lpstr>
      <vt:lpstr>System Font Regular</vt:lpstr>
      <vt:lpstr>Retrospettivo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Michela Ravanelli</dc:creator>
  <cp:lastModifiedBy>Microsoft Office User</cp:lastModifiedBy>
  <cp:revision>227</cp:revision>
  <dcterms:created xsi:type="dcterms:W3CDTF">2021-05-18T15:24:55Z</dcterms:created>
  <dcterms:modified xsi:type="dcterms:W3CDTF">2024-07-03T07:53:47Z</dcterms:modified>
</cp:coreProperties>
</file>