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 id="2147483950" r:id="rId5"/>
    <p:sldMasterId id="2147483957" r:id="rId6"/>
    <p:sldMasterId id="2147483970" r:id="rId7"/>
  </p:sldMasterIdLst>
  <p:notesMasterIdLst>
    <p:notesMasterId r:id="rId17"/>
  </p:notesMasterIdLst>
  <p:handoutMasterIdLst>
    <p:handoutMasterId r:id="rId18"/>
  </p:handoutMasterIdLst>
  <p:sldIdLst>
    <p:sldId id="2147375913" r:id="rId8"/>
    <p:sldId id="2147375927" r:id="rId9"/>
    <p:sldId id="2147375928" r:id="rId10"/>
    <p:sldId id="2147375931" r:id="rId11"/>
    <p:sldId id="2147375929" r:id="rId12"/>
    <p:sldId id="2147375932" r:id="rId13"/>
    <p:sldId id="2147375930" r:id="rId14"/>
    <p:sldId id="2147375933" r:id="rId15"/>
    <p:sldId id="2147375934" r:id="rId16"/>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8197A6"/>
    <a:srgbClr val="FEFFFF"/>
    <a:srgbClr val="F1666A"/>
    <a:srgbClr val="D9D9D9"/>
    <a:srgbClr val="053249"/>
    <a:srgbClr val="003249"/>
    <a:srgbClr val="335E6F"/>
    <a:srgbClr val="006196"/>
    <a:srgbClr val="6DCFF6"/>
    <a:srgbClr val="FFC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29808-AAC7-6443-8258-C13E3C4BFC8D}" v="75" dt="2024-07-04T05:16:01.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2" autoAdjust="0"/>
    <p:restoredTop sz="94035" autoAdjust="0"/>
  </p:normalViewPr>
  <p:slideViewPr>
    <p:cSldViewPr snapToGrid="0">
      <p:cViewPr varScale="1">
        <p:scale>
          <a:sx n="117" d="100"/>
          <a:sy n="117" d="100"/>
        </p:scale>
        <p:origin x="192" y="320"/>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4" d="100"/>
          <a:sy n="54" d="100"/>
        </p:scale>
        <p:origin x="2874" y="7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DE"/>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DE"/>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DE"/>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7/4/24</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2885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600" y="3351588"/>
            <a:ext cx="11844000" cy="707886"/>
          </a:xfrm>
          <a:prstGeom prst="rect">
            <a:avLst/>
          </a:prstGeom>
        </p:spPr>
        <p:txBody>
          <a:bodyPr/>
          <a:lstStyle>
            <a:lvl1pPr>
              <a:defRPr sz="4000">
                <a:solidFill>
                  <a:srgbClr val="FEFFFF"/>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Text Box 58"/>
          <p:cNvSpPr txBox="1">
            <a:spLocks noChangeArrowheads="1"/>
          </p:cNvSpPr>
          <p:nvPr userDrawn="1"/>
        </p:nvSpPr>
        <p:spPr bwMode="auto">
          <a:xfrm>
            <a:off x="22872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40" name="Picture 5">
            <a:extLst>
              <a:ext uri="{FF2B5EF4-FFF2-40B4-BE49-F238E27FC236}">
                <a16:creationId xmlns:a16="http://schemas.microsoft.com/office/drawing/2014/main" id="{3DFCA419-798B-4A85-9CB9-0CC110EDC3C5}"/>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928" y="6458298"/>
            <a:ext cx="9956800" cy="405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500" fill="hold"/>
                                        <p:tgtEl>
                                          <p:spTgt spid="39"/>
                                        </p:tgtEl>
                                        <p:attrNameLst>
                                          <p:attrName>ppt_x</p:attrName>
                                        </p:attrNameLst>
                                      </p:cBhvr>
                                      <p:tavLst>
                                        <p:tav tm="0">
                                          <p:val>
                                            <p:strVal val="0-#ppt_w/2"/>
                                          </p:val>
                                        </p:tav>
                                        <p:tav tm="100000">
                                          <p:val>
                                            <p:strVal val="#ppt_x"/>
                                          </p:val>
                                        </p:tav>
                                      </p:tavLst>
                                    </p:anim>
                                    <p:anim calcmode="lin" valueType="num">
                                      <p:cBhvr additive="base">
                                        <p:cTn id="12" dur="1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78F9C73A-7B63-46A0-AF65-FB008D7B243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661D34A1-A85F-4AB9-A14F-720A9143490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Box 34">
            <a:extLst>
              <a:ext uri="{FF2B5EF4-FFF2-40B4-BE49-F238E27FC236}">
                <a16:creationId xmlns:a16="http://schemas.microsoft.com/office/drawing/2014/main" id="{E95074FC-90B8-4B56-BD4B-F0811B2E0956}"/>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0E1F460-950B-425E-B5D1-80B3597D930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788B9D84-E353-4864-96E7-23BBF52A7D38}"/>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D0E94D7-200B-499D-8560-F14FD5A2D412}"/>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5" name="Straight Connector 4">
            <a:extLst>
              <a:ext uri="{FF2B5EF4-FFF2-40B4-BE49-F238E27FC236}">
                <a16:creationId xmlns:a16="http://schemas.microsoft.com/office/drawing/2014/main" id="{A0283FBC-1301-40DC-A42B-EBA4F27E6D33}"/>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8845158A-2A8D-437F-903C-C03187D0BC74}"/>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25337"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chemeClr val="bg1"/>
                </a:solidFill>
                <a:latin typeface="Arial" charset="0"/>
                <a:ea typeface="Arial" charset="0"/>
                <a:cs typeface="Arial" charset="0"/>
              </a:rPr>
              <a:t>Produced by</a:t>
            </a:r>
            <a:endParaRPr lang="en-US" sz="796"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7" name="Picture 36" descr="Background pattern&#10;&#10;Description automatically generated">
            <a:extLst>
              <a:ext uri="{FF2B5EF4-FFF2-40B4-BE49-F238E27FC236}">
                <a16:creationId xmlns:a16="http://schemas.microsoft.com/office/drawing/2014/main" id="{3340BD7C-EF85-78BF-A91B-1785DA1AC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6541" cy="6858675"/>
          </a:xfrm>
          <a:prstGeom prst="rect">
            <a:avLst/>
          </a:prstGeom>
        </p:spPr>
      </p:pic>
      <p:pic>
        <p:nvPicPr>
          <p:cNvPr id="91" name="Picture 90">
            <a:extLst>
              <a:ext uri="{FF2B5EF4-FFF2-40B4-BE49-F238E27FC236}">
                <a16:creationId xmlns:a16="http://schemas.microsoft.com/office/drawing/2014/main" id="{0B07B572-E4F9-BF4A-80A7-44FBFF78E78C}"/>
              </a:ext>
            </a:extLst>
          </p:cNvPr>
          <p:cNvPicPr>
            <a:picLocks noChangeAspect="1"/>
          </p:cNvPicPr>
          <p:nvPr userDrawn="1"/>
        </p:nvPicPr>
        <p:blipFill rotWithShape="1">
          <a:blip r:embed="rId3" cstate="print">
            <a:lum bright="70000" contrast="-70000"/>
            <a:extLst>
              <a:ext uri="{28A0092B-C50C-407E-A947-70E740481C1C}">
                <a14:useLocalDpi xmlns:a14="http://schemas.microsoft.com/office/drawing/2010/main"/>
              </a:ext>
            </a:extLst>
          </a:blip>
          <a:srcRect/>
          <a:stretch/>
        </p:blipFill>
        <p:spPr>
          <a:xfrm>
            <a:off x="10731132" y="121922"/>
            <a:ext cx="1413568" cy="555415"/>
          </a:xfrm>
          <a:prstGeom prst="rect">
            <a:avLst/>
          </a:prstGeom>
        </p:spPr>
      </p:pic>
      <p:pic>
        <p:nvPicPr>
          <p:cNvPr id="60" name="Picture 59">
            <a:extLst>
              <a:ext uri="{FF2B5EF4-FFF2-40B4-BE49-F238E27FC236}">
                <a16:creationId xmlns:a16="http://schemas.microsoft.com/office/drawing/2014/main" id="{A1E07712-E33D-D744-A2AF-A23A4ACBCC2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71528" y="6585917"/>
            <a:ext cx="1641396" cy="105918"/>
          </a:xfrm>
          <a:prstGeom prst="rect">
            <a:avLst/>
          </a:prstGeom>
        </p:spPr>
      </p:pic>
      <p:sp>
        <p:nvSpPr>
          <p:cNvPr id="3" name="Text Box 58">
            <a:extLst>
              <a:ext uri="{FF2B5EF4-FFF2-40B4-BE49-F238E27FC236}">
                <a16:creationId xmlns:a16="http://schemas.microsoft.com/office/drawing/2014/main" id="{92F54A5A-AA36-3CBB-48DD-66AB76D58DE1}"/>
              </a:ext>
            </a:extLst>
          </p:cNvPr>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5" name="Straight Connector 4">
            <a:extLst>
              <a:ext uri="{FF2B5EF4-FFF2-40B4-BE49-F238E27FC236}">
                <a16:creationId xmlns:a16="http://schemas.microsoft.com/office/drawing/2014/main" id="{521241BB-EA56-3036-011F-4D420E642285}"/>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157C6F3-098D-C81E-AF0F-8431D7DE38B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566" y="6438900"/>
            <a:ext cx="10185400" cy="419100"/>
          </a:xfrm>
          <a:prstGeom prst="rect">
            <a:avLst/>
          </a:prstGeom>
        </p:spPr>
      </p:pic>
    </p:spTree>
    <p:extLst>
      <p:ext uri="{BB962C8B-B14F-4D97-AF65-F5344CB8AC3E}">
        <p14:creationId xmlns:p14="http://schemas.microsoft.com/office/powerpoint/2010/main" val="85613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E8473C0F-96FF-442B-AD1A-D164754D04C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939"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4" name="Straight Connector 63">
            <a:extLst>
              <a:ext uri="{FF2B5EF4-FFF2-40B4-BE49-F238E27FC236}">
                <a16:creationId xmlns:a16="http://schemas.microsoft.com/office/drawing/2014/main" id="{7169177D-0A1A-473D-A441-30308DA5D342}"/>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62" name="Picture 5">
            <a:extLst>
              <a:ext uri="{FF2B5EF4-FFF2-40B4-BE49-F238E27FC236}">
                <a16:creationId xmlns:a16="http://schemas.microsoft.com/office/drawing/2014/main" id="{A1C08A2A-43B0-4D03-AF1E-0D004DAB9E1F}"/>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92" name="Picture 91">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2921" y="6457573"/>
            <a:ext cx="9956800" cy="405130"/>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preferRelativeResize="0">
            <a:picLocks/>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2"/>
            <a:ext cx="12224000" cy="6876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7998"/>
            <a:ext cx="12225600" cy="6893996"/>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982"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600" y="3351588"/>
            <a:ext cx="118080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1372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4" name="Straight Connector 63">
            <a:extLst>
              <a:ext uri="{FF2B5EF4-FFF2-40B4-BE49-F238E27FC236}">
                <a16:creationId xmlns:a16="http://schemas.microsoft.com/office/drawing/2014/main" id="{F9ED2187-7931-40B7-9BC1-1A6AE8B73A3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66" name="Picture 5">
            <a:extLst>
              <a:ext uri="{FF2B5EF4-FFF2-40B4-BE49-F238E27FC236}">
                <a16:creationId xmlns:a16="http://schemas.microsoft.com/office/drawing/2014/main" id="{27D117D3-3E70-4E67-AADE-F4BE2C9CBADB}"/>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1600" y="6462915"/>
            <a:ext cx="9956800" cy="405130"/>
          </a:xfrm>
          <a:prstGeom prst="rect">
            <a:avLst/>
          </a:prstGeom>
        </p:spPr>
      </p:pic>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strips(upRight)">
                                      <p:cBhvr>
                                        <p:cTn id="7" dur="500"/>
                                        <p:tgtEl>
                                          <p:spTgt spid="6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wipe(left)">
                                      <p:cBhvr>
                                        <p:cTn id="24" dur="500"/>
                                        <p:tgtEl>
                                          <p:spTgt spid="66"/>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5">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 calcmode="lin" valueType="num">
                                      <p:cBhvr additive="base">
                                        <p:cTn id="5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4">
                                            <p:txEl>
                                              <p:pRg st="0" end="0"/>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 calcmode="lin" valueType="num">
                                      <p:cBhvr additive="base">
                                        <p:cTn id="5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43" grpId="0" build="allAtOnce"/>
      <p:bldP spid="44" grpId="0" build="allAtOnce"/>
      <p:bldP spid="45" grpId="0" build="allAtOnce"/>
      <p:bldP spid="10" grpId="0"/>
    </p:bldLst>
  </p:timing>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9A070BDC-06FB-4960-A8DE-239278850BE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80640A77-6BB0-440C-B4B4-E095D11A8E6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66685DA0-8643-4F78-942D-E0F5AC953F36}"/>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45C1A6-E95B-4684-B90E-1AB073216CB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AF47824-5F4C-42F6-B2CB-5C8D93933C8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9298AB-B73B-4BCE-AD0B-615D07924CA9}"/>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57AA659B-2889-412E-B001-118542FA805E}"/>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5CC9EA0-FA2B-4636-BCE8-61BB80EF5780}"/>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3075600-BA77-42EA-BD8B-FEC39689263F}"/>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837CAC-2596-4110-B647-8349D245EFE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26C32E14-FE8F-48C1-9574-E90E820F005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65A0856-D4D7-48CA-BEB5-F03C57058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23F7FC02-E96C-496F-8FE0-B826EAA32C9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1290CC-4BA6-42BC-A7F8-883A979F93E9}"/>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D071754D-8A8B-4A11-BDAF-DD4DE65012F2}"/>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F9685A-3C9D-46AF-96E3-144FC01E8D9B}"/>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F7EBEFD-575C-41B1-A67E-5CFB4555D1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9"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1B07C0CE-868D-441F-9172-855E6BBC9937}"/>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D9BD8BD-E627-4DB4-995D-EF9C10CE7A3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A082AF12-8B0D-46A0-A0F7-B4CDDC2964B6}"/>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419" y="6455482"/>
            <a:ext cx="9956800" cy="405130"/>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693492" y="0"/>
            <a:ext cx="129382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B4C1914C-858A-4B0F-850A-1FE5BA427F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8A5977A4-BB16-49BB-AB1A-4481F0EDCEA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939"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01D0BD0C-90FA-4A65-A211-20F51E262112}"/>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E218FD4-D33E-4CCA-83D9-138CB8B5B44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D090B4E4-9F3E-4CA2-B242-40F8E5033645}"/>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886" y="6456393"/>
            <a:ext cx="9956800" cy="405130"/>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5EA3B2CC-22C7-4C59-85A3-CCCBA769164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3739158341"/>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44C25CBC-BE3D-46D1-BD43-1C74BF3C2783}"/>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238956742"/>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CE83576-B81F-4D84-AFEF-710D604A14CD}"/>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FB44DB30-7F29-4F51-82E6-3F45F638C91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9.xml"/><Relationship Id="rId5" Type="http://schemas.openxmlformats.org/officeDocument/2006/relationships/image" Target="../media/image4.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4.emf"/><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4.xml"/><Relationship Id="rId1" Type="http://schemas.openxmlformats.org/officeDocument/2006/relationships/slideLayout" Target="../slideLayouts/slideLayout31.xml"/><Relationship Id="rId5" Type="http://schemas.openxmlformats.org/officeDocument/2006/relationships/image" Target="../media/image4.emf"/><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3" name="Picture 62">
            <a:extLst>
              <a:ext uri="{FF2B5EF4-FFF2-40B4-BE49-F238E27FC236}">
                <a16:creationId xmlns:a16="http://schemas.microsoft.com/office/drawing/2014/main" id="{6C34021B-66EB-9E45-8BD1-64D5855A580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4" name="Straight Connector 63">
            <a:extLst>
              <a:ext uri="{FF2B5EF4-FFF2-40B4-BE49-F238E27FC236}">
                <a16:creationId xmlns:a16="http://schemas.microsoft.com/office/drawing/2014/main" id="{FFC175A7-9FD4-4A17-AB83-163F19D77D5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65" name="Picture 5">
            <a:extLst>
              <a:ext uri="{FF2B5EF4-FFF2-40B4-BE49-F238E27FC236}">
                <a16:creationId xmlns:a16="http://schemas.microsoft.com/office/drawing/2014/main" id="{7FAAE4D0-8000-49FB-BBA1-5FEEBEED9E96}"/>
              </a:ext>
            </a:extLst>
          </p:cNvPr>
          <p:cNvPicPr>
            <a:picLocks/>
          </p:cNvPicPr>
          <p:nvPr userDrawn="1"/>
        </p:nvPicPr>
        <p:blipFill>
          <a:blip r:embed="rId22"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23">
            <a:extLst>
              <a:ext uri="{28A0092B-C50C-407E-A947-70E740481C1C}">
                <a14:useLocalDpi xmlns:a14="http://schemas.microsoft.com/office/drawing/2010/main"/>
              </a:ext>
            </a:extLst>
          </a:blip>
          <a:stretch>
            <a:fillRect/>
          </a:stretch>
        </p:blipFill>
        <p:spPr>
          <a:xfrm>
            <a:off x="-1808" y="6456358"/>
            <a:ext cx="9956800" cy="40513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 id="2147483978" r:id="rId18"/>
  </p:sldLayoutIdLst>
  <p:hf hdr="0" dt="0"/>
  <p:txStyles>
    <p:titleStyle>
      <a:lvl1pPr algn="just"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7" name="Straight Connector 36">
            <a:extLst>
              <a:ext uri="{FF2B5EF4-FFF2-40B4-BE49-F238E27FC236}">
                <a16:creationId xmlns:a16="http://schemas.microsoft.com/office/drawing/2014/main" id="{2741CA98-6277-436B-BBF2-FB20C44A8434}"/>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0" y="6461468"/>
            <a:ext cx="9956800" cy="405130"/>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9F0C5015-6083-49C3-BE86-2DA42357DF9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68" name="Picture 67">
            <a:extLst>
              <a:ext uri="{FF2B5EF4-FFF2-40B4-BE49-F238E27FC236}">
                <a16:creationId xmlns:a16="http://schemas.microsoft.com/office/drawing/2014/main" id="{8AFEF84A-97F2-4A57-817D-F056C6F92852}"/>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15">
            <a:extLst>
              <a:ext uri="{28A0092B-C50C-407E-A947-70E740481C1C}">
                <a14:useLocalDpi xmlns:a14="http://schemas.microsoft.com/office/drawing/2010/main"/>
              </a:ext>
            </a:extLst>
          </a:blip>
          <a:stretch>
            <a:fillRect/>
          </a:stretch>
        </p:blipFill>
        <p:spPr>
          <a:xfrm>
            <a:off x="3132" y="6452870"/>
            <a:ext cx="9956800" cy="40513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94" name="Picture 93">
            <a:extLst>
              <a:ext uri="{FF2B5EF4-FFF2-40B4-BE49-F238E27FC236}">
                <a16:creationId xmlns:a16="http://schemas.microsoft.com/office/drawing/2014/main" id="{29D5396F-AB17-46DD-BF61-FB3F73DE46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122" name="Picture 121">
            <a:extLst>
              <a:ext uri="{FF2B5EF4-FFF2-40B4-BE49-F238E27FC236}">
                <a16:creationId xmlns:a16="http://schemas.microsoft.com/office/drawing/2014/main" id="{0761AADA-AC2C-47AD-A8CE-42FB2303BF88}"/>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564" y="6456814"/>
            <a:ext cx="9956800" cy="40513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4.em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2.png"/><Relationship Id="rId4" Type="http://schemas.openxmlformats.org/officeDocument/2006/relationships/image" Target="../media/image30.sv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black background with many triangles&#10;&#10;Description automatically generated">
            <a:extLst>
              <a:ext uri="{FF2B5EF4-FFF2-40B4-BE49-F238E27FC236}">
                <a16:creationId xmlns:a16="http://schemas.microsoft.com/office/drawing/2014/main" id="{5C61F692-05BD-A449-0B7E-671965D6C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76"/>
            <a:ext cx="12225337" cy="6876752"/>
          </a:xfrm>
          <a:prstGeom prst="rect">
            <a:avLst/>
          </a:prstGeom>
        </p:spPr>
      </p:pic>
      <p:pic>
        <p:nvPicPr>
          <p:cNvPr id="8" name="Picture 7">
            <a:extLst>
              <a:ext uri="{FF2B5EF4-FFF2-40B4-BE49-F238E27FC236}">
                <a16:creationId xmlns:a16="http://schemas.microsoft.com/office/drawing/2014/main" id="{ADC5AA03-327F-A656-5DF3-C94C4EA6427D}"/>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a:ext>
            </a:extLst>
          </a:blip>
          <a:srcRect/>
          <a:stretch/>
        </p:blipFill>
        <p:spPr>
          <a:xfrm>
            <a:off x="10731132" y="121922"/>
            <a:ext cx="1413568" cy="555415"/>
          </a:xfrm>
          <a:prstGeom prst="rect">
            <a:avLst/>
          </a:prstGeom>
        </p:spPr>
      </p:pic>
      <p:pic>
        <p:nvPicPr>
          <p:cNvPr id="9" name="Picture 8">
            <a:extLst>
              <a:ext uri="{FF2B5EF4-FFF2-40B4-BE49-F238E27FC236}">
                <a16:creationId xmlns:a16="http://schemas.microsoft.com/office/drawing/2014/main" id="{DD24DBDB-DCBE-043E-A5E3-FE3A51B23D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71528" y="6585917"/>
            <a:ext cx="1641396" cy="105918"/>
          </a:xfrm>
          <a:prstGeom prst="rect">
            <a:avLst/>
          </a:prstGeom>
        </p:spPr>
      </p:pic>
      <p:sp>
        <p:nvSpPr>
          <p:cNvPr id="10" name="Text Box 58">
            <a:extLst>
              <a:ext uri="{FF2B5EF4-FFF2-40B4-BE49-F238E27FC236}">
                <a16:creationId xmlns:a16="http://schemas.microsoft.com/office/drawing/2014/main" id="{DF57A412-2B14-2544-6CF5-01A2F2316FBC}"/>
              </a:ext>
            </a:extLst>
          </p:cNvPr>
          <p:cNvSpPr txBox="1">
            <a:spLocks noChangeArrowheads="1"/>
          </p:cNvSpPr>
          <p:nvPr/>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p>
        </p:txBody>
      </p:sp>
      <p:pic>
        <p:nvPicPr>
          <p:cNvPr id="11" name="Picture 10">
            <a:extLst>
              <a:ext uri="{FF2B5EF4-FFF2-40B4-BE49-F238E27FC236}">
                <a16:creationId xmlns:a16="http://schemas.microsoft.com/office/drawing/2014/main" id="{2B82872C-FF50-2C33-5392-CB4A1779508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66" y="6438900"/>
            <a:ext cx="10185400" cy="419100"/>
          </a:xfrm>
          <a:prstGeom prst="rect">
            <a:avLst/>
          </a:prstGeom>
        </p:spPr>
      </p:pic>
      <p:sp>
        <p:nvSpPr>
          <p:cNvPr id="14" name="Rectangle 19">
            <a:extLst>
              <a:ext uri="{FF2B5EF4-FFF2-40B4-BE49-F238E27FC236}">
                <a16:creationId xmlns:a16="http://schemas.microsoft.com/office/drawing/2014/main" id="{FE86D78A-5004-4CE5-A89F-A4A7EB41303A}"/>
              </a:ext>
            </a:extLst>
          </p:cNvPr>
          <p:cNvSpPr txBox="1">
            <a:spLocks noChangeArrowheads="1"/>
          </p:cNvSpPr>
          <p:nvPr/>
        </p:nvSpPr>
        <p:spPr bwMode="auto">
          <a:xfrm>
            <a:off x="136173" y="133865"/>
            <a:ext cx="9677298" cy="253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spcAft>
                <a:spcPts val="600"/>
              </a:spcAft>
              <a:defRPr/>
            </a:pPr>
            <a:r>
              <a:rPr lang="en-GB" sz="3200" b="1" dirty="0">
                <a:solidFill>
                  <a:schemeClr val="bg1"/>
                </a:solidFill>
                <a:ea typeface="Verdana" panose="020B0604030504040204" pitchFamily="34" charset="0"/>
                <a:cs typeface="Arial" panose="020B0604020202020204" pitchFamily="34" charset="0"/>
              </a:rPr>
              <a:t>GENESIS – PROAD</a:t>
            </a:r>
          </a:p>
          <a:p>
            <a:pPr defTabSz="882030">
              <a:spcAft>
                <a:spcPts val="600"/>
              </a:spcAft>
              <a:defRPr/>
            </a:pPr>
            <a:r>
              <a:rPr lang="en-GB" sz="3200" b="1" dirty="0">
                <a:solidFill>
                  <a:schemeClr val="bg1"/>
                </a:solidFill>
                <a:ea typeface="Verdana" panose="020B0604030504040204" pitchFamily="34" charset="0"/>
                <a:cs typeface="Arial" panose="020B0604020202020204" pitchFamily="34" charset="0"/>
              </a:rPr>
              <a:t>Data </a:t>
            </a:r>
            <a:r>
              <a:rPr lang="en-GB" sz="3200" b="1" dirty="0" err="1">
                <a:solidFill>
                  <a:schemeClr val="bg1"/>
                </a:solidFill>
                <a:ea typeface="Verdana" panose="020B0604030504040204" pitchFamily="34" charset="0"/>
                <a:cs typeface="Arial" panose="020B0604020202020204" pitchFamily="34" charset="0"/>
              </a:rPr>
              <a:t>PROcessing</a:t>
            </a:r>
            <a:r>
              <a:rPr lang="en-GB" sz="3200" b="1" dirty="0">
                <a:solidFill>
                  <a:schemeClr val="bg1"/>
                </a:solidFill>
                <a:ea typeface="Verdana" panose="020B0604030504040204" pitchFamily="34" charset="0"/>
                <a:cs typeface="Arial" panose="020B0604020202020204" pitchFamily="34" charset="0"/>
              </a:rPr>
              <a:t>, Archiving and Delivery</a:t>
            </a:r>
          </a:p>
          <a:p>
            <a:pPr defTabSz="882030">
              <a:spcAft>
                <a:spcPts val="600"/>
              </a:spcAft>
              <a:defRPr/>
            </a:pPr>
            <a:endParaRPr lang="en-GB" sz="1600" u="sng" dirty="0">
              <a:solidFill>
                <a:schemeClr val="bg1"/>
              </a:solidFill>
              <a:ea typeface="Verdana" panose="020B0604030504040204" pitchFamily="34" charset="0"/>
              <a:cs typeface="Arial" panose="020B0604020202020204" pitchFamily="34" charset="0"/>
            </a:endParaRPr>
          </a:p>
          <a:p>
            <a:pPr marL="15240" marR="15240" algn="l">
              <a:spcBef>
                <a:spcPts val="0"/>
              </a:spcBef>
            </a:pPr>
            <a:r>
              <a:rPr lang="en-GB" sz="1600" b="1" i="0" u="sng" strike="noStrike" dirty="0">
                <a:solidFill>
                  <a:schemeClr val="bg1"/>
                </a:solidFill>
                <a:effectLst/>
                <a:latin typeface="arial" panose="020B0604020202020204" pitchFamily="34" charset="0"/>
              </a:rPr>
              <a:t>W. Enderle</a:t>
            </a:r>
            <a:r>
              <a:rPr lang="en-GB" sz="1600" b="1" i="0" u="none" strike="noStrike" baseline="30000" dirty="0">
                <a:solidFill>
                  <a:schemeClr val="bg1"/>
                </a:solidFill>
                <a:effectLst/>
                <a:latin typeface="arial" panose="020B0604020202020204" pitchFamily="34" charset="0"/>
              </a:rPr>
              <a:t>1</a:t>
            </a:r>
            <a:r>
              <a:rPr lang="en-GB" sz="1600" i="0" u="none" strike="noStrike" dirty="0">
                <a:solidFill>
                  <a:schemeClr val="bg1"/>
                </a:solidFill>
                <a:effectLst/>
                <a:latin typeface="arial" panose="020B0604020202020204" pitchFamily="34" charset="0"/>
              </a:rPr>
              <a:t>, F. Dilssner</a:t>
            </a:r>
            <a:r>
              <a:rPr lang="en-GB" sz="1600" i="0" u="none" strike="noStrike" baseline="30000" dirty="0">
                <a:solidFill>
                  <a:schemeClr val="bg1"/>
                </a:solidFill>
                <a:effectLst/>
                <a:latin typeface="arial" panose="020B0604020202020204" pitchFamily="34" charset="0"/>
              </a:rPr>
              <a:t>2</a:t>
            </a:r>
            <a:r>
              <a:rPr lang="en-GB" sz="1600" i="0" u="none" strike="noStrike" dirty="0">
                <a:solidFill>
                  <a:schemeClr val="bg1"/>
                </a:solidFill>
                <a:effectLst/>
                <a:latin typeface="arial" panose="020B0604020202020204" pitchFamily="34" charset="0"/>
              </a:rPr>
              <a:t>, T. Springer</a:t>
            </a:r>
            <a:r>
              <a:rPr lang="en-GB" sz="1600" i="0" u="none" strike="noStrike" baseline="30000" dirty="0">
                <a:solidFill>
                  <a:schemeClr val="bg1"/>
                </a:solidFill>
                <a:effectLst/>
                <a:latin typeface="arial" panose="020B0604020202020204" pitchFamily="34" charset="0"/>
              </a:rPr>
              <a:t>2</a:t>
            </a:r>
            <a:r>
              <a:rPr lang="en-GB" sz="1600" i="0" u="none" strike="noStrike" dirty="0">
                <a:solidFill>
                  <a:schemeClr val="bg1"/>
                </a:solidFill>
                <a:effectLst/>
                <a:latin typeface="arial" panose="020B0604020202020204" pitchFamily="34" charset="0"/>
              </a:rPr>
              <a:t>, M. Otten</a:t>
            </a:r>
            <a:r>
              <a:rPr lang="en-GB" sz="1600" i="0" u="none" strike="noStrike" baseline="30000" dirty="0">
                <a:solidFill>
                  <a:schemeClr val="bg1"/>
                </a:solidFill>
                <a:effectLst/>
                <a:latin typeface="arial" panose="020B0604020202020204" pitchFamily="34" charset="0"/>
              </a:rPr>
              <a:t>2</a:t>
            </a:r>
            <a:r>
              <a:rPr lang="en-GB" sz="1600" i="0" u="none" strike="noStrike" dirty="0">
                <a:solidFill>
                  <a:schemeClr val="bg1"/>
                </a:solidFill>
                <a:effectLst/>
                <a:latin typeface="arial" panose="020B0604020202020204" pitchFamily="34" charset="0"/>
              </a:rPr>
              <a:t>, S. Bruni</a:t>
            </a:r>
            <a:r>
              <a:rPr lang="en-GB" sz="1600" i="0" u="none" strike="noStrike" baseline="30000" dirty="0">
                <a:solidFill>
                  <a:schemeClr val="bg1"/>
                </a:solidFill>
                <a:effectLst/>
                <a:latin typeface="arial" panose="020B0604020202020204" pitchFamily="34" charset="0"/>
              </a:rPr>
              <a:t>2</a:t>
            </a:r>
            <a:r>
              <a:rPr lang="en-GB" sz="1600" i="0" u="none" strike="noStrike" dirty="0">
                <a:solidFill>
                  <a:schemeClr val="bg1"/>
                </a:solidFill>
                <a:effectLst/>
                <a:latin typeface="arial" panose="020B0604020202020204" pitchFamily="34" charset="0"/>
              </a:rPr>
              <a:t>, M. van Kints</a:t>
            </a:r>
            <a:r>
              <a:rPr lang="en-GB" sz="1600" i="0" u="none" strike="noStrike" baseline="30000" dirty="0">
                <a:solidFill>
                  <a:schemeClr val="bg1"/>
                </a:solidFill>
                <a:effectLst/>
                <a:latin typeface="arial" panose="020B0604020202020204" pitchFamily="34" charset="0"/>
              </a:rPr>
              <a:t>3</a:t>
            </a:r>
            <a:r>
              <a:rPr lang="en-GB" sz="1600" i="0" u="none" strike="noStrike" dirty="0">
                <a:solidFill>
                  <a:schemeClr val="bg1"/>
                </a:solidFill>
                <a:effectLst/>
                <a:latin typeface="arial" panose="020B0604020202020204" pitchFamily="34" charset="0"/>
              </a:rPr>
              <a:t>, F. Gini</a:t>
            </a:r>
            <a:r>
              <a:rPr lang="en-GB" sz="1600" i="0" u="none" strike="noStrike" baseline="30000" dirty="0">
                <a:solidFill>
                  <a:schemeClr val="bg1"/>
                </a:solidFill>
                <a:effectLst/>
                <a:latin typeface="arial" panose="020B0604020202020204" pitchFamily="34" charset="0"/>
              </a:rPr>
              <a:t>1</a:t>
            </a:r>
            <a:r>
              <a:rPr lang="en-GB" sz="1600" i="0" u="none" strike="noStrike" dirty="0">
                <a:solidFill>
                  <a:schemeClr val="bg1"/>
                </a:solidFill>
                <a:effectLst/>
                <a:latin typeface="arial" panose="020B0604020202020204" pitchFamily="34" charset="0"/>
              </a:rPr>
              <a:t>, E. Schoenemann</a:t>
            </a:r>
            <a:r>
              <a:rPr lang="en-GB" sz="1600" i="0" u="none" strike="noStrike" baseline="30000" dirty="0">
                <a:solidFill>
                  <a:schemeClr val="bg1"/>
                </a:solidFill>
                <a:effectLst/>
                <a:latin typeface="arial" panose="020B0604020202020204" pitchFamily="34" charset="0"/>
              </a:rPr>
              <a:t>1</a:t>
            </a:r>
            <a:endParaRPr lang="en-GB" sz="1600" i="0" u="none" strike="noStrike" dirty="0">
              <a:solidFill>
                <a:schemeClr val="bg1"/>
              </a:solidFill>
              <a:effectLst/>
              <a:latin typeface="arial" panose="020B0604020202020204" pitchFamily="34" charset="0"/>
            </a:endParaRPr>
          </a:p>
          <a:p>
            <a:pPr marL="15240" marR="15240" algn="l">
              <a:spcBef>
                <a:spcPts val="0"/>
              </a:spcBef>
            </a:pPr>
            <a:r>
              <a:rPr lang="en-GB" sz="1600" b="0" i="0" u="none" strike="noStrike" baseline="30000" dirty="0">
                <a:solidFill>
                  <a:schemeClr val="bg1"/>
                </a:solidFill>
                <a:effectLst/>
                <a:latin typeface="arial" panose="020B0604020202020204" pitchFamily="34" charset="0"/>
              </a:rPr>
              <a:t>1</a:t>
            </a:r>
            <a:r>
              <a:rPr lang="en-GB" sz="1600" b="0" i="0" u="none" strike="noStrike" dirty="0">
                <a:solidFill>
                  <a:schemeClr val="bg1"/>
                </a:solidFill>
                <a:effectLst/>
                <a:latin typeface="arial" panose="020B0604020202020204" pitchFamily="34" charset="0"/>
              </a:rPr>
              <a:t>ESA/ESOC - Navigation Support Office; </a:t>
            </a:r>
            <a:r>
              <a:rPr lang="en-GB" sz="1600" b="0" i="0" u="none" strike="noStrike" baseline="30000" dirty="0">
                <a:solidFill>
                  <a:schemeClr val="bg1"/>
                </a:solidFill>
                <a:effectLst/>
                <a:latin typeface="arial" panose="020B0604020202020204" pitchFamily="34" charset="0"/>
              </a:rPr>
              <a:t>2</a:t>
            </a:r>
            <a:r>
              <a:rPr lang="en-GB" sz="1600" b="0" i="0" u="none" strike="noStrike" dirty="0">
                <a:solidFill>
                  <a:schemeClr val="bg1"/>
                </a:solidFill>
                <a:effectLst/>
                <a:latin typeface="arial" panose="020B0604020202020204" pitchFamily="34" charset="0"/>
              </a:rPr>
              <a:t>PosiTim@ESA/ESOC - Navigation Support Office; </a:t>
            </a:r>
            <a:r>
              <a:rPr lang="en-GB" sz="1600" b="0" i="0" u="none" strike="noStrike" baseline="30000" dirty="0">
                <a:solidFill>
                  <a:schemeClr val="bg1"/>
                </a:solidFill>
                <a:effectLst/>
                <a:latin typeface="arial" panose="020B0604020202020204" pitchFamily="34" charset="0"/>
              </a:rPr>
              <a:t>3</a:t>
            </a:r>
            <a:r>
              <a:rPr lang="en-GB" sz="1600" b="0" i="0" u="none" strike="noStrike" dirty="0">
                <a:solidFill>
                  <a:schemeClr val="bg1"/>
                </a:solidFill>
                <a:effectLst/>
                <a:latin typeface="arial" panose="020B0604020202020204" pitchFamily="34" charset="0"/>
              </a:rPr>
              <a:t>VisionSpace@ESA/ESOC - Navigation Support Office</a:t>
            </a:r>
          </a:p>
          <a:p>
            <a:pPr marL="15240" marR="15240">
              <a:spcBef>
                <a:spcPts val="0"/>
              </a:spcBef>
            </a:pPr>
            <a:r>
              <a:rPr lang="en-GB" sz="1600" dirty="0">
                <a:solidFill>
                  <a:schemeClr val="bg1"/>
                </a:solidFill>
                <a:ea typeface="Verdana" panose="020B0604030504040204" pitchFamily="34" charset="0"/>
                <a:cs typeface="Arial" panose="020B0604020202020204" pitchFamily="34" charset="0"/>
              </a:rPr>
              <a:t>V. Navarro: ESA ESAC</a:t>
            </a:r>
          </a:p>
        </p:txBody>
      </p:sp>
      <p:grpSp>
        <p:nvGrpSpPr>
          <p:cNvPr id="19" name="Group 18">
            <a:extLst>
              <a:ext uri="{FF2B5EF4-FFF2-40B4-BE49-F238E27FC236}">
                <a16:creationId xmlns:a16="http://schemas.microsoft.com/office/drawing/2014/main" id="{7273D4DC-C555-9969-56E1-70FE17C921E9}"/>
              </a:ext>
            </a:extLst>
          </p:cNvPr>
          <p:cNvGrpSpPr>
            <a:grpSpLocks noChangeAspect="1"/>
          </p:cNvGrpSpPr>
          <p:nvPr/>
        </p:nvGrpSpPr>
        <p:grpSpPr>
          <a:xfrm>
            <a:off x="8196149" y="2615796"/>
            <a:ext cx="3465743" cy="3542174"/>
            <a:chOff x="7594354" y="2166614"/>
            <a:chExt cx="3962408" cy="3962408"/>
          </a:xfrm>
        </p:grpSpPr>
        <p:pic>
          <p:nvPicPr>
            <p:cNvPr id="13" name="Picture 12" descr="A logo of a planet&#10;&#10;Description automatically generated">
              <a:extLst>
                <a:ext uri="{FF2B5EF4-FFF2-40B4-BE49-F238E27FC236}">
                  <a16:creationId xmlns:a16="http://schemas.microsoft.com/office/drawing/2014/main" id="{857E2782-3413-091C-CFFF-88028588FA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354" y="2166614"/>
              <a:ext cx="3962408" cy="3962408"/>
            </a:xfrm>
            <a:prstGeom prst="rect">
              <a:avLst/>
            </a:prstGeom>
          </p:spPr>
        </p:pic>
        <p:sp>
          <p:nvSpPr>
            <p:cNvPr id="18" name="Oval 17">
              <a:extLst>
                <a:ext uri="{FF2B5EF4-FFF2-40B4-BE49-F238E27FC236}">
                  <a16:creationId xmlns:a16="http://schemas.microsoft.com/office/drawing/2014/main" id="{2C36EB0C-2C11-FE20-E009-FD4C6738E381}"/>
                </a:ext>
              </a:extLst>
            </p:cNvPr>
            <p:cNvSpPr/>
            <p:nvPr/>
          </p:nvSpPr>
          <p:spPr>
            <a:xfrm>
              <a:off x="7748588" y="2312378"/>
              <a:ext cx="3672620" cy="3657600"/>
            </a:xfrm>
            <a:prstGeom prst="ellipse">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descr="A white and orange object with black text&#10;&#10;Description automatically generated with medium confidence">
            <a:extLst>
              <a:ext uri="{FF2B5EF4-FFF2-40B4-BE49-F238E27FC236}">
                <a16:creationId xmlns:a16="http://schemas.microsoft.com/office/drawing/2014/main" id="{B2AC1A89-137D-A845-01A1-F9CF68213D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172" y="4402714"/>
            <a:ext cx="7473173" cy="2043445"/>
          </a:xfrm>
          <a:prstGeom prst="rect">
            <a:avLst/>
          </a:prstGeom>
        </p:spPr>
      </p:pic>
    </p:spTree>
    <p:extLst>
      <p:ext uri="{BB962C8B-B14F-4D97-AF65-F5344CB8AC3E}">
        <p14:creationId xmlns:p14="http://schemas.microsoft.com/office/powerpoint/2010/main" val="154471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E62-2D67-79EC-8A42-84EDB5B0A7C1}"/>
              </a:ext>
            </a:extLst>
          </p:cNvPr>
          <p:cNvSpPr>
            <a:spLocks noGrp="1"/>
          </p:cNvSpPr>
          <p:nvPr>
            <p:ph type="title"/>
          </p:nvPr>
        </p:nvSpPr>
        <p:spPr>
          <a:xfrm>
            <a:off x="216000" y="160401"/>
            <a:ext cx="10108800" cy="553998"/>
          </a:xfrm>
        </p:spPr>
        <p:txBody>
          <a:bodyPr/>
          <a:lstStyle/>
          <a:p>
            <a:r>
              <a:rPr lang="en-GB" dirty="0"/>
              <a:t>GENESIS – PROAD General Interface Overview </a:t>
            </a:r>
          </a:p>
        </p:txBody>
      </p:sp>
      <p:grpSp>
        <p:nvGrpSpPr>
          <p:cNvPr id="24" name="Group 23">
            <a:extLst>
              <a:ext uri="{FF2B5EF4-FFF2-40B4-BE49-F238E27FC236}">
                <a16:creationId xmlns:a16="http://schemas.microsoft.com/office/drawing/2014/main" id="{AB2D9481-D454-C2AA-8883-3F7220E2F80F}"/>
              </a:ext>
            </a:extLst>
          </p:cNvPr>
          <p:cNvGrpSpPr>
            <a:grpSpLocks noChangeAspect="1"/>
          </p:cNvGrpSpPr>
          <p:nvPr/>
        </p:nvGrpSpPr>
        <p:grpSpPr>
          <a:xfrm>
            <a:off x="9829020" y="30481"/>
            <a:ext cx="812800" cy="812800"/>
            <a:chOff x="4843255" y="79361"/>
            <a:chExt cx="4945125" cy="4945125"/>
          </a:xfrm>
        </p:grpSpPr>
        <p:pic>
          <p:nvPicPr>
            <p:cNvPr id="22" name="Picture 21" descr="A logo of a planet&#10;&#10;Description automatically generated">
              <a:extLst>
                <a:ext uri="{FF2B5EF4-FFF2-40B4-BE49-F238E27FC236}">
                  <a16:creationId xmlns:a16="http://schemas.microsoft.com/office/drawing/2014/main" id="{CA555A1C-F194-DBB7-11DA-BA22E0CAD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255" y="79361"/>
              <a:ext cx="4945125" cy="4945125"/>
            </a:xfrm>
            <a:prstGeom prst="rect">
              <a:avLst/>
            </a:prstGeom>
          </p:spPr>
        </p:pic>
        <p:sp>
          <p:nvSpPr>
            <p:cNvPr id="23" name="Oval 22">
              <a:extLst>
                <a:ext uri="{FF2B5EF4-FFF2-40B4-BE49-F238E27FC236}">
                  <a16:creationId xmlns:a16="http://schemas.microsoft.com/office/drawing/2014/main" id="{54397A3E-E966-772C-3CD2-DB42D7BD07B5}"/>
                </a:ext>
              </a:extLst>
            </p:cNvPr>
            <p:cNvSpPr/>
            <p:nvPr/>
          </p:nvSpPr>
          <p:spPr>
            <a:xfrm>
              <a:off x="5035741" y="261276"/>
              <a:ext cx="4583467" cy="456472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id="{97EB3AAD-E198-A16A-BBE6-4C5794CC77A3}"/>
              </a:ext>
            </a:extLst>
          </p:cNvPr>
          <p:cNvSpPr txBox="1"/>
          <p:nvPr/>
        </p:nvSpPr>
        <p:spPr>
          <a:xfrm flipH="1">
            <a:off x="7894277" y="5921150"/>
            <a:ext cx="1389889" cy="369332"/>
          </a:xfrm>
          <a:prstGeom prst="rect">
            <a:avLst/>
          </a:prstGeom>
          <a:noFill/>
        </p:spPr>
        <p:txBody>
          <a:bodyPr wrap="square" rtlCol="0">
            <a:spAutoFit/>
          </a:bodyPr>
          <a:lstStyle/>
          <a:p>
            <a:pPr algn="l"/>
            <a:r>
              <a:rPr lang="en-DE">
                <a:latin typeface="Arial" panose="020B0604020202020204" pitchFamily="34" charset="0"/>
                <a:ea typeface="MS PGothic" pitchFamily="34" charset="-128"/>
                <a:cs typeface="Arial" panose="020B0604020202020204" pitchFamily="34" charset="0"/>
              </a:rPr>
              <a:t>PROAD</a:t>
            </a:r>
          </a:p>
        </p:txBody>
      </p:sp>
      <p:sp>
        <p:nvSpPr>
          <p:cNvPr id="30" name="Rectangle 29">
            <a:extLst>
              <a:ext uri="{FF2B5EF4-FFF2-40B4-BE49-F238E27FC236}">
                <a16:creationId xmlns:a16="http://schemas.microsoft.com/office/drawing/2014/main" id="{C217B25B-9641-6254-0D5D-C334594BD091}"/>
              </a:ext>
            </a:extLst>
          </p:cNvPr>
          <p:cNvSpPr/>
          <p:nvPr/>
        </p:nvSpPr>
        <p:spPr>
          <a:xfrm>
            <a:off x="3904080" y="1185092"/>
            <a:ext cx="3108960" cy="12598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2000" dirty="0">
                <a:solidFill>
                  <a:schemeClr val="bg1"/>
                </a:solidFill>
              </a:rPr>
              <a:t>GENESIS Satellite </a:t>
            </a:r>
          </a:p>
          <a:p>
            <a:pPr algn="ctr"/>
            <a:endParaRPr lang="en-DE" sz="1400" dirty="0">
              <a:solidFill>
                <a:schemeClr val="bg1"/>
              </a:solidFill>
            </a:endParaRPr>
          </a:p>
          <a:p>
            <a:pPr algn="ctr"/>
            <a:r>
              <a:rPr lang="en-DE" sz="1200" dirty="0">
                <a:solidFill>
                  <a:schemeClr val="bg1"/>
                </a:solidFill>
              </a:rPr>
              <a:t>On-Board Measurements </a:t>
            </a:r>
          </a:p>
          <a:p>
            <a:pPr algn="ctr"/>
            <a:r>
              <a:rPr lang="en-DE" sz="1200" dirty="0">
                <a:solidFill>
                  <a:schemeClr val="bg1"/>
                </a:solidFill>
              </a:rPr>
              <a:t>- GNSS (GAL/GPS)</a:t>
            </a:r>
          </a:p>
          <a:p>
            <a:pPr algn="ctr"/>
            <a:r>
              <a:rPr lang="en-DE" sz="1200" dirty="0">
                <a:solidFill>
                  <a:schemeClr val="bg1"/>
                </a:solidFill>
              </a:rPr>
              <a:t>- DORIS</a:t>
            </a:r>
            <a:endParaRPr lang="en-DE" sz="1400" dirty="0">
              <a:solidFill>
                <a:schemeClr val="bg1"/>
              </a:solidFill>
            </a:endParaRPr>
          </a:p>
        </p:txBody>
      </p:sp>
      <p:sp>
        <p:nvSpPr>
          <p:cNvPr id="31" name="Rectangle 30">
            <a:extLst>
              <a:ext uri="{FF2B5EF4-FFF2-40B4-BE49-F238E27FC236}">
                <a16:creationId xmlns:a16="http://schemas.microsoft.com/office/drawing/2014/main" id="{04B860AC-B3BE-BA52-9AC9-8255A4DBFFD7}"/>
              </a:ext>
            </a:extLst>
          </p:cNvPr>
          <p:cNvSpPr/>
          <p:nvPr/>
        </p:nvSpPr>
        <p:spPr>
          <a:xfrm>
            <a:off x="8100058" y="1191986"/>
            <a:ext cx="3411221" cy="1443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2000" dirty="0">
                <a:solidFill>
                  <a:schemeClr val="bg1"/>
                </a:solidFill>
              </a:rPr>
              <a:t>Industry  </a:t>
            </a:r>
          </a:p>
          <a:p>
            <a:pPr algn="ctr"/>
            <a:endParaRPr lang="en-DE" sz="1400" dirty="0">
              <a:solidFill>
                <a:schemeClr val="bg1"/>
              </a:solidFill>
            </a:endParaRPr>
          </a:p>
          <a:p>
            <a:pPr algn="ctr"/>
            <a:r>
              <a:rPr lang="en-DE" sz="1400" dirty="0">
                <a:solidFill>
                  <a:schemeClr val="bg1"/>
                </a:solidFill>
              </a:rPr>
              <a:t>- GENESIS Satellite</a:t>
            </a:r>
          </a:p>
          <a:p>
            <a:pPr algn="ctr"/>
            <a:r>
              <a:rPr lang="en-DE" sz="1400" dirty="0">
                <a:solidFill>
                  <a:schemeClr val="bg1"/>
                </a:solidFill>
              </a:rPr>
              <a:t>- Design and Development</a:t>
            </a:r>
          </a:p>
          <a:p>
            <a:pPr algn="ctr"/>
            <a:r>
              <a:rPr lang="en-DE" sz="1400" dirty="0">
                <a:solidFill>
                  <a:schemeClr val="bg1"/>
                </a:solidFill>
              </a:rPr>
              <a:t>- Operations  </a:t>
            </a:r>
          </a:p>
          <a:p>
            <a:pPr algn="ctr"/>
            <a:r>
              <a:rPr lang="en-DE" sz="1400" dirty="0">
                <a:solidFill>
                  <a:schemeClr val="tx1"/>
                </a:solidFill>
              </a:rPr>
              <a:t> </a:t>
            </a:r>
          </a:p>
        </p:txBody>
      </p:sp>
      <p:sp>
        <p:nvSpPr>
          <p:cNvPr id="32" name="Rectangle 31">
            <a:extLst>
              <a:ext uri="{FF2B5EF4-FFF2-40B4-BE49-F238E27FC236}">
                <a16:creationId xmlns:a16="http://schemas.microsoft.com/office/drawing/2014/main" id="{04719461-0306-5AF4-71DB-B0692FFDBD0B}"/>
              </a:ext>
            </a:extLst>
          </p:cNvPr>
          <p:cNvSpPr/>
          <p:nvPr/>
        </p:nvSpPr>
        <p:spPr>
          <a:xfrm>
            <a:off x="3886380" y="2783296"/>
            <a:ext cx="3987620" cy="176784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2000" dirty="0">
                <a:solidFill>
                  <a:schemeClr val="bg1"/>
                </a:solidFill>
              </a:rPr>
              <a:t>ESA</a:t>
            </a:r>
          </a:p>
          <a:p>
            <a:pPr algn="ctr"/>
            <a:endParaRPr lang="en-DE" sz="2000" dirty="0">
              <a:solidFill>
                <a:schemeClr val="bg1"/>
              </a:solidFill>
            </a:endParaRPr>
          </a:p>
          <a:p>
            <a:pPr algn="ctr"/>
            <a:r>
              <a:rPr lang="en-DE" sz="1600" dirty="0">
                <a:solidFill>
                  <a:schemeClr val="bg1"/>
                </a:solidFill>
              </a:rPr>
              <a:t>- Project</a:t>
            </a:r>
          </a:p>
          <a:p>
            <a:pPr algn="ctr"/>
            <a:r>
              <a:rPr lang="en-DE" sz="1600" dirty="0">
                <a:solidFill>
                  <a:schemeClr val="bg1"/>
                </a:solidFill>
              </a:rPr>
              <a:t>- PROAD</a:t>
            </a:r>
          </a:p>
          <a:p>
            <a:pPr marL="285750" indent="-285750" algn="ctr">
              <a:buFont typeface="Arial" panose="020B0604020202020204" pitchFamily="34" charset="0"/>
              <a:buChar char="•"/>
            </a:pPr>
            <a:r>
              <a:rPr lang="en-DE" sz="1400" dirty="0">
                <a:solidFill>
                  <a:schemeClr val="bg1"/>
                </a:solidFill>
              </a:rPr>
              <a:t>Precise Orbit Determination</a:t>
            </a:r>
          </a:p>
          <a:p>
            <a:pPr marL="285750" indent="-285750" algn="ctr">
              <a:buFont typeface="Arial" panose="020B0604020202020204" pitchFamily="34" charset="0"/>
              <a:buChar char="•"/>
            </a:pPr>
            <a:r>
              <a:rPr lang="en-DE" sz="1400" dirty="0">
                <a:solidFill>
                  <a:schemeClr val="bg1"/>
                </a:solidFill>
              </a:rPr>
              <a:t>Data Archive and I/F for Data Dissemination </a:t>
            </a:r>
            <a:endParaRPr lang="en-DE" sz="1600" dirty="0">
              <a:solidFill>
                <a:schemeClr val="bg1"/>
              </a:solidFill>
            </a:endParaRPr>
          </a:p>
        </p:txBody>
      </p:sp>
      <p:sp>
        <p:nvSpPr>
          <p:cNvPr id="33" name="Rectangle 32">
            <a:extLst>
              <a:ext uri="{FF2B5EF4-FFF2-40B4-BE49-F238E27FC236}">
                <a16:creationId xmlns:a16="http://schemas.microsoft.com/office/drawing/2014/main" id="{CA5DB7F5-CC70-447A-8330-5CB332929BE0}"/>
              </a:ext>
            </a:extLst>
          </p:cNvPr>
          <p:cNvSpPr/>
          <p:nvPr/>
        </p:nvSpPr>
        <p:spPr>
          <a:xfrm>
            <a:off x="8100058" y="4551136"/>
            <a:ext cx="3540580" cy="160582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2000" dirty="0">
                <a:solidFill>
                  <a:schemeClr val="tx1"/>
                </a:solidFill>
              </a:rPr>
              <a:t>International Geodetic Community</a:t>
            </a:r>
          </a:p>
          <a:p>
            <a:pPr algn="ctr"/>
            <a:endParaRPr lang="en-DE" sz="2000" dirty="0">
              <a:solidFill>
                <a:schemeClr val="tx1"/>
              </a:solidFill>
            </a:endParaRPr>
          </a:p>
          <a:p>
            <a:pPr algn="ctr"/>
            <a:r>
              <a:rPr lang="en-DE" sz="1200" dirty="0">
                <a:solidFill>
                  <a:schemeClr val="tx1"/>
                </a:solidFill>
              </a:rPr>
              <a:t>- IERS and four geodetic Services</a:t>
            </a:r>
          </a:p>
          <a:p>
            <a:pPr algn="ctr"/>
            <a:r>
              <a:rPr lang="en-DE" sz="1200" dirty="0">
                <a:solidFill>
                  <a:schemeClr val="tx1"/>
                </a:solidFill>
              </a:rPr>
              <a:t>- International Geodetic Oerganisations </a:t>
            </a:r>
          </a:p>
        </p:txBody>
      </p:sp>
      <p:sp>
        <p:nvSpPr>
          <p:cNvPr id="34" name="Rectangle 33">
            <a:extLst>
              <a:ext uri="{FF2B5EF4-FFF2-40B4-BE49-F238E27FC236}">
                <a16:creationId xmlns:a16="http://schemas.microsoft.com/office/drawing/2014/main" id="{5BEFCF78-6A35-B890-3145-C2C9FD267D05}"/>
              </a:ext>
            </a:extLst>
          </p:cNvPr>
          <p:cNvSpPr/>
          <p:nvPr/>
        </p:nvSpPr>
        <p:spPr>
          <a:xfrm>
            <a:off x="3904080" y="4897120"/>
            <a:ext cx="3108960" cy="12598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2000" dirty="0">
                <a:solidFill>
                  <a:schemeClr val="tx1"/>
                </a:solidFill>
              </a:rPr>
              <a:t> </a:t>
            </a:r>
            <a:r>
              <a:rPr lang="en-DE" sz="1600" dirty="0">
                <a:solidFill>
                  <a:schemeClr val="tx1"/>
                </a:solidFill>
              </a:rPr>
              <a:t>Ground Support  Infrastructure</a:t>
            </a:r>
          </a:p>
          <a:p>
            <a:pPr algn="ctr"/>
            <a:endParaRPr lang="en-DE" sz="1400" dirty="0">
              <a:solidFill>
                <a:schemeClr val="tx1"/>
              </a:solidFill>
            </a:endParaRPr>
          </a:p>
          <a:p>
            <a:pPr algn="ctr"/>
            <a:r>
              <a:rPr lang="en-DE" sz="1200" dirty="0">
                <a:solidFill>
                  <a:schemeClr val="tx1"/>
                </a:solidFill>
              </a:rPr>
              <a:t>- SLR Network</a:t>
            </a:r>
          </a:p>
          <a:p>
            <a:pPr algn="ctr"/>
            <a:r>
              <a:rPr lang="en-DE" sz="1200" dirty="0">
                <a:solidFill>
                  <a:schemeClr val="tx1"/>
                </a:solidFill>
              </a:rPr>
              <a:t>- VLBI Network</a:t>
            </a:r>
          </a:p>
          <a:p>
            <a:pPr algn="ctr"/>
            <a:r>
              <a:rPr lang="en-DE" sz="1200" dirty="0">
                <a:solidFill>
                  <a:schemeClr val="tx1"/>
                </a:solidFill>
              </a:rPr>
              <a:t>- IGS Network</a:t>
            </a:r>
          </a:p>
          <a:p>
            <a:pPr algn="ctr"/>
            <a:endParaRPr lang="en-DE" sz="1200" dirty="0">
              <a:solidFill>
                <a:schemeClr val="tx1"/>
              </a:solidFill>
            </a:endParaRPr>
          </a:p>
        </p:txBody>
      </p:sp>
      <p:cxnSp>
        <p:nvCxnSpPr>
          <p:cNvPr id="35" name="Straight Arrow Connector 34">
            <a:extLst>
              <a:ext uri="{FF2B5EF4-FFF2-40B4-BE49-F238E27FC236}">
                <a16:creationId xmlns:a16="http://schemas.microsoft.com/office/drawing/2014/main" id="{CF4F412B-41E1-7E34-BDE3-798773B17B74}"/>
              </a:ext>
            </a:extLst>
          </p:cNvPr>
          <p:cNvCxnSpPr>
            <a:cxnSpLocks/>
            <a:stCxn id="30" idx="3"/>
          </p:cNvCxnSpPr>
          <p:nvPr/>
        </p:nvCxnSpPr>
        <p:spPr>
          <a:xfrm flipV="1">
            <a:off x="7013040" y="1807392"/>
            <a:ext cx="1087018" cy="762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25F5415C-3633-E664-DB56-5C627BD2FA6A}"/>
              </a:ext>
            </a:extLst>
          </p:cNvPr>
          <p:cNvCxnSpPr>
            <a:stCxn id="31" idx="2"/>
          </p:cNvCxnSpPr>
          <p:nvPr/>
        </p:nvCxnSpPr>
        <p:spPr>
          <a:xfrm rot="5400000">
            <a:off x="8443142" y="2066472"/>
            <a:ext cx="793387" cy="1931669"/>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1B37DD1C-E283-917A-97CC-4522B4B114FF}"/>
              </a:ext>
            </a:extLst>
          </p:cNvPr>
          <p:cNvCxnSpPr>
            <a:cxnSpLocks/>
            <a:stCxn id="33" idx="0"/>
          </p:cNvCxnSpPr>
          <p:nvPr/>
        </p:nvCxnSpPr>
        <p:spPr>
          <a:xfrm rot="16200000" flipV="1">
            <a:off x="8398872" y="3079660"/>
            <a:ext cx="946604" cy="1996348"/>
          </a:xfrm>
          <a:prstGeom prst="bentConnector2">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4BEF877-892A-5DE9-925E-01CC5A2F7F5E}"/>
              </a:ext>
            </a:extLst>
          </p:cNvPr>
          <p:cNvCxnSpPr>
            <a:cxnSpLocks/>
            <a:stCxn id="34" idx="3"/>
          </p:cNvCxnSpPr>
          <p:nvPr/>
        </p:nvCxnSpPr>
        <p:spPr>
          <a:xfrm>
            <a:off x="7013040" y="5527040"/>
            <a:ext cx="1087018" cy="0"/>
          </a:xfrm>
          <a:prstGeom prst="straightConnector1">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2870024-98D1-4A23-FC47-0155FC67C5D9}"/>
              </a:ext>
            </a:extLst>
          </p:cNvPr>
          <p:cNvSpPr/>
          <p:nvPr/>
        </p:nvSpPr>
        <p:spPr>
          <a:xfrm>
            <a:off x="122280" y="2864304"/>
            <a:ext cx="2763160" cy="1605824"/>
          </a:xfrm>
          <a:prstGeom prst="rec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2000" dirty="0">
              <a:solidFill>
                <a:schemeClr val="tx1"/>
              </a:solidFill>
            </a:endParaRPr>
          </a:p>
          <a:p>
            <a:pPr algn="ctr"/>
            <a:r>
              <a:rPr lang="en-DE" sz="2000" dirty="0">
                <a:solidFill>
                  <a:schemeClr val="tx1"/>
                </a:solidFill>
              </a:rPr>
              <a:t>International Community</a:t>
            </a:r>
          </a:p>
          <a:p>
            <a:pPr algn="ctr"/>
            <a:endParaRPr lang="en-DE" sz="2000" dirty="0">
              <a:solidFill>
                <a:schemeClr val="tx1"/>
              </a:solidFill>
            </a:endParaRPr>
          </a:p>
          <a:p>
            <a:pPr algn="ctr"/>
            <a:r>
              <a:rPr lang="en-DE" sz="1600" dirty="0">
                <a:solidFill>
                  <a:schemeClr val="tx1"/>
                </a:solidFill>
              </a:rPr>
              <a:t>- Geodetic Community</a:t>
            </a:r>
          </a:p>
          <a:p>
            <a:pPr algn="ctr"/>
            <a:r>
              <a:rPr lang="en-DE" sz="1600" dirty="0">
                <a:solidFill>
                  <a:schemeClr val="tx1"/>
                </a:solidFill>
              </a:rPr>
              <a:t>- Science Community </a:t>
            </a:r>
            <a:endParaRPr lang="en-DE" sz="2000" dirty="0">
              <a:solidFill>
                <a:schemeClr val="tx1"/>
              </a:solidFill>
            </a:endParaRPr>
          </a:p>
          <a:p>
            <a:pPr algn="ctr"/>
            <a:endParaRPr lang="en-DE" sz="2000" dirty="0">
              <a:solidFill>
                <a:schemeClr val="tx1"/>
              </a:solidFill>
            </a:endParaRPr>
          </a:p>
        </p:txBody>
      </p:sp>
      <p:cxnSp>
        <p:nvCxnSpPr>
          <p:cNvPr id="40" name="Straight Arrow Connector 39">
            <a:extLst>
              <a:ext uri="{FF2B5EF4-FFF2-40B4-BE49-F238E27FC236}">
                <a16:creationId xmlns:a16="http://schemas.microsoft.com/office/drawing/2014/main" id="{066E178E-4DFB-3CEE-1963-C34381095BEA}"/>
              </a:ext>
            </a:extLst>
          </p:cNvPr>
          <p:cNvCxnSpPr>
            <a:cxnSpLocks/>
          </p:cNvCxnSpPr>
          <p:nvPr/>
        </p:nvCxnSpPr>
        <p:spPr>
          <a:xfrm flipH="1">
            <a:off x="2885440" y="3604531"/>
            <a:ext cx="1000940" cy="0"/>
          </a:xfrm>
          <a:prstGeom prst="straightConnector1">
            <a:avLst/>
          </a:prstGeom>
          <a:ln w="50800">
            <a:solidFill>
              <a:schemeClr val="tx1">
                <a:lumMod val="10000"/>
                <a:lumOff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C107566-216C-6395-FD14-B213EA96281C}"/>
              </a:ext>
            </a:extLst>
          </p:cNvPr>
          <p:cNvSpPr/>
          <p:nvPr/>
        </p:nvSpPr>
        <p:spPr>
          <a:xfrm>
            <a:off x="10680192" y="3163824"/>
            <a:ext cx="1335024" cy="74066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dirty="0"/>
              <a:t>CNES DORIS</a:t>
            </a:r>
          </a:p>
        </p:txBody>
      </p:sp>
      <p:cxnSp>
        <p:nvCxnSpPr>
          <p:cNvPr id="42" name="Elbow Connector 41">
            <a:extLst>
              <a:ext uri="{FF2B5EF4-FFF2-40B4-BE49-F238E27FC236}">
                <a16:creationId xmlns:a16="http://schemas.microsoft.com/office/drawing/2014/main" id="{930502C3-4269-CE4E-44F1-771334F3C5D1}"/>
              </a:ext>
            </a:extLst>
          </p:cNvPr>
          <p:cNvCxnSpPr>
            <a:stCxn id="31" idx="3"/>
          </p:cNvCxnSpPr>
          <p:nvPr/>
        </p:nvCxnSpPr>
        <p:spPr>
          <a:xfrm>
            <a:off x="11511279" y="1913800"/>
            <a:ext cx="348489" cy="1250024"/>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B40A506-2C92-F032-2C76-B347FF745E7E}"/>
              </a:ext>
            </a:extLst>
          </p:cNvPr>
          <p:cNvCxnSpPr>
            <a:stCxn id="41" idx="1"/>
          </p:cNvCxnSpPr>
          <p:nvPr/>
        </p:nvCxnSpPr>
        <p:spPr>
          <a:xfrm flipH="1" flipV="1">
            <a:off x="7874000" y="3529584"/>
            <a:ext cx="2806192" cy="457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73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E62-2D67-79EC-8A42-84EDB5B0A7C1}"/>
              </a:ext>
            </a:extLst>
          </p:cNvPr>
          <p:cNvSpPr>
            <a:spLocks noGrp="1"/>
          </p:cNvSpPr>
          <p:nvPr>
            <p:ph type="title"/>
          </p:nvPr>
        </p:nvSpPr>
        <p:spPr>
          <a:xfrm>
            <a:off x="216000" y="160401"/>
            <a:ext cx="10108800" cy="553998"/>
          </a:xfrm>
        </p:spPr>
        <p:txBody>
          <a:bodyPr/>
          <a:lstStyle/>
          <a:p>
            <a:r>
              <a:rPr lang="en-GB" dirty="0"/>
              <a:t>GENESIS – PROAD Data Flow</a:t>
            </a:r>
          </a:p>
        </p:txBody>
      </p:sp>
      <p:grpSp>
        <p:nvGrpSpPr>
          <p:cNvPr id="24" name="Group 23">
            <a:extLst>
              <a:ext uri="{FF2B5EF4-FFF2-40B4-BE49-F238E27FC236}">
                <a16:creationId xmlns:a16="http://schemas.microsoft.com/office/drawing/2014/main" id="{AB2D9481-D454-C2AA-8883-3F7220E2F80F}"/>
              </a:ext>
            </a:extLst>
          </p:cNvPr>
          <p:cNvGrpSpPr>
            <a:grpSpLocks noChangeAspect="1"/>
          </p:cNvGrpSpPr>
          <p:nvPr/>
        </p:nvGrpSpPr>
        <p:grpSpPr>
          <a:xfrm>
            <a:off x="9829020" y="30481"/>
            <a:ext cx="812800" cy="812800"/>
            <a:chOff x="4843255" y="79361"/>
            <a:chExt cx="4945125" cy="4945125"/>
          </a:xfrm>
        </p:grpSpPr>
        <p:pic>
          <p:nvPicPr>
            <p:cNvPr id="22" name="Picture 21" descr="A logo of a planet&#10;&#10;Description automatically generated">
              <a:extLst>
                <a:ext uri="{FF2B5EF4-FFF2-40B4-BE49-F238E27FC236}">
                  <a16:creationId xmlns:a16="http://schemas.microsoft.com/office/drawing/2014/main" id="{CA555A1C-F194-DBB7-11DA-BA22E0CAD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255" y="79361"/>
              <a:ext cx="4945125" cy="4945125"/>
            </a:xfrm>
            <a:prstGeom prst="rect">
              <a:avLst/>
            </a:prstGeom>
          </p:spPr>
        </p:pic>
        <p:sp>
          <p:nvSpPr>
            <p:cNvPr id="23" name="Oval 22">
              <a:extLst>
                <a:ext uri="{FF2B5EF4-FFF2-40B4-BE49-F238E27FC236}">
                  <a16:creationId xmlns:a16="http://schemas.microsoft.com/office/drawing/2014/main" id="{54397A3E-E966-772C-3CD2-DB42D7BD07B5}"/>
                </a:ext>
              </a:extLst>
            </p:cNvPr>
            <p:cNvSpPr/>
            <p:nvPr/>
          </p:nvSpPr>
          <p:spPr>
            <a:xfrm>
              <a:off x="5035741" y="261276"/>
              <a:ext cx="4583467" cy="456472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ounded Rectangle 2">
            <a:extLst>
              <a:ext uri="{FF2B5EF4-FFF2-40B4-BE49-F238E27FC236}">
                <a16:creationId xmlns:a16="http://schemas.microsoft.com/office/drawing/2014/main" id="{9FB54654-AB8D-3924-4C71-F4880E1990D0}"/>
              </a:ext>
            </a:extLst>
          </p:cNvPr>
          <p:cNvSpPr/>
          <p:nvPr/>
        </p:nvSpPr>
        <p:spPr>
          <a:xfrm>
            <a:off x="3707114" y="4401077"/>
            <a:ext cx="5656342" cy="1926571"/>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ectangle 3">
            <a:extLst>
              <a:ext uri="{FF2B5EF4-FFF2-40B4-BE49-F238E27FC236}">
                <a16:creationId xmlns:a16="http://schemas.microsoft.com/office/drawing/2014/main" id="{55EF75D4-A515-DF0E-440F-F6210A4F6F1F}"/>
              </a:ext>
            </a:extLst>
          </p:cNvPr>
          <p:cNvSpPr/>
          <p:nvPr/>
        </p:nvSpPr>
        <p:spPr>
          <a:xfrm>
            <a:off x="745720" y="1310185"/>
            <a:ext cx="1438327" cy="485884"/>
          </a:xfrm>
          <a:prstGeom prst="rect">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fontAlgn="auto">
              <a:spcBef>
                <a:spcPts val="0"/>
              </a:spcBef>
              <a:spcAft>
                <a:spcPts val="0"/>
              </a:spcAft>
            </a:pPr>
            <a:r>
              <a:rPr lang="en-DE">
                <a:solidFill>
                  <a:prstClr val="white"/>
                </a:solidFill>
                <a:latin typeface="Calibri" panose="020F0502020204030204"/>
              </a:rPr>
              <a:t>GNSS </a:t>
            </a:r>
          </a:p>
          <a:p>
            <a:pPr algn="ctr" fontAlgn="auto">
              <a:spcBef>
                <a:spcPts val="0"/>
              </a:spcBef>
              <a:spcAft>
                <a:spcPts val="0"/>
              </a:spcAft>
            </a:pPr>
            <a:r>
              <a:rPr lang="en-DE" sz="1400">
                <a:solidFill>
                  <a:prstClr val="white"/>
                </a:solidFill>
                <a:latin typeface="Calibri" panose="020F0502020204030204"/>
              </a:rPr>
              <a:t>Galileo &amp; GPS</a:t>
            </a:r>
          </a:p>
        </p:txBody>
      </p:sp>
      <p:sp>
        <p:nvSpPr>
          <p:cNvPr id="5" name="Rectangle 4">
            <a:extLst>
              <a:ext uri="{FF2B5EF4-FFF2-40B4-BE49-F238E27FC236}">
                <a16:creationId xmlns:a16="http://schemas.microsoft.com/office/drawing/2014/main" id="{8363CAED-A218-4F06-D7AC-695161C89183}"/>
              </a:ext>
            </a:extLst>
          </p:cNvPr>
          <p:cNvSpPr/>
          <p:nvPr/>
        </p:nvSpPr>
        <p:spPr>
          <a:xfrm>
            <a:off x="745720" y="2399291"/>
            <a:ext cx="1438327" cy="485884"/>
          </a:xfrm>
          <a:prstGeom prst="rect">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fontAlgn="auto">
              <a:spcBef>
                <a:spcPts val="0"/>
              </a:spcBef>
              <a:spcAft>
                <a:spcPts val="0"/>
              </a:spcAft>
            </a:pPr>
            <a:r>
              <a:rPr lang="en-DE">
                <a:solidFill>
                  <a:prstClr val="white"/>
                </a:solidFill>
                <a:latin typeface="Calibri" panose="020F0502020204030204"/>
              </a:rPr>
              <a:t>DORIS </a:t>
            </a:r>
          </a:p>
        </p:txBody>
      </p:sp>
      <p:sp>
        <p:nvSpPr>
          <p:cNvPr id="6" name="Rectangle 5">
            <a:extLst>
              <a:ext uri="{FF2B5EF4-FFF2-40B4-BE49-F238E27FC236}">
                <a16:creationId xmlns:a16="http://schemas.microsoft.com/office/drawing/2014/main" id="{9A10ABAE-96C0-8EFE-B981-9B435B7C459F}"/>
              </a:ext>
            </a:extLst>
          </p:cNvPr>
          <p:cNvSpPr/>
          <p:nvPr/>
        </p:nvSpPr>
        <p:spPr>
          <a:xfrm>
            <a:off x="200741" y="4813744"/>
            <a:ext cx="2513943" cy="1102832"/>
          </a:xfrm>
          <a:prstGeom prst="rect">
            <a:avLst/>
          </a:prstGeom>
          <a:solidFill>
            <a:schemeClr val="bg1">
              <a:lumMod val="2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fontAlgn="auto">
              <a:spcBef>
                <a:spcPts val="0"/>
              </a:spcBef>
              <a:spcAft>
                <a:spcPts val="0"/>
              </a:spcAft>
            </a:pPr>
            <a:r>
              <a:rPr lang="en-DE" sz="1400">
                <a:solidFill>
                  <a:prstClr val="white"/>
                </a:solidFill>
                <a:latin typeface="Calibri" panose="020F0502020204030204"/>
              </a:rPr>
              <a:t>International Geodetic Services</a:t>
            </a:r>
          </a:p>
          <a:p>
            <a:pPr algn="ctr" fontAlgn="auto">
              <a:spcBef>
                <a:spcPts val="0"/>
              </a:spcBef>
              <a:spcAft>
                <a:spcPts val="0"/>
              </a:spcAft>
            </a:pPr>
            <a:r>
              <a:rPr lang="en-DE" sz="1400">
                <a:solidFill>
                  <a:prstClr val="white"/>
                </a:solidFill>
                <a:latin typeface="Calibri" panose="020F0502020204030204"/>
              </a:rPr>
              <a:t>SLR  (ILRS) </a:t>
            </a:r>
          </a:p>
          <a:p>
            <a:pPr algn="ctr" fontAlgn="auto">
              <a:spcBef>
                <a:spcPts val="0"/>
              </a:spcBef>
              <a:spcAft>
                <a:spcPts val="0"/>
              </a:spcAft>
            </a:pPr>
            <a:r>
              <a:rPr lang="en-DE" sz="1400">
                <a:solidFill>
                  <a:prstClr val="white"/>
                </a:solidFill>
                <a:latin typeface="Calibri" panose="020F0502020204030204"/>
              </a:rPr>
              <a:t>VLBI (IVS)</a:t>
            </a:r>
          </a:p>
          <a:p>
            <a:pPr algn="ctr" fontAlgn="auto">
              <a:spcBef>
                <a:spcPts val="0"/>
              </a:spcBef>
              <a:spcAft>
                <a:spcPts val="0"/>
              </a:spcAft>
            </a:pPr>
            <a:r>
              <a:rPr lang="en-DE" sz="1400">
                <a:solidFill>
                  <a:prstClr val="white"/>
                </a:solidFill>
                <a:latin typeface="Calibri" panose="020F0502020204030204"/>
              </a:rPr>
              <a:t>GNSS (IGS)</a:t>
            </a:r>
          </a:p>
        </p:txBody>
      </p:sp>
      <p:cxnSp>
        <p:nvCxnSpPr>
          <p:cNvPr id="7" name="Elbow Connector 9">
            <a:extLst>
              <a:ext uri="{FF2B5EF4-FFF2-40B4-BE49-F238E27FC236}">
                <a16:creationId xmlns:a16="http://schemas.microsoft.com/office/drawing/2014/main" id="{DA8B7A44-A3F8-B291-0718-4110357BEF2B}"/>
              </a:ext>
            </a:extLst>
          </p:cNvPr>
          <p:cNvCxnSpPr>
            <a:cxnSpLocks/>
            <a:stCxn id="4" idx="3"/>
          </p:cNvCxnSpPr>
          <p:nvPr/>
        </p:nvCxnSpPr>
        <p:spPr>
          <a:xfrm>
            <a:off x="2184047" y="1553127"/>
            <a:ext cx="1437156" cy="85334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14">
            <a:extLst>
              <a:ext uri="{FF2B5EF4-FFF2-40B4-BE49-F238E27FC236}">
                <a16:creationId xmlns:a16="http://schemas.microsoft.com/office/drawing/2014/main" id="{56328F2F-07BD-C595-F24A-EB561AFFA0AB}"/>
              </a:ext>
            </a:extLst>
          </p:cNvPr>
          <p:cNvCxnSpPr>
            <a:cxnSpLocks/>
            <a:stCxn id="6" idx="3"/>
            <a:endCxn id="3" idx="1"/>
          </p:cNvCxnSpPr>
          <p:nvPr/>
        </p:nvCxnSpPr>
        <p:spPr>
          <a:xfrm flipV="1">
            <a:off x="2714684" y="5364363"/>
            <a:ext cx="992430" cy="79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15">
            <a:extLst>
              <a:ext uri="{FF2B5EF4-FFF2-40B4-BE49-F238E27FC236}">
                <a16:creationId xmlns:a16="http://schemas.microsoft.com/office/drawing/2014/main" id="{E8A09629-E19A-6CF0-0BAD-16FF64E328B4}"/>
              </a:ext>
            </a:extLst>
          </p:cNvPr>
          <p:cNvCxnSpPr>
            <a:cxnSpLocks/>
            <a:stCxn id="5" idx="3"/>
          </p:cNvCxnSpPr>
          <p:nvPr/>
        </p:nvCxnSpPr>
        <p:spPr>
          <a:xfrm flipV="1">
            <a:off x="2184047" y="2531249"/>
            <a:ext cx="1433616" cy="11098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468636C-2F92-74B7-7A1F-2BCC9B23F2C9}"/>
              </a:ext>
            </a:extLst>
          </p:cNvPr>
          <p:cNvSpPr/>
          <p:nvPr/>
        </p:nvSpPr>
        <p:spPr>
          <a:xfrm>
            <a:off x="5600228" y="5541704"/>
            <a:ext cx="1926448" cy="590000"/>
          </a:xfrm>
          <a:prstGeom prst="rect">
            <a:avLst/>
          </a:prstGeom>
          <a:solidFill>
            <a:schemeClr val="tx1">
              <a:lumMod val="75000"/>
              <a:lumOff val="2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fontAlgn="auto">
              <a:spcBef>
                <a:spcPts val="0"/>
              </a:spcBef>
              <a:spcAft>
                <a:spcPts val="0"/>
              </a:spcAft>
            </a:pPr>
            <a:r>
              <a:rPr lang="en-DE" sz="1400">
                <a:solidFill>
                  <a:prstClr val="white"/>
                </a:solidFill>
                <a:latin typeface="Calibri" panose="020F0502020204030204"/>
              </a:rPr>
              <a:t>GENESIS  POD Products and other Data</a:t>
            </a:r>
          </a:p>
        </p:txBody>
      </p:sp>
      <p:sp>
        <p:nvSpPr>
          <p:cNvPr id="11" name="Rectangle 10">
            <a:extLst>
              <a:ext uri="{FF2B5EF4-FFF2-40B4-BE49-F238E27FC236}">
                <a16:creationId xmlns:a16="http://schemas.microsoft.com/office/drawing/2014/main" id="{A11CD48F-1621-D582-D7C1-EF931EA3B229}"/>
              </a:ext>
            </a:extLst>
          </p:cNvPr>
          <p:cNvSpPr/>
          <p:nvPr/>
        </p:nvSpPr>
        <p:spPr>
          <a:xfrm>
            <a:off x="7166563" y="2025396"/>
            <a:ext cx="1438327" cy="74779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fontAlgn="auto">
              <a:spcBef>
                <a:spcPts val="0"/>
              </a:spcBef>
              <a:spcAft>
                <a:spcPts val="0"/>
              </a:spcAft>
            </a:pPr>
            <a:r>
              <a:rPr lang="en-DE" sz="1600">
                <a:solidFill>
                  <a:prstClr val="white"/>
                </a:solidFill>
                <a:latin typeface="Calibri" panose="020F0502020204030204"/>
              </a:rPr>
              <a:t>GNSS+Doris Measurements</a:t>
            </a:r>
          </a:p>
        </p:txBody>
      </p:sp>
      <p:sp>
        <p:nvSpPr>
          <p:cNvPr id="12" name="Rectangle 11">
            <a:extLst>
              <a:ext uri="{FF2B5EF4-FFF2-40B4-BE49-F238E27FC236}">
                <a16:creationId xmlns:a16="http://schemas.microsoft.com/office/drawing/2014/main" id="{410F876C-1006-B2DD-F137-4B29079ED60C}"/>
              </a:ext>
            </a:extLst>
          </p:cNvPr>
          <p:cNvSpPr/>
          <p:nvPr/>
        </p:nvSpPr>
        <p:spPr>
          <a:xfrm>
            <a:off x="3999498" y="4558637"/>
            <a:ext cx="2223539" cy="751137"/>
          </a:xfrm>
          <a:prstGeom prst="rect">
            <a:avLst/>
          </a:prstGeom>
          <a:solidFill>
            <a:schemeClr val="tx1">
              <a:lumMod val="75000"/>
              <a:lumOff val="2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r>
              <a:rPr lang="en-DE" dirty="0">
                <a:solidFill>
                  <a:prstClr val="white"/>
                </a:solidFill>
                <a:latin typeface="Calibri" panose="020F0502020204030204"/>
              </a:rPr>
              <a:t>Navigation Support Office</a:t>
            </a:r>
            <a:endParaRPr lang="en-DE" sz="1400" dirty="0">
              <a:solidFill>
                <a:prstClr val="white"/>
              </a:solidFill>
              <a:latin typeface="Calibri" panose="020F0502020204030204"/>
            </a:endParaRPr>
          </a:p>
        </p:txBody>
      </p:sp>
      <p:cxnSp>
        <p:nvCxnSpPr>
          <p:cNvPr id="13" name="Elbow Connector 26">
            <a:extLst>
              <a:ext uri="{FF2B5EF4-FFF2-40B4-BE49-F238E27FC236}">
                <a16:creationId xmlns:a16="http://schemas.microsoft.com/office/drawing/2014/main" id="{68ED6966-81BD-4C9E-2640-AC33731F8C98}"/>
              </a:ext>
            </a:extLst>
          </p:cNvPr>
          <p:cNvCxnSpPr>
            <a:cxnSpLocks/>
            <a:endCxn id="11" idx="1"/>
          </p:cNvCxnSpPr>
          <p:nvPr/>
        </p:nvCxnSpPr>
        <p:spPr>
          <a:xfrm>
            <a:off x="5714756" y="2338761"/>
            <a:ext cx="1451807" cy="6053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D359505-16CA-1E5B-19C7-0713851D5FB4}"/>
              </a:ext>
            </a:extLst>
          </p:cNvPr>
          <p:cNvSpPr/>
          <p:nvPr/>
        </p:nvSpPr>
        <p:spPr>
          <a:xfrm>
            <a:off x="9486679" y="1846594"/>
            <a:ext cx="2165279" cy="110539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fontAlgn="auto">
              <a:spcBef>
                <a:spcPts val="0"/>
              </a:spcBef>
              <a:spcAft>
                <a:spcPts val="0"/>
              </a:spcAft>
            </a:pPr>
            <a:r>
              <a:rPr lang="en-DE" sz="1600">
                <a:solidFill>
                  <a:prstClr val="white"/>
                </a:solidFill>
                <a:latin typeface="Calibri" panose="020F0502020204030204"/>
              </a:rPr>
              <a:t>Industry </a:t>
            </a:r>
          </a:p>
          <a:p>
            <a:pPr algn="ctr" fontAlgn="auto">
              <a:spcBef>
                <a:spcPts val="0"/>
              </a:spcBef>
              <a:spcAft>
                <a:spcPts val="0"/>
              </a:spcAft>
            </a:pPr>
            <a:r>
              <a:rPr lang="en-DE" sz="1200">
                <a:solidFill>
                  <a:prstClr val="white"/>
                </a:solidFill>
                <a:latin typeface="Calibri" panose="020F0502020204030204"/>
              </a:rPr>
              <a:t>GNSS Measurements </a:t>
            </a:r>
            <a:r>
              <a:rPr lang="en-DE" sz="1050">
                <a:solidFill>
                  <a:prstClr val="white"/>
                </a:solidFill>
                <a:latin typeface="Calibri" panose="020F0502020204030204"/>
              </a:rPr>
              <a:t>+ </a:t>
            </a:r>
            <a:r>
              <a:rPr lang="en-DE" sz="1200">
                <a:solidFill>
                  <a:prstClr val="white"/>
                </a:solidFill>
                <a:latin typeface="Calibri" panose="020F0502020204030204"/>
              </a:rPr>
              <a:t>Additional Data </a:t>
            </a:r>
            <a:endParaRPr lang="en-DE" sz="1600">
              <a:solidFill>
                <a:prstClr val="white"/>
              </a:solidFill>
              <a:latin typeface="Calibri" panose="020F0502020204030204"/>
            </a:endParaRPr>
          </a:p>
        </p:txBody>
      </p:sp>
      <p:cxnSp>
        <p:nvCxnSpPr>
          <p:cNvPr id="15" name="Straight Arrow Connector 14">
            <a:extLst>
              <a:ext uri="{FF2B5EF4-FFF2-40B4-BE49-F238E27FC236}">
                <a16:creationId xmlns:a16="http://schemas.microsoft.com/office/drawing/2014/main" id="{B7F525C9-70EE-5647-5524-F408BA9E0BE3}"/>
              </a:ext>
            </a:extLst>
          </p:cNvPr>
          <p:cNvCxnSpPr>
            <a:stCxn id="11" idx="3"/>
            <a:endCxn id="14" idx="1"/>
          </p:cNvCxnSpPr>
          <p:nvPr/>
        </p:nvCxnSpPr>
        <p:spPr>
          <a:xfrm>
            <a:off x="8604890" y="2399291"/>
            <a:ext cx="88178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143EA7F-2A4A-C2C3-6782-D988B5DC2058}"/>
              </a:ext>
            </a:extLst>
          </p:cNvPr>
          <p:cNvSpPr/>
          <p:nvPr/>
        </p:nvSpPr>
        <p:spPr>
          <a:xfrm>
            <a:off x="6822245" y="4572077"/>
            <a:ext cx="2223539" cy="751137"/>
          </a:xfrm>
          <a:prstGeom prst="rect">
            <a:avLst/>
          </a:prstGeom>
          <a:solidFill>
            <a:schemeClr val="tx1">
              <a:lumMod val="75000"/>
              <a:lumOff val="2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r>
              <a:rPr lang="en-DE">
                <a:solidFill>
                  <a:prstClr val="white"/>
                </a:solidFill>
                <a:latin typeface="Calibri" panose="020F0502020204030204"/>
              </a:rPr>
              <a:t>ESAC GNSS Science Support Center</a:t>
            </a:r>
            <a:endParaRPr lang="en-DE" sz="1400">
              <a:solidFill>
                <a:prstClr val="white"/>
              </a:solidFill>
              <a:latin typeface="Calibri" panose="020F0502020204030204"/>
            </a:endParaRPr>
          </a:p>
        </p:txBody>
      </p:sp>
      <p:cxnSp>
        <p:nvCxnSpPr>
          <p:cNvPr id="17" name="Elbow Connector 30">
            <a:extLst>
              <a:ext uri="{FF2B5EF4-FFF2-40B4-BE49-F238E27FC236}">
                <a16:creationId xmlns:a16="http://schemas.microsoft.com/office/drawing/2014/main" id="{6133212A-C9DB-3B3F-3752-D578BD7C6D47}"/>
              </a:ext>
            </a:extLst>
          </p:cNvPr>
          <p:cNvCxnSpPr>
            <a:cxnSpLocks/>
            <a:stCxn id="10" idx="3"/>
            <a:endCxn id="16" idx="2"/>
          </p:cNvCxnSpPr>
          <p:nvPr/>
        </p:nvCxnSpPr>
        <p:spPr>
          <a:xfrm flipV="1">
            <a:off x="7526676" y="5323214"/>
            <a:ext cx="407339" cy="513490"/>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3A8E13C-9578-53EA-835A-C4A494704CFC}"/>
              </a:ext>
            </a:extLst>
          </p:cNvPr>
          <p:cNvSpPr/>
          <p:nvPr/>
        </p:nvSpPr>
        <p:spPr>
          <a:xfrm>
            <a:off x="9644991" y="4639204"/>
            <a:ext cx="2379605" cy="1197499"/>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fontAlgn="auto">
              <a:spcBef>
                <a:spcPts val="0"/>
              </a:spcBef>
              <a:spcAft>
                <a:spcPts val="0"/>
              </a:spcAft>
            </a:pPr>
            <a:r>
              <a:rPr lang="en-DE" sz="2000" dirty="0">
                <a:solidFill>
                  <a:prstClr val="white"/>
                </a:solidFill>
                <a:latin typeface="Calibri" panose="020F0502020204030204"/>
              </a:rPr>
              <a:t>GENESIS Data and Products Dissemination</a:t>
            </a:r>
            <a:endParaRPr lang="en-US" sz="2000" dirty="0">
              <a:solidFill>
                <a:prstClr val="white"/>
              </a:solidFill>
              <a:latin typeface="Calibri" panose="020F0502020204030204"/>
              <a:ea typeface="Calibri"/>
              <a:cs typeface="Calibri"/>
            </a:endParaRPr>
          </a:p>
        </p:txBody>
      </p:sp>
      <p:cxnSp>
        <p:nvCxnSpPr>
          <p:cNvPr id="19" name="Elbow Connector 32">
            <a:extLst>
              <a:ext uri="{FF2B5EF4-FFF2-40B4-BE49-F238E27FC236}">
                <a16:creationId xmlns:a16="http://schemas.microsoft.com/office/drawing/2014/main" id="{D4995CAE-0629-3CCD-D250-40177E2A45DC}"/>
              </a:ext>
            </a:extLst>
          </p:cNvPr>
          <p:cNvCxnSpPr>
            <a:stCxn id="12" idx="2"/>
            <a:endCxn id="10" idx="1"/>
          </p:cNvCxnSpPr>
          <p:nvPr/>
        </p:nvCxnSpPr>
        <p:spPr>
          <a:xfrm rot="16200000" flipH="1">
            <a:off x="5092283" y="5328759"/>
            <a:ext cx="526930" cy="488960"/>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94619C3-B94B-1EA4-36CA-87D663A55222}"/>
              </a:ext>
            </a:extLst>
          </p:cNvPr>
          <p:cNvCxnSpPr>
            <a:cxnSpLocks/>
            <a:endCxn id="18" idx="1"/>
          </p:cNvCxnSpPr>
          <p:nvPr/>
        </p:nvCxnSpPr>
        <p:spPr>
          <a:xfrm>
            <a:off x="9101470" y="4934205"/>
            <a:ext cx="543521" cy="30374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34">
            <a:extLst>
              <a:ext uri="{FF2B5EF4-FFF2-40B4-BE49-F238E27FC236}">
                <a16:creationId xmlns:a16="http://schemas.microsoft.com/office/drawing/2014/main" id="{357C4DB3-460E-C0CD-F716-FF3F2EA5ECEB}"/>
              </a:ext>
            </a:extLst>
          </p:cNvPr>
          <p:cNvCxnSpPr>
            <a:cxnSpLocks/>
          </p:cNvCxnSpPr>
          <p:nvPr/>
        </p:nvCxnSpPr>
        <p:spPr>
          <a:xfrm rot="5400000">
            <a:off x="7349538" y="883621"/>
            <a:ext cx="1274346" cy="5165215"/>
          </a:xfrm>
          <a:prstGeom prst="bentConnector2">
            <a:avLst/>
          </a:prstGeom>
          <a:ln w="28575">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C0E29F5-BE5F-A884-9707-4B99012E563B}"/>
              </a:ext>
            </a:extLst>
          </p:cNvPr>
          <p:cNvSpPr/>
          <p:nvPr/>
        </p:nvSpPr>
        <p:spPr>
          <a:xfrm>
            <a:off x="6742771" y="3113774"/>
            <a:ext cx="2303013" cy="773007"/>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algn="ctr" fontAlgn="auto">
              <a:spcBef>
                <a:spcPts val="0"/>
              </a:spcBef>
              <a:spcAft>
                <a:spcPts val="0"/>
              </a:spcAft>
            </a:pPr>
            <a:r>
              <a:rPr lang="en-DE" sz="1600">
                <a:solidFill>
                  <a:prstClr val="white"/>
                </a:solidFill>
                <a:latin typeface="Calibri" panose="020F0502020204030204"/>
              </a:rPr>
              <a:t>CNES</a:t>
            </a:r>
          </a:p>
          <a:p>
            <a:pPr algn="ctr" fontAlgn="auto">
              <a:spcBef>
                <a:spcPts val="0"/>
              </a:spcBef>
              <a:spcAft>
                <a:spcPts val="0"/>
              </a:spcAft>
            </a:pPr>
            <a:r>
              <a:rPr lang="en-DE" sz="1600">
                <a:solidFill>
                  <a:prstClr val="white"/>
                </a:solidFill>
                <a:latin typeface="Calibri" panose="020F0502020204030204"/>
              </a:rPr>
              <a:t>Doris Measurements</a:t>
            </a:r>
          </a:p>
        </p:txBody>
      </p:sp>
      <p:cxnSp>
        <p:nvCxnSpPr>
          <p:cNvPr id="26" name="Elbow Connector 36">
            <a:extLst>
              <a:ext uri="{FF2B5EF4-FFF2-40B4-BE49-F238E27FC236}">
                <a16:creationId xmlns:a16="http://schemas.microsoft.com/office/drawing/2014/main" id="{B33DFEF1-5FB1-DEE7-CE0E-8D2ECD973074}"/>
              </a:ext>
            </a:extLst>
          </p:cNvPr>
          <p:cNvCxnSpPr>
            <a:cxnSpLocks/>
            <a:endCxn id="25" idx="3"/>
          </p:cNvCxnSpPr>
          <p:nvPr/>
        </p:nvCxnSpPr>
        <p:spPr>
          <a:xfrm rot="10800000" flipV="1">
            <a:off x="9045784" y="2931462"/>
            <a:ext cx="1189636" cy="568815"/>
          </a:xfrm>
          <a:prstGeom prst="bentConnector3">
            <a:avLst>
              <a:gd name="adj1" fmla="val -964"/>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37">
            <a:extLst>
              <a:ext uri="{FF2B5EF4-FFF2-40B4-BE49-F238E27FC236}">
                <a16:creationId xmlns:a16="http://schemas.microsoft.com/office/drawing/2014/main" id="{A761A413-C534-1CA5-F396-C45D97FF8D63}"/>
              </a:ext>
            </a:extLst>
          </p:cNvPr>
          <p:cNvCxnSpPr>
            <a:cxnSpLocks/>
            <a:stCxn id="25" idx="1"/>
          </p:cNvCxnSpPr>
          <p:nvPr/>
        </p:nvCxnSpPr>
        <p:spPr>
          <a:xfrm rot="10800000" flipV="1">
            <a:off x="5031231" y="3500277"/>
            <a:ext cx="1711541" cy="882511"/>
          </a:xfrm>
          <a:prstGeom prst="bentConnector3">
            <a:avLst>
              <a:gd name="adj1" fmla="val 100343"/>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3D5EE3E-F755-0C0C-D3BD-BD6F2FF6CF02}"/>
              </a:ext>
            </a:extLst>
          </p:cNvPr>
          <p:cNvCxnSpPr>
            <a:cxnSpLocks/>
          </p:cNvCxnSpPr>
          <p:nvPr/>
        </p:nvCxnSpPr>
        <p:spPr>
          <a:xfrm>
            <a:off x="5404104" y="4107461"/>
            <a:ext cx="0" cy="2753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7EB3AAD-E198-A16A-BBE6-4C5794CC77A3}"/>
              </a:ext>
            </a:extLst>
          </p:cNvPr>
          <p:cNvSpPr txBox="1"/>
          <p:nvPr/>
        </p:nvSpPr>
        <p:spPr>
          <a:xfrm flipH="1">
            <a:off x="7894277" y="5921150"/>
            <a:ext cx="1389889" cy="369332"/>
          </a:xfrm>
          <a:prstGeom prst="rect">
            <a:avLst/>
          </a:prstGeom>
          <a:noFill/>
        </p:spPr>
        <p:txBody>
          <a:bodyPr wrap="square" rtlCol="0">
            <a:spAutoFit/>
          </a:bodyPr>
          <a:lstStyle/>
          <a:p>
            <a:pPr algn="l"/>
            <a:r>
              <a:rPr lang="en-DE">
                <a:latin typeface="Arial" panose="020B0604020202020204" pitchFamily="34" charset="0"/>
                <a:ea typeface="MS PGothic" pitchFamily="34" charset="-128"/>
                <a:cs typeface="Arial" panose="020B0604020202020204" pitchFamily="34" charset="0"/>
              </a:rPr>
              <a:t>PROAD</a:t>
            </a:r>
          </a:p>
        </p:txBody>
      </p:sp>
      <p:grpSp>
        <p:nvGrpSpPr>
          <p:cNvPr id="48" name="Group 47">
            <a:extLst>
              <a:ext uri="{FF2B5EF4-FFF2-40B4-BE49-F238E27FC236}">
                <a16:creationId xmlns:a16="http://schemas.microsoft.com/office/drawing/2014/main" id="{DA67B969-FB4B-42E8-E83B-8D3089FC7DB5}"/>
              </a:ext>
            </a:extLst>
          </p:cNvPr>
          <p:cNvGrpSpPr/>
          <p:nvPr/>
        </p:nvGrpSpPr>
        <p:grpSpPr>
          <a:xfrm>
            <a:off x="3999498" y="1603294"/>
            <a:ext cx="1436061" cy="1391634"/>
            <a:chOff x="9033647" y="2345799"/>
            <a:chExt cx="1436061" cy="1391634"/>
          </a:xfrm>
        </p:grpSpPr>
        <p:sp>
          <p:nvSpPr>
            <p:cNvPr id="49" name="Cube 48">
              <a:extLst>
                <a:ext uri="{FF2B5EF4-FFF2-40B4-BE49-F238E27FC236}">
                  <a16:creationId xmlns:a16="http://schemas.microsoft.com/office/drawing/2014/main" id="{F3B8C089-36C1-1A24-A765-7E3FF10A66A7}"/>
                </a:ext>
              </a:extLst>
            </p:cNvPr>
            <p:cNvSpPr/>
            <p:nvPr/>
          </p:nvSpPr>
          <p:spPr>
            <a:xfrm rot="18785277">
              <a:off x="9058363" y="2321083"/>
              <a:ext cx="1386630" cy="1436061"/>
            </a:xfrm>
            <a:prstGeom prst="cub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a:extLst>
                <a:ext uri="{FF2B5EF4-FFF2-40B4-BE49-F238E27FC236}">
                  <a16:creationId xmlns:a16="http://schemas.microsoft.com/office/drawing/2014/main" id="{1FE3FBA2-8F21-B79E-8E66-8966797FDF3E}"/>
                </a:ext>
              </a:extLst>
            </p:cNvPr>
            <p:cNvGrpSpPr>
              <a:grpSpLocks noChangeAspect="1"/>
            </p:cNvGrpSpPr>
            <p:nvPr/>
          </p:nvGrpSpPr>
          <p:grpSpPr>
            <a:xfrm>
              <a:off x="9246490" y="2698265"/>
              <a:ext cx="1009906" cy="1039168"/>
              <a:chOff x="1601958" y="3387994"/>
              <a:chExt cx="2028865" cy="2087651"/>
            </a:xfrm>
          </p:grpSpPr>
          <p:sp>
            <p:nvSpPr>
              <p:cNvPr id="51" name="Rectangle 50">
                <a:extLst>
                  <a:ext uri="{FF2B5EF4-FFF2-40B4-BE49-F238E27FC236}">
                    <a16:creationId xmlns:a16="http://schemas.microsoft.com/office/drawing/2014/main" id="{B9C7C4EB-0108-9200-D100-E36A675D5175}"/>
                  </a:ext>
                </a:extLst>
              </p:cNvPr>
              <p:cNvSpPr/>
              <p:nvPr/>
            </p:nvSpPr>
            <p:spPr>
              <a:xfrm rot="2700000">
                <a:off x="1573038" y="3417860"/>
                <a:ext cx="2087651" cy="2027919"/>
              </a:xfrm>
              <a:prstGeom prst="rect">
                <a:avLst/>
              </a:prstGeom>
              <a:solidFill>
                <a:schemeClr val="tx1"/>
              </a:solidFill>
              <a:ln w="53975">
                <a:solidFill>
                  <a:schemeClr val="bg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8DF86386-2EB8-46D8-BB03-3C4918851747}"/>
                  </a:ext>
                </a:extLst>
              </p:cNvPr>
              <p:cNvGrpSpPr/>
              <p:nvPr/>
            </p:nvGrpSpPr>
            <p:grpSpPr>
              <a:xfrm>
                <a:off x="1601958" y="3424344"/>
                <a:ext cx="1960227" cy="1988901"/>
                <a:chOff x="1601958" y="3424344"/>
                <a:chExt cx="1960227" cy="1988901"/>
              </a:xfrm>
            </p:grpSpPr>
            <p:grpSp>
              <p:nvGrpSpPr>
                <p:cNvPr id="53" name="Group 52">
                  <a:extLst>
                    <a:ext uri="{FF2B5EF4-FFF2-40B4-BE49-F238E27FC236}">
                      <a16:creationId xmlns:a16="http://schemas.microsoft.com/office/drawing/2014/main" id="{810BB994-0364-03C6-0AFB-CEB3CAF3611E}"/>
                    </a:ext>
                  </a:extLst>
                </p:cNvPr>
                <p:cNvGrpSpPr/>
                <p:nvPr/>
              </p:nvGrpSpPr>
              <p:grpSpPr>
                <a:xfrm rot="2751681">
                  <a:off x="1601958" y="4048133"/>
                  <a:ext cx="720000" cy="720000"/>
                  <a:chOff x="3688556" y="976312"/>
                  <a:chExt cx="720000" cy="720000"/>
                </a:xfrm>
              </p:grpSpPr>
              <p:sp>
                <p:nvSpPr>
                  <p:cNvPr id="63" name="Flowchart: Connector 62">
                    <a:extLst>
                      <a:ext uri="{FF2B5EF4-FFF2-40B4-BE49-F238E27FC236}">
                        <a16:creationId xmlns:a16="http://schemas.microsoft.com/office/drawing/2014/main" id="{BFB6BE82-0259-9A8A-E859-DB823F0F4DCD}"/>
                      </a:ext>
                    </a:extLst>
                  </p:cNvPr>
                  <p:cNvSpPr>
                    <a:spLocks noChangeAspect="1"/>
                  </p:cNvSpPr>
                  <p:nvPr/>
                </p:nvSpPr>
                <p:spPr>
                  <a:xfrm>
                    <a:off x="3688556" y="976312"/>
                    <a:ext cx="720000" cy="72000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0F9E739F-992B-645A-0E45-CD4A041D87AB}"/>
                      </a:ext>
                    </a:extLst>
                  </p:cNvPr>
                  <p:cNvSpPr>
                    <a:spLocks noChangeAspect="1"/>
                  </p:cNvSpPr>
                  <p:nvPr/>
                </p:nvSpPr>
                <p:spPr>
                  <a:xfrm>
                    <a:off x="4048556" y="976312"/>
                    <a:ext cx="360000" cy="360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117E697B-7D34-6DB3-95B9-86FBA8DD6C68}"/>
                    </a:ext>
                  </a:extLst>
                </p:cNvPr>
                <p:cNvGrpSpPr/>
                <p:nvPr/>
              </p:nvGrpSpPr>
              <p:grpSpPr>
                <a:xfrm rot="13515042">
                  <a:off x="2842185" y="4058795"/>
                  <a:ext cx="720000" cy="720000"/>
                  <a:chOff x="4644159" y="976312"/>
                  <a:chExt cx="720000" cy="720000"/>
                </a:xfrm>
              </p:grpSpPr>
              <p:sp>
                <p:nvSpPr>
                  <p:cNvPr id="61" name="Flowchart: Connector 60">
                    <a:extLst>
                      <a:ext uri="{FF2B5EF4-FFF2-40B4-BE49-F238E27FC236}">
                        <a16:creationId xmlns:a16="http://schemas.microsoft.com/office/drawing/2014/main" id="{AE7FF7D4-AF38-F8C1-6125-967319E8038B}"/>
                      </a:ext>
                    </a:extLst>
                  </p:cNvPr>
                  <p:cNvSpPr>
                    <a:spLocks noChangeAspect="1"/>
                  </p:cNvSpPr>
                  <p:nvPr/>
                </p:nvSpPr>
                <p:spPr>
                  <a:xfrm>
                    <a:off x="4644159" y="976312"/>
                    <a:ext cx="720000" cy="720000"/>
                  </a:xfrm>
                  <a:prstGeom prst="flowChartConnector">
                    <a:avLst/>
                  </a:prstGeom>
                  <a:solidFill>
                    <a:srgbClr val="33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A1070626-C725-3A70-C778-D3C1BD704122}"/>
                      </a:ext>
                    </a:extLst>
                  </p:cNvPr>
                  <p:cNvSpPr>
                    <a:spLocks noChangeAspect="1"/>
                  </p:cNvSpPr>
                  <p:nvPr/>
                </p:nvSpPr>
                <p:spPr>
                  <a:xfrm>
                    <a:off x="5004159" y="976312"/>
                    <a:ext cx="360000" cy="360000"/>
                  </a:xfrm>
                  <a:prstGeom prst="rect">
                    <a:avLst/>
                  </a:prstGeom>
                  <a:solidFill>
                    <a:srgbClr val="33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E52CC905-F82C-5F69-0D11-F5EE4A770501}"/>
                    </a:ext>
                  </a:extLst>
                </p:cNvPr>
                <p:cNvGrpSpPr/>
                <p:nvPr/>
              </p:nvGrpSpPr>
              <p:grpSpPr>
                <a:xfrm rot="18914495">
                  <a:off x="2217931" y="4693245"/>
                  <a:ext cx="720000" cy="720000"/>
                  <a:chOff x="3636168" y="1816893"/>
                  <a:chExt cx="720000" cy="720000"/>
                </a:xfrm>
              </p:grpSpPr>
              <p:sp>
                <p:nvSpPr>
                  <p:cNvPr id="59" name="Flowchart: Connector 58">
                    <a:extLst>
                      <a:ext uri="{FF2B5EF4-FFF2-40B4-BE49-F238E27FC236}">
                        <a16:creationId xmlns:a16="http://schemas.microsoft.com/office/drawing/2014/main" id="{8AB8BC19-6D7B-6C4A-E612-85E769704ABC}"/>
                      </a:ext>
                    </a:extLst>
                  </p:cNvPr>
                  <p:cNvSpPr>
                    <a:spLocks noChangeAspect="1"/>
                  </p:cNvSpPr>
                  <p:nvPr/>
                </p:nvSpPr>
                <p:spPr>
                  <a:xfrm>
                    <a:off x="3636168" y="1816893"/>
                    <a:ext cx="720000" cy="720000"/>
                  </a:xfrm>
                  <a:prstGeom prst="flowChartConnector">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4BE5578A-2839-8915-742C-30DA9D618191}"/>
                      </a:ext>
                    </a:extLst>
                  </p:cNvPr>
                  <p:cNvSpPr>
                    <a:spLocks noChangeAspect="1"/>
                  </p:cNvSpPr>
                  <p:nvPr/>
                </p:nvSpPr>
                <p:spPr>
                  <a:xfrm>
                    <a:off x="3996168" y="1816893"/>
                    <a:ext cx="360000" cy="360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8B550CBA-0B1D-6A2D-BDF0-899855631639}"/>
                    </a:ext>
                  </a:extLst>
                </p:cNvPr>
                <p:cNvGrpSpPr/>
                <p:nvPr/>
              </p:nvGrpSpPr>
              <p:grpSpPr>
                <a:xfrm rot="8113327">
                  <a:off x="2220171" y="3424344"/>
                  <a:ext cx="720000" cy="720000"/>
                  <a:chOff x="4644159" y="1845468"/>
                  <a:chExt cx="720000" cy="720000"/>
                </a:xfrm>
              </p:grpSpPr>
              <p:sp>
                <p:nvSpPr>
                  <p:cNvPr id="57" name="Flowchart: Connector 56">
                    <a:extLst>
                      <a:ext uri="{FF2B5EF4-FFF2-40B4-BE49-F238E27FC236}">
                        <a16:creationId xmlns:a16="http://schemas.microsoft.com/office/drawing/2014/main" id="{A2E19722-95A3-9DA5-5433-8E8F98D6969F}"/>
                      </a:ext>
                    </a:extLst>
                  </p:cNvPr>
                  <p:cNvSpPr>
                    <a:spLocks noChangeAspect="1"/>
                  </p:cNvSpPr>
                  <p:nvPr/>
                </p:nvSpPr>
                <p:spPr>
                  <a:xfrm>
                    <a:off x="4644159" y="1845468"/>
                    <a:ext cx="720000" cy="720000"/>
                  </a:xfrm>
                  <a:prstGeom prst="flowChartConnector">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5D3C0A0A-9B4C-6CE1-135A-C07A9206D7D5}"/>
                      </a:ext>
                    </a:extLst>
                  </p:cNvPr>
                  <p:cNvSpPr>
                    <a:spLocks noChangeAspect="1"/>
                  </p:cNvSpPr>
                  <p:nvPr/>
                </p:nvSpPr>
                <p:spPr>
                  <a:xfrm>
                    <a:off x="5004159" y="1845468"/>
                    <a:ext cx="360000" cy="360000"/>
                  </a:xfrm>
                  <a:prstGeom prst="rect">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spTree>
    <p:extLst>
      <p:ext uri="{BB962C8B-B14F-4D97-AF65-F5344CB8AC3E}">
        <p14:creationId xmlns:p14="http://schemas.microsoft.com/office/powerpoint/2010/main" val="358502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E62-2D67-79EC-8A42-84EDB5B0A7C1}"/>
              </a:ext>
            </a:extLst>
          </p:cNvPr>
          <p:cNvSpPr>
            <a:spLocks noGrp="1"/>
          </p:cNvSpPr>
          <p:nvPr>
            <p:ph type="title"/>
          </p:nvPr>
        </p:nvSpPr>
        <p:spPr>
          <a:xfrm>
            <a:off x="216000" y="-101209"/>
            <a:ext cx="10108800" cy="1077218"/>
          </a:xfrm>
        </p:spPr>
        <p:txBody>
          <a:bodyPr/>
          <a:lstStyle/>
          <a:p>
            <a:r>
              <a:rPr lang="en-GB" dirty="0"/>
              <a:t>GENESIS – PROAD</a:t>
            </a:r>
            <a:br>
              <a:rPr lang="en-GB" dirty="0"/>
            </a:br>
            <a:r>
              <a:rPr lang="en-GB" sz="3200" dirty="0"/>
              <a:t>Precise Orbit Determination Data Products</a:t>
            </a:r>
            <a:endParaRPr lang="en-GB" dirty="0"/>
          </a:p>
        </p:txBody>
      </p:sp>
      <p:grpSp>
        <p:nvGrpSpPr>
          <p:cNvPr id="24" name="Group 23">
            <a:extLst>
              <a:ext uri="{FF2B5EF4-FFF2-40B4-BE49-F238E27FC236}">
                <a16:creationId xmlns:a16="http://schemas.microsoft.com/office/drawing/2014/main" id="{AB2D9481-D454-C2AA-8883-3F7220E2F80F}"/>
              </a:ext>
            </a:extLst>
          </p:cNvPr>
          <p:cNvGrpSpPr>
            <a:grpSpLocks noChangeAspect="1"/>
          </p:cNvGrpSpPr>
          <p:nvPr/>
        </p:nvGrpSpPr>
        <p:grpSpPr>
          <a:xfrm>
            <a:off x="9829020" y="30481"/>
            <a:ext cx="812800" cy="812800"/>
            <a:chOff x="4843255" y="79361"/>
            <a:chExt cx="4945125" cy="4945125"/>
          </a:xfrm>
        </p:grpSpPr>
        <p:pic>
          <p:nvPicPr>
            <p:cNvPr id="22" name="Picture 21" descr="A logo of a planet&#10;&#10;Description automatically generated">
              <a:extLst>
                <a:ext uri="{FF2B5EF4-FFF2-40B4-BE49-F238E27FC236}">
                  <a16:creationId xmlns:a16="http://schemas.microsoft.com/office/drawing/2014/main" id="{CA555A1C-F194-DBB7-11DA-BA22E0CAD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255" y="79361"/>
              <a:ext cx="4945125" cy="4945125"/>
            </a:xfrm>
            <a:prstGeom prst="rect">
              <a:avLst/>
            </a:prstGeom>
          </p:spPr>
        </p:pic>
        <p:sp>
          <p:nvSpPr>
            <p:cNvPr id="23" name="Oval 22">
              <a:extLst>
                <a:ext uri="{FF2B5EF4-FFF2-40B4-BE49-F238E27FC236}">
                  <a16:creationId xmlns:a16="http://schemas.microsoft.com/office/drawing/2014/main" id="{54397A3E-E966-772C-3CD2-DB42D7BD07B5}"/>
                </a:ext>
              </a:extLst>
            </p:cNvPr>
            <p:cNvSpPr/>
            <p:nvPr/>
          </p:nvSpPr>
          <p:spPr>
            <a:xfrm>
              <a:off x="5035741" y="261276"/>
              <a:ext cx="4583467" cy="456472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Segnaposto contenuto 2">
            <a:extLst>
              <a:ext uri="{FF2B5EF4-FFF2-40B4-BE49-F238E27FC236}">
                <a16:creationId xmlns:a16="http://schemas.microsoft.com/office/drawing/2014/main" id="{B24E6AA1-8C59-82C0-3305-C18DE7B47E09}"/>
              </a:ext>
            </a:extLst>
          </p:cNvPr>
          <p:cNvSpPr>
            <a:spLocks noGrp="1"/>
          </p:cNvSpPr>
          <p:nvPr>
            <p:ph idx="1"/>
          </p:nvPr>
        </p:nvSpPr>
        <p:spPr>
          <a:xfrm>
            <a:off x="219600" y="882000"/>
            <a:ext cx="11764800" cy="5328000"/>
          </a:xfrm>
        </p:spPr>
        <p:txBody>
          <a:bodyPr/>
          <a:lstStyle/>
          <a:p>
            <a:pPr rtl="0" fontAlgn="ctr">
              <a:spcBef>
                <a:spcPts val="0"/>
              </a:spcBef>
              <a:spcAft>
                <a:spcPts val="0"/>
              </a:spcAft>
            </a:pPr>
            <a:endParaRPr lang="en-US" sz="3200" b="1" dirty="0">
              <a:solidFill>
                <a:schemeClr val="bg1"/>
              </a:solidFill>
              <a:effectLst/>
              <a:latin typeface="Calibri" panose="020F0502020204030204" pitchFamily="34" charset="0"/>
            </a:endParaRPr>
          </a:p>
          <a:p>
            <a:pPr rtl="0" fontAlgn="ctr">
              <a:spcBef>
                <a:spcPts val="0"/>
              </a:spcBef>
              <a:spcAft>
                <a:spcPts val="0"/>
              </a:spcAft>
            </a:pPr>
            <a:r>
              <a:rPr lang="en-US" sz="3200" b="1" dirty="0">
                <a:solidFill>
                  <a:schemeClr val="bg1"/>
                </a:solidFill>
                <a:effectLst/>
                <a:latin typeface="Calibri" panose="020F0502020204030204" pitchFamily="34" charset="0"/>
              </a:rPr>
              <a:t>Products generated by PROAD </a:t>
            </a:r>
          </a:p>
          <a:p>
            <a:pPr marL="285750" indent="-285750" rtl="0" fontAlgn="ctr">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rPr>
              <a:t>Precise Orbit Determination for Galileo and GPS satellites</a:t>
            </a:r>
          </a:p>
          <a:p>
            <a:pPr marL="285750" indent="-285750" rtl="0" fontAlgn="ctr">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rPr>
              <a:t>Precise Orbit Determination for GENESIS </a:t>
            </a:r>
            <a:r>
              <a:rPr lang="en-US" sz="2800" dirty="0">
                <a:solidFill>
                  <a:schemeClr val="bg1"/>
                </a:solidFill>
                <a:latin typeface="Calibri" panose="020F0502020204030204" pitchFamily="34" charset="0"/>
              </a:rPr>
              <a:t>satellite</a:t>
            </a:r>
            <a:r>
              <a:rPr lang="en-US" sz="2800" dirty="0">
                <a:solidFill>
                  <a:schemeClr val="bg1"/>
                </a:solidFill>
                <a:effectLst/>
                <a:latin typeface="Calibri" panose="020F0502020204030204" pitchFamily="34" charset="0"/>
              </a:rPr>
              <a:t> </a:t>
            </a:r>
          </a:p>
          <a:p>
            <a:pPr marL="285750" indent="-285750" rtl="0" fontAlgn="ctr">
              <a:spcBef>
                <a:spcPts val="0"/>
              </a:spcBef>
              <a:spcAft>
                <a:spcPts val="0"/>
              </a:spcAft>
              <a:buFont typeface="Arial" panose="020B0604020202020204" pitchFamily="34" charset="0"/>
              <a:buChar char="•"/>
            </a:pPr>
            <a:r>
              <a:rPr lang="en-US" sz="2800" dirty="0">
                <a:solidFill>
                  <a:schemeClr val="bg1"/>
                </a:solidFill>
                <a:latin typeface="Calibri" panose="020F0502020204030204" pitchFamily="34" charset="0"/>
              </a:rPr>
              <a:t>In-Orbit validation of the pre-launch calibrated space ties between the different geodetic payloads on board the GENESIS satellite  </a:t>
            </a:r>
          </a:p>
          <a:p>
            <a:pPr marL="285750" indent="-285750" fontAlgn="ctr">
              <a:spcBef>
                <a:spcPts val="0"/>
              </a:spcBef>
              <a:spcAft>
                <a:spcPts val="0"/>
              </a:spcAft>
              <a:buFont typeface="Arial" panose="020B0604020202020204" pitchFamily="34" charset="0"/>
              <a:buChar char="•"/>
            </a:pPr>
            <a:r>
              <a:rPr lang="en-US" sz="2800" b="1" dirty="0">
                <a:solidFill>
                  <a:schemeClr val="bg1"/>
                </a:solidFill>
                <a:latin typeface="Calibri" panose="020F0502020204030204" pitchFamily="34" charset="0"/>
              </a:rPr>
              <a:t>Additional Products are possible, based on agreements with International Organizations</a:t>
            </a:r>
            <a:endParaRPr lang="en-US" sz="2800" b="1" dirty="0">
              <a:solidFill>
                <a:schemeClr val="bg1"/>
              </a:solidFill>
              <a:effectLst/>
              <a:latin typeface="Calibri" panose="020F0502020204030204" pitchFamily="34" charset="0"/>
            </a:endParaRPr>
          </a:p>
          <a:p>
            <a:pPr rtl="0" fontAlgn="ctr">
              <a:spcBef>
                <a:spcPts val="0"/>
              </a:spcBef>
              <a:spcAft>
                <a:spcPts val="0"/>
              </a:spcAft>
            </a:pPr>
            <a:endParaRPr lang="en-US" sz="2800" dirty="0">
              <a:solidFill>
                <a:schemeClr val="bg1"/>
              </a:solidFill>
              <a:effectLst/>
              <a:latin typeface="Calibri" panose="020F0502020204030204" pitchFamily="34" charset="0"/>
            </a:endParaRPr>
          </a:p>
          <a:p>
            <a:pPr fontAlgn="ctr">
              <a:spcBef>
                <a:spcPts val="0"/>
              </a:spcBef>
              <a:spcAft>
                <a:spcPts val="0"/>
              </a:spcAft>
            </a:pPr>
            <a:endParaRPr lang="en-US" sz="2000" dirty="0">
              <a:solidFill>
                <a:schemeClr val="bg1"/>
              </a:solidFill>
              <a:effectLst/>
              <a:latin typeface="Calibri" panose="020F0502020204030204" pitchFamily="34" charset="0"/>
            </a:endParaRPr>
          </a:p>
          <a:p>
            <a:pPr fontAlgn="ctr">
              <a:spcBef>
                <a:spcPts val="0"/>
              </a:spcBef>
              <a:spcAft>
                <a:spcPts val="0"/>
              </a:spcAft>
            </a:pPr>
            <a:endParaRPr lang="en-GB" sz="2400" dirty="0">
              <a:solidFill>
                <a:schemeClr val="bg1"/>
              </a:solidFill>
            </a:endParaRPr>
          </a:p>
        </p:txBody>
      </p:sp>
    </p:spTree>
    <p:extLst>
      <p:ext uri="{BB962C8B-B14F-4D97-AF65-F5344CB8AC3E}">
        <p14:creationId xmlns:p14="http://schemas.microsoft.com/office/powerpoint/2010/main" val="337931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E62-2D67-79EC-8A42-84EDB5B0A7C1}"/>
              </a:ext>
            </a:extLst>
          </p:cNvPr>
          <p:cNvSpPr>
            <a:spLocks noGrp="1"/>
          </p:cNvSpPr>
          <p:nvPr>
            <p:ph type="title"/>
          </p:nvPr>
        </p:nvSpPr>
        <p:spPr>
          <a:xfrm>
            <a:off x="216000" y="-101209"/>
            <a:ext cx="10108800" cy="1077218"/>
          </a:xfrm>
        </p:spPr>
        <p:txBody>
          <a:bodyPr/>
          <a:lstStyle/>
          <a:p>
            <a:r>
              <a:rPr lang="en-GB" dirty="0"/>
              <a:t>GENESIS – PROAD</a:t>
            </a:r>
            <a:br>
              <a:rPr lang="en-GB" dirty="0"/>
            </a:br>
            <a:r>
              <a:rPr lang="en-GB" sz="3200" dirty="0"/>
              <a:t>Precise Orbit Determination Data Products</a:t>
            </a:r>
            <a:endParaRPr lang="en-GB" dirty="0"/>
          </a:p>
        </p:txBody>
      </p:sp>
      <p:grpSp>
        <p:nvGrpSpPr>
          <p:cNvPr id="24" name="Group 23">
            <a:extLst>
              <a:ext uri="{FF2B5EF4-FFF2-40B4-BE49-F238E27FC236}">
                <a16:creationId xmlns:a16="http://schemas.microsoft.com/office/drawing/2014/main" id="{AB2D9481-D454-C2AA-8883-3F7220E2F80F}"/>
              </a:ext>
            </a:extLst>
          </p:cNvPr>
          <p:cNvGrpSpPr>
            <a:grpSpLocks noChangeAspect="1"/>
          </p:cNvGrpSpPr>
          <p:nvPr/>
        </p:nvGrpSpPr>
        <p:grpSpPr>
          <a:xfrm>
            <a:off x="9829020" y="30481"/>
            <a:ext cx="812800" cy="812800"/>
            <a:chOff x="4843255" y="79361"/>
            <a:chExt cx="4945125" cy="4945125"/>
          </a:xfrm>
        </p:grpSpPr>
        <p:pic>
          <p:nvPicPr>
            <p:cNvPr id="22" name="Picture 21" descr="A logo of a planet&#10;&#10;Description automatically generated">
              <a:extLst>
                <a:ext uri="{FF2B5EF4-FFF2-40B4-BE49-F238E27FC236}">
                  <a16:creationId xmlns:a16="http://schemas.microsoft.com/office/drawing/2014/main" id="{CA555A1C-F194-DBB7-11DA-BA22E0CAD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255" y="79361"/>
              <a:ext cx="4945125" cy="4945125"/>
            </a:xfrm>
            <a:prstGeom prst="rect">
              <a:avLst/>
            </a:prstGeom>
          </p:spPr>
        </p:pic>
        <p:sp>
          <p:nvSpPr>
            <p:cNvPr id="23" name="Oval 22">
              <a:extLst>
                <a:ext uri="{FF2B5EF4-FFF2-40B4-BE49-F238E27FC236}">
                  <a16:creationId xmlns:a16="http://schemas.microsoft.com/office/drawing/2014/main" id="{54397A3E-E966-772C-3CD2-DB42D7BD07B5}"/>
                </a:ext>
              </a:extLst>
            </p:cNvPr>
            <p:cNvSpPr/>
            <p:nvPr/>
          </p:nvSpPr>
          <p:spPr>
            <a:xfrm>
              <a:off x="5035741" y="261276"/>
              <a:ext cx="4583467" cy="456472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Segnaposto contenuto 2">
            <a:extLst>
              <a:ext uri="{FF2B5EF4-FFF2-40B4-BE49-F238E27FC236}">
                <a16:creationId xmlns:a16="http://schemas.microsoft.com/office/drawing/2014/main" id="{B24E6AA1-8C59-82C0-3305-C18DE7B47E09}"/>
              </a:ext>
            </a:extLst>
          </p:cNvPr>
          <p:cNvSpPr>
            <a:spLocks noGrp="1"/>
          </p:cNvSpPr>
          <p:nvPr>
            <p:ph idx="1"/>
          </p:nvPr>
        </p:nvSpPr>
        <p:spPr>
          <a:xfrm>
            <a:off x="219600" y="903772"/>
            <a:ext cx="11764800" cy="5328000"/>
          </a:xfrm>
        </p:spPr>
        <p:txBody>
          <a:bodyPr/>
          <a:lstStyle/>
          <a:p>
            <a:pPr fontAlgn="ctr">
              <a:spcBef>
                <a:spcPts val="0"/>
              </a:spcBef>
              <a:spcAft>
                <a:spcPts val="0"/>
              </a:spcAft>
            </a:pPr>
            <a:endParaRPr lang="en-US" sz="3600" b="1" dirty="0">
              <a:solidFill>
                <a:schemeClr val="bg1"/>
              </a:solidFill>
              <a:effectLst/>
              <a:latin typeface="Calibri" panose="020F0502020204030204" pitchFamily="34" charset="0"/>
            </a:endParaRPr>
          </a:p>
          <a:p>
            <a:pPr fontAlgn="ctr">
              <a:spcBef>
                <a:spcPts val="0"/>
              </a:spcBef>
              <a:spcAft>
                <a:spcPts val="0"/>
              </a:spcAft>
            </a:pPr>
            <a:r>
              <a:rPr lang="en-US" sz="3600" b="1" dirty="0">
                <a:solidFill>
                  <a:schemeClr val="bg1"/>
                </a:solidFill>
                <a:effectLst/>
                <a:latin typeface="Calibri" panose="020F0502020204030204" pitchFamily="34" charset="0"/>
              </a:rPr>
              <a:t>Potential New PROAD Products</a:t>
            </a:r>
          </a:p>
          <a:p>
            <a:pPr marL="285750" indent="-285750" fontAlgn="ctr">
              <a:spcBef>
                <a:spcPts val="0"/>
              </a:spcBef>
              <a:spcAft>
                <a:spcPts val="0"/>
              </a:spcAft>
              <a:buFont typeface="Arial" panose="020B0604020202020204" pitchFamily="34" charset="0"/>
              <a:buChar char="•"/>
            </a:pPr>
            <a:r>
              <a:rPr lang="en-US" sz="2800" dirty="0">
                <a:solidFill>
                  <a:schemeClr val="bg1"/>
                </a:solidFill>
                <a:latin typeface="Calibri" panose="020F0502020204030204" pitchFamily="34" charset="0"/>
              </a:rPr>
              <a:t>C</a:t>
            </a:r>
            <a:r>
              <a:rPr lang="en-US" sz="2800" dirty="0">
                <a:solidFill>
                  <a:schemeClr val="bg1"/>
                </a:solidFill>
                <a:effectLst/>
                <a:latin typeface="Calibri" panose="020F0502020204030204" pitchFamily="34" charset="0"/>
              </a:rPr>
              <a:t>ombined solutions</a:t>
            </a:r>
          </a:p>
          <a:p>
            <a:pPr marL="896386" lvl="1" indent="-285750" fontAlgn="ctr">
              <a:spcBef>
                <a:spcPts val="0"/>
              </a:spcBef>
              <a:spcAft>
                <a:spcPts val="0"/>
              </a:spcAft>
              <a:buFont typeface="Arial" panose="020B0604020202020204" pitchFamily="34" charset="0"/>
              <a:buChar char="•"/>
            </a:pPr>
            <a:r>
              <a:rPr lang="en-US" sz="2800" dirty="0">
                <a:solidFill>
                  <a:schemeClr val="bg1"/>
                </a:solidFill>
                <a:latin typeface="Calibri" panose="020F0502020204030204" pitchFamily="34" charset="0"/>
              </a:rPr>
              <a:t>Solution A: coherent</a:t>
            </a:r>
            <a:r>
              <a:rPr lang="en-US" sz="2800" dirty="0">
                <a:solidFill>
                  <a:schemeClr val="bg1"/>
                </a:solidFill>
                <a:effectLst/>
                <a:latin typeface="Calibri" panose="020F0502020204030204" pitchFamily="34" charset="0"/>
              </a:rPr>
              <a:t> processing of all four geodetic techniques in a single least squares process</a:t>
            </a:r>
          </a:p>
          <a:p>
            <a:pPr marL="896386" lvl="1" indent="-285750" fontAlgn="ctr">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rPr>
              <a:t>Solution B: Solution A including </a:t>
            </a:r>
            <a:r>
              <a:rPr lang="en-US" sz="2800" dirty="0">
                <a:solidFill>
                  <a:schemeClr val="bg1"/>
                </a:solidFill>
                <a:latin typeface="Calibri" panose="020F0502020204030204" pitchFamily="34" charset="0"/>
              </a:rPr>
              <a:t>MEO satellites </a:t>
            </a:r>
          </a:p>
          <a:p>
            <a:pPr marL="896386" lvl="1" indent="-285750" fontAlgn="ctr">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rPr>
              <a:t>Solution C: Solution B including LEO satellites (e.g. Sentinel satellites, </a:t>
            </a:r>
            <a:r>
              <a:rPr lang="en-US" sz="2800" dirty="0" err="1">
                <a:solidFill>
                  <a:schemeClr val="bg1"/>
                </a:solidFill>
                <a:effectLst/>
                <a:latin typeface="Calibri" panose="020F0502020204030204" pitchFamily="34" charset="0"/>
              </a:rPr>
              <a:t>Lageos</a:t>
            </a:r>
            <a:r>
              <a:rPr lang="en-US" sz="2800" dirty="0">
                <a:solidFill>
                  <a:schemeClr val="bg1"/>
                </a:solidFill>
                <a:latin typeface="Calibri" panose="020F0502020204030204" pitchFamily="34" charset="0"/>
              </a:rPr>
              <a:t> satellites, etc. </a:t>
            </a:r>
            <a:r>
              <a:rPr lang="en-US" sz="2800" dirty="0">
                <a:solidFill>
                  <a:schemeClr val="bg1"/>
                </a:solidFill>
                <a:effectLst/>
                <a:latin typeface="Calibri" panose="020F0502020204030204" pitchFamily="34" charset="0"/>
              </a:rPr>
              <a:t>)</a:t>
            </a:r>
          </a:p>
          <a:p>
            <a:pPr marL="1507023" lvl="2" indent="-285750" fontAlgn="ctr">
              <a:spcBef>
                <a:spcPts val="0"/>
              </a:spcBef>
              <a:spcAft>
                <a:spcPts val="0"/>
              </a:spcAft>
              <a:buFont typeface="Arial" panose="020B0604020202020204" pitchFamily="34" charset="0"/>
              <a:buChar char="•"/>
            </a:pPr>
            <a:r>
              <a:rPr lang="en-US" sz="2800" b="1" dirty="0">
                <a:solidFill>
                  <a:schemeClr val="bg1"/>
                </a:solidFill>
                <a:effectLst/>
                <a:latin typeface="Calibri" panose="020F0502020204030204" pitchFamily="34" charset="0"/>
              </a:rPr>
              <a:t>Important: so far, no GNSS LEO contribution towards the ITRF</a:t>
            </a:r>
            <a:endParaRPr lang="en-US" sz="2800" b="1" dirty="0">
              <a:solidFill>
                <a:schemeClr val="bg1"/>
              </a:solidFill>
              <a:latin typeface="Calibri" panose="020F0502020204030204" pitchFamily="34" charset="0"/>
            </a:endParaRPr>
          </a:p>
          <a:p>
            <a:pPr marL="1507023" lvl="2" indent="-285750" fontAlgn="ctr">
              <a:spcBef>
                <a:spcPts val="0"/>
              </a:spcBef>
              <a:spcAft>
                <a:spcPts val="0"/>
              </a:spcAft>
              <a:buFont typeface="Arial" panose="020B0604020202020204" pitchFamily="34" charset="0"/>
              <a:buChar char="•"/>
            </a:pPr>
            <a:endParaRPr lang="en-US" sz="2800" b="1"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68304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E62-2D67-79EC-8A42-84EDB5B0A7C1}"/>
              </a:ext>
            </a:extLst>
          </p:cNvPr>
          <p:cNvSpPr>
            <a:spLocks noGrp="1"/>
          </p:cNvSpPr>
          <p:nvPr>
            <p:ph type="title"/>
          </p:nvPr>
        </p:nvSpPr>
        <p:spPr>
          <a:xfrm>
            <a:off x="216000" y="29422"/>
            <a:ext cx="10108800" cy="1077218"/>
          </a:xfrm>
        </p:spPr>
        <p:txBody>
          <a:bodyPr/>
          <a:lstStyle/>
          <a:p>
            <a:r>
              <a:rPr lang="en-GB" dirty="0"/>
              <a:t>GENESIS – </a:t>
            </a:r>
            <a:r>
              <a:rPr lang="en-US" sz="3200" b="1" dirty="0">
                <a:solidFill>
                  <a:schemeClr val="bg1"/>
                </a:solidFill>
                <a:effectLst/>
                <a:latin typeface="Calibri" panose="020F0502020204030204" pitchFamily="34" charset="0"/>
              </a:rPr>
              <a:t>Contributions from ESA’s </a:t>
            </a:r>
            <a:br>
              <a:rPr lang="en-US" sz="3200" b="1" dirty="0">
                <a:solidFill>
                  <a:schemeClr val="bg1"/>
                </a:solidFill>
                <a:effectLst/>
                <a:latin typeface="Calibri" panose="020F0502020204030204" pitchFamily="34" charset="0"/>
              </a:rPr>
            </a:br>
            <a:r>
              <a:rPr lang="en-US" sz="3200" b="1" dirty="0">
                <a:solidFill>
                  <a:schemeClr val="bg1"/>
                </a:solidFill>
                <a:latin typeface="Calibri" panose="020F0502020204030204" pitchFamily="34" charset="0"/>
              </a:rPr>
              <a:t>Navigation Support Office </a:t>
            </a:r>
            <a:endParaRPr lang="en-GB" dirty="0"/>
          </a:p>
        </p:txBody>
      </p:sp>
      <p:grpSp>
        <p:nvGrpSpPr>
          <p:cNvPr id="24" name="Group 23">
            <a:extLst>
              <a:ext uri="{FF2B5EF4-FFF2-40B4-BE49-F238E27FC236}">
                <a16:creationId xmlns:a16="http://schemas.microsoft.com/office/drawing/2014/main" id="{AB2D9481-D454-C2AA-8883-3F7220E2F80F}"/>
              </a:ext>
            </a:extLst>
          </p:cNvPr>
          <p:cNvGrpSpPr>
            <a:grpSpLocks noChangeAspect="1"/>
          </p:cNvGrpSpPr>
          <p:nvPr/>
        </p:nvGrpSpPr>
        <p:grpSpPr>
          <a:xfrm>
            <a:off x="9829020" y="30481"/>
            <a:ext cx="812800" cy="812800"/>
            <a:chOff x="4843255" y="79361"/>
            <a:chExt cx="4945125" cy="4945125"/>
          </a:xfrm>
        </p:grpSpPr>
        <p:pic>
          <p:nvPicPr>
            <p:cNvPr id="22" name="Picture 21" descr="A logo of a planet&#10;&#10;Description automatically generated">
              <a:extLst>
                <a:ext uri="{FF2B5EF4-FFF2-40B4-BE49-F238E27FC236}">
                  <a16:creationId xmlns:a16="http://schemas.microsoft.com/office/drawing/2014/main" id="{CA555A1C-F194-DBB7-11DA-BA22E0CAD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255" y="79361"/>
              <a:ext cx="4945125" cy="4945125"/>
            </a:xfrm>
            <a:prstGeom prst="rect">
              <a:avLst/>
            </a:prstGeom>
          </p:spPr>
        </p:pic>
        <p:sp>
          <p:nvSpPr>
            <p:cNvPr id="23" name="Oval 22">
              <a:extLst>
                <a:ext uri="{FF2B5EF4-FFF2-40B4-BE49-F238E27FC236}">
                  <a16:creationId xmlns:a16="http://schemas.microsoft.com/office/drawing/2014/main" id="{54397A3E-E966-772C-3CD2-DB42D7BD07B5}"/>
                </a:ext>
              </a:extLst>
            </p:cNvPr>
            <p:cNvSpPr/>
            <p:nvPr/>
          </p:nvSpPr>
          <p:spPr>
            <a:xfrm>
              <a:off x="5035741" y="261276"/>
              <a:ext cx="4583467" cy="456472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Segnaposto contenuto 2">
            <a:extLst>
              <a:ext uri="{FF2B5EF4-FFF2-40B4-BE49-F238E27FC236}">
                <a16:creationId xmlns:a16="http://schemas.microsoft.com/office/drawing/2014/main" id="{B24E6AA1-8C59-82C0-3305-C18DE7B47E09}"/>
              </a:ext>
            </a:extLst>
          </p:cNvPr>
          <p:cNvSpPr>
            <a:spLocks noGrp="1"/>
          </p:cNvSpPr>
          <p:nvPr>
            <p:ph idx="1"/>
          </p:nvPr>
        </p:nvSpPr>
        <p:spPr>
          <a:xfrm>
            <a:off x="219600" y="903772"/>
            <a:ext cx="11764800" cy="5328000"/>
          </a:xfrm>
        </p:spPr>
        <p:txBody>
          <a:bodyPr/>
          <a:lstStyle/>
          <a:p>
            <a:pPr fontAlgn="ctr">
              <a:spcBef>
                <a:spcPts val="0"/>
              </a:spcBef>
              <a:spcAft>
                <a:spcPts val="0"/>
              </a:spcAft>
            </a:pPr>
            <a:endParaRPr lang="en-US" sz="2800" dirty="0">
              <a:solidFill>
                <a:schemeClr val="bg1"/>
              </a:solidFill>
              <a:latin typeface="Calibri" panose="020F0502020204030204" pitchFamily="34" charset="0"/>
            </a:endParaRPr>
          </a:p>
          <a:p>
            <a:pPr fontAlgn="ctr">
              <a:spcBef>
                <a:spcPts val="0"/>
              </a:spcBef>
              <a:spcAft>
                <a:spcPts val="0"/>
              </a:spcAft>
            </a:pPr>
            <a:r>
              <a:rPr lang="en-US" sz="2800" dirty="0">
                <a:solidFill>
                  <a:schemeClr val="bg1"/>
                </a:solidFill>
                <a:effectLst/>
                <a:latin typeface="Calibri" panose="020F0502020204030204" pitchFamily="34" charset="0"/>
              </a:rPr>
              <a:t>In addition to the PROAD activities, ESA’s Navigation Office will also contribute to the generation of the ITRF by provision of individual solutions for all four geodetic techniques as official Analysis Center (AC) to IERS.</a:t>
            </a:r>
            <a:endParaRPr lang="en-US"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5238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E62-2D67-79EC-8A42-84EDB5B0A7C1}"/>
              </a:ext>
            </a:extLst>
          </p:cNvPr>
          <p:cNvSpPr>
            <a:spLocks noGrp="1"/>
          </p:cNvSpPr>
          <p:nvPr>
            <p:ph type="title"/>
          </p:nvPr>
        </p:nvSpPr>
        <p:spPr>
          <a:xfrm>
            <a:off x="216000" y="145012"/>
            <a:ext cx="10108800" cy="584775"/>
          </a:xfrm>
        </p:spPr>
        <p:txBody>
          <a:bodyPr/>
          <a:lstStyle/>
          <a:p>
            <a:r>
              <a:rPr lang="en-GB" dirty="0"/>
              <a:t>GENESIS – PROAD </a:t>
            </a:r>
            <a:r>
              <a:rPr lang="en-GB" sz="3200" b="0" dirty="0">
                <a:solidFill>
                  <a:schemeClr val="bg1"/>
                </a:solidFill>
                <a:latin typeface="Arial" charset="0"/>
                <a:ea typeface="Arial" charset="0"/>
                <a:cs typeface="Arial" charset="0"/>
              </a:rPr>
              <a:t>Collaborating across ESA </a:t>
            </a:r>
            <a:endParaRPr lang="en-GB" dirty="0"/>
          </a:p>
        </p:txBody>
      </p:sp>
      <p:grpSp>
        <p:nvGrpSpPr>
          <p:cNvPr id="24" name="Group 23">
            <a:extLst>
              <a:ext uri="{FF2B5EF4-FFF2-40B4-BE49-F238E27FC236}">
                <a16:creationId xmlns:a16="http://schemas.microsoft.com/office/drawing/2014/main" id="{AB2D9481-D454-C2AA-8883-3F7220E2F80F}"/>
              </a:ext>
            </a:extLst>
          </p:cNvPr>
          <p:cNvGrpSpPr>
            <a:grpSpLocks noChangeAspect="1"/>
          </p:cNvGrpSpPr>
          <p:nvPr/>
        </p:nvGrpSpPr>
        <p:grpSpPr>
          <a:xfrm>
            <a:off x="9829020" y="30481"/>
            <a:ext cx="812800" cy="812800"/>
            <a:chOff x="4843255" y="79361"/>
            <a:chExt cx="4945125" cy="4945125"/>
          </a:xfrm>
        </p:grpSpPr>
        <p:pic>
          <p:nvPicPr>
            <p:cNvPr id="22" name="Picture 21" descr="A logo of a planet&#10;&#10;Description automatically generated">
              <a:extLst>
                <a:ext uri="{FF2B5EF4-FFF2-40B4-BE49-F238E27FC236}">
                  <a16:creationId xmlns:a16="http://schemas.microsoft.com/office/drawing/2014/main" id="{CA555A1C-F194-DBB7-11DA-BA22E0CAD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255" y="79361"/>
              <a:ext cx="4945125" cy="4945125"/>
            </a:xfrm>
            <a:prstGeom prst="rect">
              <a:avLst/>
            </a:prstGeom>
          </p:spPr>
        </p:pic>
        <p:sp>
          <p:nvSpPr>
            <p:cNvPr id="23" name="Oval 22">
              <a:extLst>
                <a:ext uri="{FF2B5EF4-FFF2-40B4-BE49-F238E27FC236}">
                  <a16:creationId xmlns:a16="http://schemas.microsoft.com/office/drawing/2014/main" id="{54397A3E-E966-772C-3CD2-DB42D7BD07B5}"/>
                </a:ext>
              </a:extLst>
            </p:cNvPr>
            <p:cNvSpPr/>
            <p:nvPr/>
          </p:nvSpPr>
          <p:spPr>
            <a:xfrm>
              <a:off x="5035741" y="261276"/>
              <a:ext cx="4583467" cy="456472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Segnaposto contenuto 2">
            <a:extLst>
              <a:ext uri="{FF2B5EF4-FFF2-40B4-BE49-F238E27FC236}">
                <a16:creationId xmlns:a16="http://schemas.microsoft.com/office/drawing/2014/main" id="{B24E6AA1-8C59-82C0-3305-C18DE7B47E09}"/>
              </a:ext>
            </a:extLst>
          </p:cNvPr>
          <p:cNvSpPr>
            <a:spLocks noGrp="1"/>
          </p:cNvSpPr>
          <p:nvPr>
            <p:ph idx="1"/>
          </p:nvPr>
        </p:nvSpPr>
        <p:spPr>
          <a:xfrm>
            <a:off x="219600" y="1107698"/>
            <a:ext cx="11764800" cy="5102301"/>
          </a:xfrm>
        </p:spPr>
        <p:txBody>
          <a:bodyPr/>
          <a:lstStyle/>
          <a:p>
            <a:pPr rtl="0" fontAlgn="ctr">
              <a:spcBef>
                <a:spcPts val="0"/>
              </a:spcBef>
              <a:spcAft>
                <a:spcPts val="0"/>
              </a:spcAft>
            </a:pPr>
            <a:endParaRPr lang="en-US" sz="2000" dirty="0">
              <a:solidFill>
                <a:schemeClr val="bg1"/>
              </a:solidFill>
              <a:effectLst/>
              <a:latin typeface="Calibri" panose="020F0502020204030204" pitchFamily="34" charset="0"/>
            </a:endParaRPr>
          </a:p>
          <a:p>
            <a:pPr fontAlgn="ctr">
              <a:spcBef>
                <a:spcPts val="0"/>
              </a:spcBef>
              <a:spcAft>
                <a:spcPts val="0"/>
              </a:spcAft>
            </a:pPr>
            <a:endParaRPr lang="en-US" sz="1600" dirty="0">
              <a:solidFill>
                <a:schemeClr val="bg1"/>
              </a:solidFill>
              <a:effectLst/>
              <a:latin typeface="Calibri" panose="020F0502020204030204" pitchFamily="34" charset="0"/>
            </a:endParaRPr>
          </a:p>
        </p:txBody>
      </p:sp>
      <p:cxnSp>
        <p:nvCxnSpPr>
          <p:cNvPr id="3" name="Straight Connector 2">
            <a:extLst>
              <a:ext uri="{FF2B5EF4-FFF2-40B4-BE49-F238E27FC236}">
                <a16:creationId xmlns:a16="http://schemas.microsoft.com/office/drawing/2014/main" id="{43606733-0F98-7417-C855-F255E64FB480}"/>
              </a:ext>
            </a:extLst>
          </p:cNvPr>
          <p:cNvCxnSpPr/>
          <p:nvPr/>
        </p:nvCxnSpPr>
        <p:spPr>
          <a:xfrm>
            <a:off x="234931" y="882193"/>
            <a:ext cx="1176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66065518-16CB-D529-087B-AC87AA7560D5}"/>
              </a:ext>
            </a:extLst>
          </p:cNvPr>
          <p:cNvGrpSpPr/>
          <p:nvPr/>
        </p:nvGrpSpPr>
        <p:grpSpPr>
          <a:xfrm>
            <a:off x="3173361" y="1973301"/>
            <a:ext cx="5785086" cy="4241513"/>
            <a:chOff x="3733387" y="1921976"/>
            <a:chExt cx="4657759" cy="3631769"/>
          </a:xfrm>
        </p:grpSpPr>
        <p:sp>
          <p:nvSpPr>
            <p:cNvPr id="5" name="Rectangle 4">
              <a:extLst>
                <a:ext uri="{FF2B5EF4-FFF2-40B4-BE49-F238E27FC236}">
                  <a16:creationId xmlns:a16="http://schemas.microsoft.com/office/drawing/2014/main" id="{765079E9-F22B-68ED-B83E-003C8E9B8745}"/>
                </a:ext>
              </a:extLst>
            </p:cNvPr>
            <p:cNvSpPr/>
            <p:nvPr/>
          </p:nvSpPr>
          <p:spPr>
            <a:xfrm>
              <a:off x="3886177" y="1971542"/>
              <a:ext cx="4358670" cy="3582203"/>
            </a:xfrm>
            <a:prstGeom prst="rect">
              <a:avLst/>
            </a:prstGeom>
            <a:noFill/>
            <a:ln w="38100"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sz="2394"/>
            </a:p>
          </p:txBody>
        </p:sp>
        <p:sp>
          <p:nvSpPr>
            <p:cNvPr id="6" name="TextBox 5">
              <a:extLst>
                <a:ext uri="{FF2B5EF4-FFF2-40B4-BE49-F238E27FC236}">
                  <a16:creationId xmlns:a16="http://schemas.microsoft.com/office/drawing/2014/main" id="{DBCD8DDC-787C-E378-A64D-0923695CC147}"/>
                </a:ext>
              </a:extLst>
            </p:cNvPr>
            <p:cNvSpPr txBox="1"/>
            <p:nvPr/>
          </p:nvSpPr>
          <p:spPr>
            <a:xfrm>
              <a:off x="3990131" y="4850663"/>
              <a:ext cx="4229980" cy="606123"/>
            </a:xfrm>
            <a:prstGeom prst="rect">
              <a:avLst/>
            </a:prstGeom>
            <a:noFill/>
          </p:spPr>
          <p:txBody>
            <a:bodyPr wrap="square" rtlCol="0">
              <a:spAutoFit/>
            </a:bodyPr>
            <a:lstStyle/>
            <a:p>
              <a:pPr algn="ctr"/>
              <a:r>
                <a:rPr lang="en-GB" sz="2000" dirty="0" err="1">
                  <a:solidFill>
                    <a:schemeClr val="bg1"/>
                  </a:solidFill>
                </a:rPr>
                <a:t>PROcessing</a:t>
              </a:r>
              <a:r>
                <a:rPr lang="en-GB" sz="2000" dirty="0">
                  <a:solidFill>
                    <a:schemeClr val="bg1"/>
                  </a:solidFill>
                </a:rPr>
                <a:t>, Archiving and Distribution (PROAD)</a:t>
              </a:r>
              <a:endParaRPr lang="en-GB" sz="1200" dirty="0">
                <a:solidFill>
                  <a:schemeClr val="bg1"/>
                </a:solidFill>
              </a:endParaRPr>
            </a:p>
          </p:txBody>
        </p:sp>
        <p:grpSp>
          <p:nvGrpSpPr>
            <p:cNvPr id="7" name="Group 6">
              <a:extLst>
                <a:ext uri="{FF2B5EF4-FFF2-40B4-BE49-F238E27FC236}">
                  <a16:creationId xmlns:a16="http://schemas.microsoft.com/office/drawing/2014/main" id="{6D5DD0EB-0318-365C-F5A7-9CC85D68880F}"/>
                </a:ext>
              </a:extLst>
            </p:cNvPr>
            <p:cNvGrpSpPr/>
            <p:nvPr/>
          </p:nvGrpSpPr>
          <p:grpSpPr>
            <a:xfrm>
              <a:off x="6926955" y="1921976"/>
              <a:ext cx="1464191" cy="984706"/>
              <a:chOff x="10215782" y="5144669"/>
              <a:chExt cx="1852429" cy="1310417"/>
            </a:xfrm>
          </p:grpSpPr>
          <p:pic>
            <p:nvPicPr>
              <p:cNvPr id="10" name="Picture 58">
                <a:extLst>
                  <a:ext uri="{FF2B5EF4-FFF2-40B4-BE49-F238E27FC236}">
                    <a16:creationId xmlns:a16="http://schemas.microsoft.com/office/drawing/2014/main" id="{1D816F97-F289-098C-DDD6-3EAB0A295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5782" y="5144669"/>
                <a:ext cx="1852429" cy="1310417"/>
              </a:xfrm>
              <a:prstGeom prst="rect">
                <a:avLst/>
              </a:prstGeom>
            </p:spPr>
          </p:pic>
          <p:sp>
            <p:nvSpPr>
              <p:cNvPr id="11" name="TextBox 10">
                <a:extLst>
                  <a:ext uri="{FF2B5EF4-FFF2-40B4-BE49-F238E27FC236}">
                    <a16:creationId xmlns:a16="http://schemas.microsoft.com/office/drawing/2014/main" id="{346EA5B4-9E70-91B9-C896-DB599489185A}"/>
                  </a:ext>
                </a:extLst>
              </p:cNvPr>
              <p:cNvSpPr txBox="1"/>
              <p:nvPr/>
            </p:nvSpPr>
            <p:spPr>
              <a:xfrm>
                <a:off x="10876564" y="5908501"/>
                <a:ext cx="846849" cy="348143"/>
              </a:xfrm>
              <a:prstGeom prst="rect">
                <a:avLst/>
              </a:prstGeom>
              <a:noFill/>
            </p:spPr>
            <p:txBody>
              <a:bodyPr wrap="square" rtlCol="0">
                <a:spAutoFit/>
              </a:bodyPr>
              <a:lstStyle/>
              <a:p>
                <a:pPr algn="r"/>
                <a:r>
                  <a:rPr lang="en-GB" sz="1050" dirty="0">
                    <a:solidFill>
                      <a:schemeClr val="bg1"/>
                    </a:solidFill>
                  </a:rPr>
                  <a:t>ESAC</a:t>
                </a:r>
                <a:endParaRPr lang="en-GB" sz="1200" dirty="0">
                  <a:solidFill>
                    <a:schemeClr val="bg1"/>
                  </a:solidFill>
                </a:endParaRPr>
              </a:p>
            </p:txBody>
          </p:sp>
        </p:grpSp>
        <p:pic>
          <p:nvPicPr>
            <p:cNvPr id="8" name="Picture 58">
              <a:extLst>
                <a:ext uri="{FF2B5EF4-FFF2-40B4-BE49-F238E27FC236}">
                  <a16:creationId xmlns:a16="http://schemas.microsoft.com/office/drawing/2014/main" id="{9FFB37EC-AFDF-4E34-A360-32D2BC7D20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387" y="1923328"/>
              <a:ext cx="1464191" cy="984706"/>
            </a:xfrm>
            <a:prstGeom prst="rect">
              <a:avLst/>
            </a:prstGeom>
          </p:spPr>
        </p:pic>
        <p:sp>
          <p:nvSpPr>
            <p:cNvPr id="9" name="TextBox 8">
              <a:extLst>
                <a:ext uri="{FF2B5EF4-FFF2-40B4-BE49-F238E27FC236}">
                  <a16:creationId xmlns:a16="http://schemas.microsoft.com/office/drawing/2014/main" id="{EA5AF81A-5250-E9E5-DCFE-F52F44C36869}"/>
                </a:ext>
              </a:extLst>
            </p:cNvPr>
            <p:cNvSpPr txBox="1"/>
            <p:nvPr/>
          </p:nvSpPr>
          <p:spPr>
            <a:xfrm>
              <a:off x="4255680" y="2497307"/>
              <a:ext cx="669364" cy="261610"/>
            </a:xfrm>
            <a:prstGeom prst="rect">
              <a:avLst/>
            </a:prstGeom>
            <a:noFill/>
          </p:spPr>
          <p:txBody>
            <a:bodyPr wrap="square" rtlCol="0">
              <a:spAutoFit/>
            </a:bodyPr>
            <a:lstStyle/>
            <a:p>
              <a:pPr algn="r"/>
              <a:r>
                <a:rPr lang="en-GB" sz="1050" dirty="0">
                  <a:solidFill>
                    <a:schemeClr val="bg1"/>
                  </a:solidFill>
                </a:rPr>
                <a:t>ESOC</a:t>
              </a:r>
              <a:endParaRPr lang="en-GB" sz="1200" dirty="0">
                <a:solidFill>
                  <a:schemeClr val="bg1"/>
                </a:solidFill>
              </a:endParaRPr>
            </a:p>
          </p:txBody>
        </p:sp>
      </p:grpSp>
      <p:sp>
        <p:nvSpPr>
          <p:cNvPr id="12" name="TextBox 11">
            <a:extLst>
              <a:ext uri="{FF2B5EF4-FFF2-40B4-BE49-F238E27FC236}">
                <a16:creationId xmlns:a16="http://schemas.microsoft.com/office/drawing/2014/main" id="{94A644F4-C380-3EA2-8BD5-02D94B2AED8A}"/>
              </a:ext>
            </a:extLst>
          </p:cNvPr>
          <p:cNvSpPr txBox="1"/>
          <p:nvPr/>
        </p:nvSpPr>
        <p:spPr>
          <a:xfrm>
            <a:off x="259671" y="2144638"/>
            <a:ext cx="2826974" cy="830997"/>
          </a:xfrm>
          <a:prstGeom prst="rect">
            <a:avLst/>
          </a:prstGeom>
          <a:noFill/>
        </p:spPr>
        <p:txBody>
          <a:bodyPr wrap="square" rtlCol="0">
            <a:spAutoFit/>
          </a:bodyPr>
          <a:lstStyle/>
          <a:p>
            <a:pPr algn="ctr"/>
            <a:r>
              <a:rPr lang="en-ES" sz="1600" dirty="0">
                <a:solidFill>
                  <a:schemeClr val="bg1"/>
                </a:solidFill>
                <a:latin typeface="Arial" panose="020B0604020202020204" pitchFamily="34" charset="0"/>
                <a:ea typeface="MS PGothic" pitchFamily="34" charset="-128"/>
                <a:cs typeface="Arial" panose="020B0604020202020204" pitchFamily="34" charset="0"/>
              </a:rPr>
              <a:t>Data Processing</a:t>
            </a:r>
          </a:p>
          <a:p>
            <a:pPr algn="ctr"/>
            <a:r>
              <a:rPr lang="en-ES" sz="1600" dirty="0">
                <a:solidFill>
                  <a:schemeClr val="bg1"/>
                </a:solidFill>
                <a:latin typeface="Arial" panose="020B0604020202020204" pitchFamily="34" charset="0"/>
                <a:ea typeface="MS PGothic" pitchFamily="34" charset="-128"/>
                <a:cs typeface="Arial" panose="020B0604020202020204" pitchFamily="34" charset="0"/>
              </a:rPr>
              <a:t>&amp; </a:t>
            </a:r>
          </a:p>
          <a:p>
            <a:pPr algn="ctr"/>
            <a:r>
              <a:rPr lang="en-ES" sz="1600" dirty="0">
                <a:solidFill>
                  <a:schemeClr val="bg1"/>
                </a:solidFill>
                <a:latin typeface="Arial" panose="020B0604020202020204" pitchFamily="34" charset="0"/>
                <a:ea typeface="MS PGothic" pitchFamily="34" charset="-128"/>
                <a:cs typeface="Arial" panose="020B0604020202020204" pitchFamily="34" charset="0"/>
              </a:rPr>
              <a:t>Precise Orbit Determination</a:t>
            </a:r>
          </a:p>
        </p:txBody>
      </p:sp>
      <p:sp>
        <p:nvSpPr>
          <p:cNvPr id="13" name="TextBox 12">
            <a:extLst>
              <a:ext uri="{FF2B5EF4-FFF2-40B4-BE49-F238E27FC236}">
                <a16:creationId xmlns:a16="http://schemas.microsoft.com/office/drawing/2014/main" id="{89CA59E3-D5F0-E757-2217-9A1435E2C1DB}"/>
              </a:ext>
            </a:extLst>
          </p:cNvPr>
          <p:cNvSpPr txBox="1"/>
          <p:nvPr/>
        </p:nvSpPr>
        <p:spPr>
          <a:xfrm>
            <a:off x="8826676" y="2084867"/>
            <a:ext cx="1859874" cy="861774"/>
          </a:xfrm>
          <a:prstGeom prst="rect">
            <a:avLst/>
          </a:prstGeom>
          <a:noFill/>
        </p:spPr>
        <p:txBody>
          <a:bodyPr wrap="square" rtlCol="0">
            <a:spAutoFit/>
          </a:bodyPr>
          <a:lstStyle/>
          <a:p>
            <a:pPr algn="ctr"/>
            <a:r>
              <a:rPr lang="en-ES" sz="1600" dirty="0">
                <a:solidFill>
                  <a:schemeClr val="bg1"/>
                </a:solidFill>
                <a:latin typeface="Arial" panose="020B0604020202020204" pitchFamily="34" charset="0"/>
                <a:ea typeface="MS PGothic" pitchFamily="34" charset="-128"/>
                <a:cs typeface="Arial" panose="020B0604020202020204" pitchFamily="34" charset="0"/>
              </a:rPr>
              <a:t>Data Storage </a:t>
            </a:r>
          </a:p>
          <a:p>
            <a:pPr algn="ctr"/>
            <a:r>
              <a:rPr lang="en-ES" sz="1600" dirty="0">
                <a:solidFill>
                  <a:schemeClr val="bg1"/>
                </a:solidFill>
                <a:latin typeface="Arial" panose="020B0604020202020204" pitchFamily="34" charset="0"/>
                <a:ea typeface="MS PGothic" pitchFamily="34" charset="-128"/>
                <a:cs typeface="Arial" panose="020B0604020202020204" pitchFamily="34" charset="0"/>
              </a:rPr>
              <a:t>&amp; </a:t>
            </a:r>
          </a:p>
          <a:p>
            <a:pPr algn="ctr"/>
            <a:r>
              <a:rPr lang="en-ES" sz="1600" dirty="0">
                <a:solidFill>
                  <a:schemeClr val="bg1"/>
                </a:solidFill>
                <a:latin typeface="Arial" panose="020B0604020202020204" pitchFamily="34" charset="0"/>
                <a:ea typeface="MS PGothic" pitchFamily="34" charset="-128"/>
                <a:cs typeface="Arial" panose="020B0604020202020204" pitchFamily="34" charset="0"/>
              </a:rPr>
              <a:t>Distribution</a:t>
            </a:r>
          </a:p>
        </p:txBody>
      </p:sp>
      <p:sp>
        <p:nvSpPr>
          <p:cNvPr id="14" name="TextBox 13">
            <a:extLst>
              <a:ext uri="{FF2B5EF4-FFF2-40B4-BE49-F238E27FC236}">
                <a16:creationId xmlns:a16="http://schemas.microsoft.com/office/drawing/2014/main" id="{EDF08BEA-4FB4-549E-6DA2-6D1A2D88C230}"/>
              </a:ext>
            </a:extLst>
          </p:cNvPr>
          <p:cNvSpPr txBox="1"/>
          <p:nvPr/>
        </p:nvSpPr>
        <p:spPr>
          <a:xfrm>
            <a:off x="7373836" y="1100776"/>
            <a:ext cx="2382777"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ea typeface="MS PGothic" pitchFamily="34" charset="-128"/>
                <a:cs typeface="Arial" panose="020B0604020202020204" pitchFamily="34" charset="0"/>
              </a:rPr>
              <a:t>Data and Products</a:t>
            </a:r>
            <a:endParaRPr lang="en-GB" dirty="0">
              <a:solidFill>
                <a:schemeClr val="bg1"/>
              </a:solidFill>
              <a:latin typeface="Arial" panose="020B0604020202020204" pitchFamily="34" charset="0"/>
              <a:ea typeface="MS PGothic" pitchFamily="34" charset="-128"/>
              <a:cs typeface="Arial" panose="020B0604020202020204" pitchFamily="34" charset="0"/>
            </a:endParaRPr>
          </a:p>
        </p:txBody>
      </p:sp>
      <p:cxnSp>
        <p:nvCxnSpPr>
          <p:cNvPr id="15" name="Straight Arrow Connector 14">
            <a:extLst>
              <a:ext uri="{FF2B5EF4-FFF2-40B4-BE49-F238E27FC236}">
                <a16:creationId xmlns:a16="http://schemas.microsoft.com/office/drawing/2014/main" id="{B4225695-DA9E-CF3D-5532-0BBC63E5784D}"/>
              </a:ext>
            </a:extLst>
          </p:cNvPr>
          <p:cNvCxnSpPr>
            <a:cxnSpLocks/>
            <a:endCxn id="12" idx="3"/>
          </p:cNvCxnSpPr>
          <p:nvPr/>
        </p:nvCxnSpPr>
        <p:spPr>
          <a:xfrm flipH="1">
            <a:off x="3086645" y="2560137"/>
            <a:ext cx="405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6131F0E-B153-01AE-17FF-8841729BD2BD}"/>
              </a:ext>
            </a:extLst>
          </p:cNvPr>
          <p:cNvCxnSpPr>
            <a:cxnSpLocks/>
          </p:cNvCxnSpPr>
          <p:nvPr/>
        </p:nvCxnSpPr>
        <p:spPr>
          <a:xfrm>
            <a:off x="8615182" y="2546532"/>
            <a:ext cx="384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169D1F5-E418-991D-72F3-2284E8B9AE0C}"/>
              </a:ext>
            </a:extLst>
          </p:cNvPr>
          <p:cNvSpPr txBox="1"/>
          <p:nvPr/>
        </p:nvSpPr>
        <p:spPr>
          <a:xfrm>
            <a:off x="-50728" y="1126898"/>
            <a:ext cx="6680346"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ea typeface="MS PGothic" pitchFamily="34" charset="-128"/>
                <a:cs typeface="Arial" panose="020B0604020202020204" pitchFamily="34" charset="0"/>
              </a:rPr>
              <a:t>Measurements and Ancillary Data</a:t>
            </a:r>
            <a:endParaRPr lang="en-GB"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18" name="Rectangle 17">
            <a:extLst>
              <a:ext uri="{FF2B5EF4-FFF2-40B4-BE49-F238E27FC236}">
                <a16:creationId xmlns:a16="http://schemas.microsoft.com/office/drawing/2014/main" id="{E0E10FF7-4766-6569-2CAA-ED2A48DE9BE1}"/>
              </a:ext>
            </a:extLst>
          </p:cNvPr>
          <p:cNvSpPr/>
          <p:nvPr/>
        </p:nvSpPr>
        <p:spPr>
          <a:xfrm>
            <a:off x="4981742" y="4256638"/>
            <a:ext cx="2252422" cy="969048"/>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fontAlgn="auto">
              <a:spcBef>
                <a:spcPts val="0"/>
              </a:spcBef>
              <a:spcAft>
                <a:spcPts val="0"/>
              </a:spcAft>
            </a:pPr>
            <a:r>
              <a:rPr lang="en-DE">
                <a:solidFill>
                  <a:prstClr val="white"/>
                </a:solidFill>
                <a:latin typeface="Calibri" panose="020F0502020204030204"/>
              </a:rPr>
              <a:t>POD </a:t>
            </a:r>
            <a:r>
              <a:rPr lang="en-DE" dirty="0">
                <a:solidFill>
                  <a:prstClr val="white"/>
                </a:solidFill>
                <a:latin typeface="Calibri" panose="020F0502020204030204"/>
              </a:rPr>
              <a:t>Products </a:t>
            </a:r>
            <a:r>
              <a:rPr lang="en-DE">
                <a:solidFill>
                  <a:prstClr val="white"/>
                </a:solidFill>
                <a:latin typeface="Calibri" panose="020F0502020204030204"/>
              </a:rPr>
              <a:t>and </a:t>
            </a:r>
            <a:r>
              <a:rPr lang="en-US" dirty="0">
                <a:solidFill>
                  <a:prstClr val="white"/>
                </a:solidFill>
                <a:latin typeface="Calibri" panose="020F0502020204030204"/>
              </a:rPr>
              <a:t>Additional</a:t>
            </a:r>
            <a:r>
              <a:rPr lang="en-DE">
                <a:solidFill>
                  <a:prstClr val="white"/>
                </a:solidFill>
                <a:latin typeface="Calibri" panose="020F0502020204030204"/>
              </a:rPr>
              <a:t> </a:t>
            </a:r>
            <a:r>
              <a:rPr lang="en-DE" dirty="0">
                <a:solidFill>
                  <a:prstClr val="white"/>
                </a:solidFill>
                <a:latin typeface="Calibri" panose="020F0502020204030204"/>
              </a:rPr>
              <a:t>Data</a:t>
            </a:r>
          </a:p>
        </p:txBody>
      </p:sp>
      <p:sp>
        <p:nvSpPr>
          <p:cNvPr id="19" name="Rectangle 18">
            <a:extLst>
              <a:ext uri="{FF2B5EF4-FFF2-40B4-BE49-F238E27FC236}">
                <a16:creationId xmlns:a16="http://schemas.microsoft.com/office/drawing/2014/main" id="{BE888AC4-040B-457B-B8D8-5ECF0B2B4C21}"/>
              </a:ext>
            </a:extLst>
          </p:cNvPr>
          <p:cNvSpPr/>
          <p:nvPr/>
        </p:nvSpPr>
        <p:spPr>
          <a:xfrm>
            <a:off x="3601754" y="2921409"/>
            <a:ext cx="2009201" cy="802785"/>
          </a:xfrm>
          <a:prstGeom prst="rect">
            <a:avLst/>
          </a:prstGeom>
          <a:solidFill>
            <a:schemeClr val="accent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r>
              <a:rPr lang="en-DE" dirty="0">
                <a:solidFill>
                  <a:prstClr val="white"/>
                </a:solidFill>
                <a:latin typeface="Calibri" panose="020F0502020204030204"/>
              </a:rPr>
              <a:t>Navigation Support Office</a:t>
            </a:r>
            <a:endParaRPr lang="en-DE" sz="1400"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51C31E2-A6C1-1117-CCF7-B7F383C42D7F}"/>
              </a:ext>
            </a:extLst>
          </p:cNvPr>
          <p:cNvSpPr/>
          <p:nvPr/>
        </p:nvSpPr>
        <p:spPr>
          <a:xfrm>
            <a:off x="6665679" y="2940996"/>
            <a:ext cx="2009201" cy="802785"/>
          </a:xfrm>
          <a:prstGeom prst="rect">
            <a:avLst/>
          </a:prstGeom>
          <a:solidFill>
            <a:schemeClr val="accent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r>
              <a:rPr lang="en-DE">
                <a:solidFill>
                  <a:prstClr val="white"/>
                </a:solidFill>
                <a:latin typeface="Calibri" panose="020F0502020204030204"/>
              </a:rPr>
              <a:t>GNSS </a:t>
            </a:r>
            <a:r>
              <a:rPr lang="en-DE" dirty="0">
                <a:solidFill>
                  <a:prstClr val="white"/>
                </a:solidFill>
                <a:latin typeface="Calibri" panose="020F0502020204030204"/>
              </a:rPr>
              <a:t>Science </a:t>
            </a:r>
            <a:r>
              <a:rPr lang="en-DE">
                <a:solidFill>
                  <a:prstClr val="white"/>
                </a:solidFill>
                <a:latin typeface="Calibri" panose="020F0502020204030204"/>
              </a:rPr>
              <a:t>Support Cent</a:t>
            </a:r>
            <a:r>
              <a:rPr lang="en-US" dirty="0">
                <a:solidFill>
                  <a:prstClr val="white"/>
                </a:solidFill>
                <a:latin typeface="Calibri" panose="020F0502020204030204"/>
              </a:rPr>
              <a:t>re</a:t>
            </a:r>
            <a:endParaRPr lang="en-DE" sz="1400" dirty="0">
              <a:solidFill>
                <a:prstClr val="white"/>
              </a:solidFill>
              <a:latin typeface="Calibri" panose="020F0502020204030204"/>
            </a:endParaRPr>
          </a:p>
        </p:txBody>
      </p:sp>
      <p:cxnSp>
        <p:nvCxnSpPr>
          <p:cNvPr id="21" name="Elbow Connector 20">
            <a:extLst>
              <a:ext uri="{FF2B5EF4-FFF2-40B4-BE49-F238E27FC236}">
                <a16:creationId xmlns:a16="http://schemas.microsoft.com/office/drawing/2014/main" id="{E0337F3B-34F1-C669-54FC-6501B22D08E3}"/>
              </a:ext>
            </a:extLst>
          </p:cNvPr>
          <p:cNvCxnSpPr>
            <a:cxnSpLocks/>
            <a:stCxn id="18" idx="3"/>
            <a:endCxn id="20" idx="2"/>
          </p:cNvCxnSpPr>
          <p:nvPr/>
        </p:nvCxnSpPr>
        <p:spPr>
          <a:xfrm flipV="1">
            <a:off x="7234164" y="3743781"/>
            <a:ext cx="436116" cy="997381"/>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F724B9DE-87FC-10BD-4CF3-7BB98DBE369F}"/>
              </a:ext>
            </a:extLst>
          </p:cNvPr>
          <p:cNvCxnSpPr>
            <a:cxnSpLocks/>
            <a:stCxn id="19" idx="2"/>
            <a:endCxn id="18" idx="1"/>
          </p:cNvCxnSpPr>
          <p:nvPr/>
        </p:nvCxnSpPr>
        <p:spPr>
          <a:xfrm rot="16200000" flipH="1">
            <a:off x="4285564" y="4044984"/>
            <a:ext cx="1016968" cy="375387"/>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E29C027-27A2-EB7D-9116-3C1F3FDED731}"/>
              </a:ext>
            </a:extLst>
          </p:cNvPr>
          <p:cNvCxnSpPr>
            <a:cxnSpLocks/>
          </p:cNvCxnSpPr>
          <p:nvPr/>
        </p:nvCxnSpPr>
        <p:spPr>
          <a:xfrm>
            <a:off x="5247537" y="3040839"/>
            <a:ext cx="0" cy="369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Graphic 26" descr="Satellite with solid fill">
            <a:extLst>
              <a:ext uri="{FF2B5EF4-FFF2-40B4-BE49-F238E27FC236}">
                <a16:creationId xmlns:a16="http://schemas.microsoft.com/office/drawing/2014/main" id="{DAB233FD-0390-D3F3-6B1D-B5F34604D8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78260" y="992339"/>
            <a:ext cx="1143522" cy="1143522"/>
          </a:xfrm>
          <a:prstGeom prst="rect">
            <a:avLst/>
          </a:prstGeom>
        </p:spPr>
      </p:pic>
      <p:pic>
        <p:nvPicPr>
          <p:cNvPr id="28" name="Graphic 27" descr="Continuous Improvement with solid fill">
            <a:extLst>
              <a:ext uri="{FF2B5EF4-FFF2-40B4-BE49-F238E27FC236}">
                <a16:creationId xmlns:a16="http://schemas.microsoft.com/office/drawing/2014/main" id="{EF26453F-D794-EA17-02B0-B83DCBA4893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11114" y="874325"/>
            <a:ext cx="1455543" cy="1455543"/>
          </a:xfrm>
          <a:prstGeom prst="rect">
            <a:avLst/>
          </a:prstGeom>
        </p:spPr>
      </p:pic>
      <p:cxnSp>
        <p:nvCxnSpPr>
          <p:cNvPr id="29" name="Elbow Connector 28">
            <a:extLst>
              <a:ext uri="{FF2B5EF4-FFF2-40B4-BE49-F238E27FC236}">
                <a16:creationId xmlns:a16="http://schemas.microsoft.com/office/drawing/2014/main" id="{6D4B7A5D-5A63-5B03-7C3C-8526FCF7DF09}"/>
              </a:ext>
            </a:extLst>
          </p:cNvPr>
          <p:cNvCxnSpPr>
            <a:cxnSpLocks/>
          </p:cNvCxnSpPr>
          <p:nvPr/>
        </p:nvCxnSpPr>
        <p:spPr>
          <a:xfrm>
            <a:off x="1454882" y="1469742"/>
            <a:ext cx="3775182" cy="540904"/>
          </a:xfrm>
          <a:prstGeom prst="bentConnector3">
            <a:avLst>
              <a:gd name="adj1" fmla="val 1000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346A9CFB-3874-102D-F8F7-44A6A63C2BB0}"/>
              </a:ext>
            </a:extLst>
          </p:cNvPr>
          <p:cNvCxnSpPr>
            <a:cxnSpLocks/>
          </p:cNvCxnSpPr>
          <p:nvPr/>
        </p:nvCxnSpPr>
        <p:spPr>
          <a:xfrm flipV="1">
            <a:off x="6947452" y="1496230"/>
            <a:ext cx="3663662" cy="513619"/>
          </a:xfrm>
          <a:prstGeom prst="bentConnector3">
            <a:avLst>
              <a:gd name="adj1" fmla="val -2136"/>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F570C1D-669C-4172-8DDE-F4E3D2596A87}"/>
              </a:ext>
            </a:extLst>
          </p:cNvPr>
          <p:cNvSpPr txBox="1"/>
          <p:nvPr/>
        </p:nvSpPr>
        <p:spPr>
          <a:xfrm>
            <a:off x="1305673" y="4335242"/>
            <a:ext cx="2298462" cy="369332"/>
          </a:xfrm>
          <a:prstGeom prst="rect">
            <a:avLst/>
          </a:prstGeom>
          <a:noFill/>
        </p:spPr>
        <p:txBody>
          <a:bodyPr wrap="square" rtlCol="0">
            <a:spAutoFit/>
          </a:bodyPr>
          <a:lstStyle/>
          <a:p>
            <a:pPr algn="ctr"/>
            <a:r>
              <a:rPr lang="en-GB" dirty="0">
                <a:solidFill>
                  <a:schemeClr val="bg1"/>
                </a:solidFill>
              </a:rPr>
              <a:t>VLBI</a:t>
            </a:r>
          </a:p>
        </p:txBody>
      </p:sp>
      <p:sp>
        <p:nvSpPr>
          <p:cNvPr id="33" name="TextBox 32">
            <a:extLst>
              <a:ext uri="{FF2B5EF4-FFF2-40B4-BE49-F238E27FC236}">
                <a16:creationId xmlns:a16="http://schemas.microsoft.com/office/drawing/2014/main" id="{0103E063-9D28-A460-6927-F4983E7EFB2C}"/>
              </a:ext>
            </a:extLst>
          </p:cNvPr>
          <p:cNvSpPr txBox="1"/>
          <p:nvPr/>
        </p:nvSpPr>
        <p:spPr>
          <a:xfrm>
            <a:off x="1477509" y="5295659"/>
            <a:ext cx="1954372" cy="369332"/>
          </a:xfrm>
          <a:prstGeom prst="rect">
            <a:avLst/>
          </a:prstGeom>
          <a:noFill/>
        </p:spPr>
        <p:txBody>
          <a:bodyPr wrap="square" rtlCol="0">
            <a:spAutoFit/>
          </a:bodyPr>
          <a:lstStyle/>
          <a:p>
            <a:pPr algn="ctr"/>
            <a:r>
              <a:rPr lang="en-GB" dirty="0">
                <a:solidFill>
                  <a:schemeClr val="bg1"/>
                </a:solidFill>
              </a:rPr>
              <a:t>SLR</a:t>
            </a:r>
          </a:p>
        </p:txBody>
      </p:sp>
      <p:cxnSp>
        <p:nvCxnSpPr>
          <p:cNvPr id="34" name="Connector: Elbow 40">
            <a:extLst>
              <a:ext uri="{FF2B5EF4-FFF2-40B4-BE49-F238E27FC236}">
                <a16:creationId xmlns:a16="http://schemas.microsoft.com/office/drawing/2014/main" id="{96D4170F-3D68-4E3B-9750-D46E482CE82B}"/>
              </a:ext>
            </a:extLst>
          </p:cNvPr>
          <p:cNvCxnSpPr>
            <a:cxnSpLocks/>
          </p:cNvCxnSpPr>
          <p:nvPr/>
        </p:nvCxnSpPr>
        <p:spPr>
          <a:xfrm>
            <a:off x="913825" y="4646482"/>
            <a:ext cx="2449306" cy="7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506FB70-7768-87B4-8B85-1E07084ED156}"/>
              </a:ext>
            </a:extLst>
          </p:cNvPr>
          <p:cNvSpPr txBox="1"/>
          <p:nvPr/>
        </p:nvSpPr>
        <p:spPr>
          <a:xfrm>
            <a:off x="1403193" y="3474511"/>
            <a:ext cx="2210539" cy="369332"/>
          </a:xfrm>
          <a:prstGeom prst="rect">
            <a:avLst/>
          </a:prstGeom>
          <a:noFill/>
        </p:spPr>
        <p:txBody>
          <a:bodyPr wrap="square" rtlCol="0">
            <a:spAutoFit/>
          </a:bodyPr>
          <a:lstStyle/>
          <a:p>
            <a:pPr algn="ctr"/>
            <a:r>
              <a:rPr lang="en-GB" dirty="0">
                <a:solidFill>
                  <a:schemeClr val="bg1"/>
                </a:solidFill>
              </a:rPr>
              <a:t>GNSS</a:t>
            </a:r>
          </a:p>
        </p:txBody>
      </p:sp>
      <p:cxnSp>
        <p:nvCxnSpPr>
          <p:cNvPr id="36" name="Connector: Elbow 40">
            <a:extLst>
              <a:ext uri="{FF2B5EF4-FFF2-40B4-BE49-F238E27FC236}">
                <a16:creationId xmlns:a16="http://schemas.microsoft.com/office/drawing/2014/main" id="{29245631-8083-27AD-A4CD-C343925BD9E9}"/>
              </a:ext>
            </a:extLst>
          </p:cNvPr>
          <p:cNvCxnSpPr>
            <a:cxnSpLocks/>
          </p:cNvCxnSpPr>
          <p:nvPr/>
        </p:nvCxnSpPr>
        <p:spPr>
          <a:xfrm>
            <a:off x="904020" y="3783962"/>
            <a:ext cx="2449306" cy="7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40">
            <a:extLst>
              <a:ext uri="{FF2B5EF4-FFF2-40B4-BE49-F238E27FC236}">
                <a16:creationId xmlns:a16="http://schemas.microsoft.com/office/drawing/2014/main" id="{AC763752-24E2-11EF-BCF2-0F039E5C5286}"/>
              </a:ext>
            </a:extLst>
          </p:cNvPr>
          <p:cNvCxnSpPr>
            <a:cxnSpLocks/>
          </p:cNvCxnSpPr>
          <p:nvPr/>
        </p:nvCxnSpPr>
        <p:spPr>
          <a:xfrm>
            <a:off x="893167" y="5633495"/>
            <a:ext cx="2449306" cy="7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4" descr="ILRS Logo, International Laser Ranging Service">
            <a:extLst>
              <a:ext uri="{FF2B5EF4-FFF2-40B4-BE49-F238E27FC236}">
                <a16:creationId xmlns:a16="http://schemas.microsoft.com/office/drawing/2014/main" id="{99BF4EC3-8309-9785-58E2-D6F3FAD0AAC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385"/>
          <a:stretch/>
        </p:blipFill>
        <p:spPr bwMode="auto">
          <a:xfrm>
            <a:off x="814149" y="5272143"/>
            <a:ext cx="949768" cy="78569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30D87D17-50C5-12B1-EB6B-3340164F8D23}"/>
              </a:ext>
            </a:extLst>
          </p:cNvPr>
          <p:cNvPicPr>
            <a:picLocks noChangeAspect="1"/>
          </p:cNvPicPr>
          <p:nvPr/>
        </p:nvPicPr>
        <p:blipFill>
          <a:blip r:embed="rId9"/>
          <a:stretch>
            <a:fillRect/>
          </a:stretch>
        </p:blipFill>
        <p:spPr>
          <a:xfrm>
            <a:off x="909916" y="4253452"/>
            <a:ext cx="807417" cy="807417"/>
          </a:xfrm>
          <a:prstGeom prst="rect">
            <a:avLst/>
          </a:prstGeom>
        </p:spPr>
      </p:pic>
      <p:pic>
        <p:nvPicPr>
          <p:cNvPr id="40" name="Picture 8">
            <a:extLst>
              <a:ext uri="{FF2B5EF4-FFF2-40B4-BE49-F238E27FC236}">
                <a16:creationId xmlns:a16="http://schemas.microsoft.com/office/drawing/2014/main" id="{02D38C92-DE5F-9B3A-C84D-0077E49EFC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0390" y="3437854"/>
            <a:ext cx="973526" cy="58975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92B8B0FD-38CD-68FE-4EF6-51C8C6F81DDB}"/>
              </a:ext>
            </a:extLst>
          </p:cNvPr>
          <p:cNvPicPr>
            <a:picLocks noChangeAspect="1"/>
          </p:cNvPicPr>
          <p:nvPr/>
        </p:nvPicPr>
        <p:blipFill rotWithShape="1">
          <a:blip r:embed="rId11"/>
          <a:srcRect l="5746" t="6001" r="6153" b="5898"/>
          <a:stretch/>
        </p:blipFill>
        <p:spPr>
          <a:xfrm>
            <a:off x="9259563" y="3123331"/>
            <a:ext cx="2325917" cy="2325918"/>
          </a:xfrm>
          <a:prstGeom prst="ellipse">
            <a:avLst/>
          </a:prstGeom>
        </p:spPr>
      </p:pic>
    </p:spTree>
    <p:extLst>
      <p:ext uri="{BB962C8B-B14F-4D97-AF65-F5344CB8AC3E}">
        <p14:creationId xmlns:p14="http://schemas.microsoft.com/office/powerpoint/2010/main" val="251894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E62-2D67-79EC-8A42-84EDB5B0A7C1}"/>
              </a:ext>
            </a:extLst>
          </p:cNvPr>
          <p:cNvSpPr>
            <a:spLocks noGrp="1"/>
          </p:cNvSpPr>
          <p:nvPr>
            <p:ph type="title"/>
          </p:nvPr>
        </p:nvSpPr>
        <p:spPr>
          <a:xfrm>
            <a:off x="216000" y="145012"/>
            <a:ext cx="10108800" cy="584775"/>
          </a:xfrm>
        </p:spPr>
        <p:txBody>
          <a:bodyPr/>
          <a:lstStyle/>
          <a:p>
            <a:r>
              <a:rPr lang="en-GB" dirty="0"/>
              <a:t>GENESIS –</a:t>
            </a:r>
            <a:r>
              <a:rPr lang="en-GB" b="0" dirty="0"/>
              <a:t> PROAD </a:t>
            </a:r>
            <a:r>
              <a:rPr kumimoji="0" lang="en-GB" sz="3200" b="0" i="0" u="none" strike="noStrike" kern="1200" cap="none" spc="0" normalizeH="0" baseline="0" noProof="0" dirty="0">
                <a:ln>
                  <a:noFill/>
                </a:ln>
                <a:solidFill>
                  <a:srgbClr val="FEFFFF"/>
                </a:solidFill>
                <a:effectLst/>
                <a:uLnTx/>
                <a:uFillTx/>
                <a:latin typeface="Arial" panose="020B0604020202020204" pitchFamily="34" charset="0"/>
                <a:ea typeface="+mj-ea"/>
                <a:cs typeface="Arial" panose="020B0604020202020204" pitchFamily="34" charset="0"/>
              </a:rPr>
              <a:t>Advanced Ingestion Services</a:t>
            </a:r>
            <a:r>
              <a:rPr lang="en-GB" sz="3200" b="0" dirty="0">
                <a:solidFill>
                  <a:schemeClr val="bg1"/>
                </a:solidFill>
                <a:latin typeface="Arial" charset="0"/>
                <a:ea typeface="Arial" charset="0"/>
                <a:cs typeface="Arial" charset="0"/>
              </a:rPr>
              <a:t> </a:t>
            </a:r>
            <a:endParaRPr lang="en-GB" dirty="0"/>
          </a:p>
        </p:txBody>
      </p:sp>
      <p:grpSp>
        <p:nvGrpSpPr>
          <p:cNvPr id="24" name="Group 23">
            <a:extLst>
              <a:ext uri="{FF2B5EF4-FFF2-40B4-BE49-F238E27FC236}">
                <a16:creationId xmlns:a16="http://schemas.microsoft.com/office/drawing/2014/main" id="{AB2D9481-D454-C2AA-8883-3F7220E2F80F}"/>
              </a:ext>
            </a:extLst>
          </p:cNvPr>
          <p:cNvGrpSpPr>
            <a:grpSpLocks noChangeAspect="1"/>
          </p:cNvGrpSpPr>
          <p:nvPr/>
        </p:nvGrpSpPr>
        <p:grpSpPr>
          <a:xfrm>
            <a:off x="9829020" y="30481"/>
            <a:ext cx="812800" cy="812800"/>
            <a:chOff x="4843255" y="79361"/>
            <a:chExt cx="4945125" cy="4945125"/>
          </a:xfrm>
        </p:grpSpPr>
        <p:pic>
          <p:nvPicPr>
            <p:cNvPr id="22" name="Picture 21" descr="A logo of a planet&#10;&#10;Description automatically generated">
              <a:extLst>
                <a:ext uri="{FF2B5EF4-FFF2-40B4-BE49-F238E27FC236}">
                  <a16:creationId xmlns:a16="http://schemas.microsoft.com/office/drawing/2014/main" id="{CA555A1C-F194-DBB7-11DA-BA22E0CAD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255" y="79361"/>
              <a:ext cx="4945125" cy="4945125"/>
            </a:xfrm>
            <a:prstGeom prst="rect">
              <a:avLst/>
            </a:prstGeom>
          </p:spPr>
        </p:pic>
        <p:sp>
          <p:nvSpPr>
            <p:cNvPr id="23" name="Oval 22">
              <a:extLst>
                <a:ext uri="{FF2B5EF4-FFF2-40B4-BE49-F238E27FC236}">
                  <a16:creationId xmlns:a16="http://schemas.microsoft.com/office/drawing/2014/main" id="{54397A3E-E966-772C-3CD2-DB42D7BD07B5}"/>
                </a:ext>
              </a:extLst>
            </p:cNvPr>
            <p:cNvSpPr/>
            <p:nvPr/>
          </p:nvSpPr>
          <p:spPr>
            <a:xfrm>
              <a:off x="5035741" y="261276"/>
              <a:ext cx="4583467" cy="456472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 name="Straight Connector 2">
            <a:extLst>
              <a:ext uri="{FF2B5EF4-FFF2-40B4-BE49-F238E27FC236}">
                <a16:creationId xmlns:a16="http://schemas.microsoft.com/office/drawing/2014/main" id="{43606733-0F98-7417-C855-F255E64FB480}"/>
              </a:ext>
            </a:extLst>
          </p:cNvPr>
          <p:cNvCxnSpPr/>
          <p:nvPr/>
        </p:nvCxnSpPr>
        <p:spPr>
          <a:xfrm>
            <a:off x="234931" y="882193"/>
            <a:ext cx="1176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Graphic 43" descr="Cloud Computing outline">
            <a:extLst>
              <a:ext uri="{FF2B5EF4-FFF2-40B4-BE49-F238E27FC236}">
                <a16:creationId xmlns:a16="http://schemas.microsoft.com/office/drawing/2014/main" id="{65FDD9EB-52BE-50D9-E38F-CC4E927FE4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3913" y="1654634"/>
            <a:ext cx="2183621" cy="2183621"/>
          </a:xfrm>
          <a:prstGeom prst="rect">
            <a:avLst/>
          </a:prstGeom>
        </p:spPr>
      </p:pic>
      <p:sp>
        <p:nvSpPr>
          <p:cNvPr id="45" name="Arrow: Right 17">
            <a:extLst>
              <a:ext uri="{FF2B5EF4-FFF2-40B4-BE49-F238E27FC236}">
                <a16:creationId xmlns:a16="http://schemas.microsoft.com/office/drawing/2014/main" id="{2A5BB7CD-6A1E-98CF-D72D-51E2896C7892}"/>
              </a:ext>
            </a:extLst>
          </p:cNvPr>
          <p:cNvSpPr/>
          <p:nvPr/>
        </p:nvSpPr>
        <p:spPr>
          <a:xfrm>
            <a:off x="2412208" y="2960043"/>
            <a:ext cx="1296451" cy="346676"/>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FEFFFF"/>
                </a:solidFill>
                <a:effectLst/>
                <a:uLnTx/>
                <a:uFillTx/>
                <a:latin typeface="Arial" panose="020B0604020202020204"/>
                <a:ea typeface="+mn-ea"/>
                <a:cs typeface="+mn-cs"/>
              </a:rPr>
              <a:t>UPLOAD</a:t>
            </a:r>
            <a:endParaRPr kumimoji="0" lang="en-US" sz="1200" b="0" i="0" u="none" strike="noStrike" kern="1200" cap="none" spc="0" normalizeH="0" baseline="0" noProof="0" dirty="0">
              <a:ln>
                <a:noFill/>
              </a:ln>
              <a:solidFill>
                <a:srgbClr val="FEFFFF"/>
              </a:solidFill>
              <a:effectLst/>
              <a:uLnTx/>
              <a:uFillTx/>
              <a:latin typeface="Arial" panose="020B0604020202020204"/>
              <a:ea typeface="+mn-ea"/>
              <a:cs typeface="+mn-cs"/>
            </a:endParaRPr>
          </a:p>
        </p:txBody>
      </p:sp>
      <p:pic>
        <p:nvPicPr>
          <p:cNvPr id="46" name="Graphic 45" descr="Database with solid fill">
            <a:extLst>
              <a:ext uri="{FF2B5EF4-FFF2-40B4-BE49-F238E27FC236}">
                <a16:creationId xmlns:a16="http://schemas.microsoft.com/office/drawing/2014/main" id="{7B54D66C-9E68-F32B-1EC9-CA6B35A2A6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3777" y="1153926"/>
            <a:ext cx="1551739" cy="1551739"/>
          </a:xfrm>
          <a:prstGeom prst="rect">
            <a:avLst/>
          </a:prstGeom>
        </p:spPr>
      </p:pic>
      <p:sp>
        <p:nvSpPr>
          <p:cNvPr id="47" name="Arrow: Right 22">
            <a:extLst>
              <a:ext uri="{FF2B5EF4-FFF2-40B4-BE49-F238E27FC236}">
                <a16:creationId xmlns:a16="http://schemas.microsoft.com/office/drawing/2014/main" id="{C572918D-6D81-480C-EC9C-784C311719FF}"/>
              </a:ext>
            </a:extLst>
          </p:cNvPr>
          <p:cNvSpPr/>
          <p:nvPr/>
        </p:nvSpPr>
        <p:spPr>
          <a:xfrm flipH="1">
            <a:off x="2412208" y="2473629"/>
            <a:ext cx="1296452" cy="346676"/>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FEFFFF"/>
                </a:solidFill>
                <a:effectLst/>
                <a:uLnTx/>
                <a:uFillTx/>
                <a:latin typeface="Arial" panose="020B0604020202020204"/>
                <a:ea typeface="+mn-ea"/>
                <a:cs typeface="+mn-cs"/>
              </a:rPr>
              <a:t>DOWNLOAD</a:t>
            </a:r>
            <a:endParaRPr kumimoji="0" lang="en-US" sz="1200" b="0" i="0" u="none" strike="noStrike" kern="1200" cap="none" spc="0" normalizeH="0" baseline="0" noProof="0" dirty="0">
              <a:ln>
                <a:noFill/>
              </a:ln>
              <a:solidFill>
                <a:srgbClr val="FEFFFF"/>
              </a:solidFill>
              <a:effectLst/>
              <a:uLnTx/>
              <a:uFillTx/>
              <a:latin typeface="Arial" panose="020B0604020202020204"/>
              <a:ea typeface="+mn-ea"/>
              <a:cs typeface="+mn-cs"/>
            </a:endParaRPr>
          </a:p>
        </p:txBody>
      </p:sp>
      <p:sp>
        <p:nvSpPr>
          <p:cNvPr id="48" name="Arrow: Right 23">
            <a:extLst>
              <a:ext uri="{FF2B5EF4-FFF2-40B4-BE49-F238E27FC236}">
                <a16:creationId xmlns:a16="http://schemas.microsoft.com/office/drawing/2014/main" id="{3DEECC52-9587-328C-854C-B6547B675BCF}"/>
              </a:ext>
            </a:extLst>
          </p:cNvPr>
          <p:cNvSpPr/>
          <p:nvPr/>
        </p:nvSpPr>
        <p:spPr>
          <a:xfrm rot="20852074">
            <a:off x="6195992" y="2295344"/>
            <a:ext cx="726736" cy="392154"/>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EFFFF"/>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81CFB17E-36E6-2EF2-FFB5-21D3E1635D48}"/>
              </a:ext>
            </a:extLst>
          </p:cNvPr>
          <p:cNvSpPr txBox="1"/>
          <p:nvPr/>
        </p:nvSpPr>
        <p:spPr>
          <a:xfrm>
            <a:off x="394674" y="3833942"/>
            <a:ext cx="2066377" cy="2523971"/>
          </a:xfrm>
          <a:prstGeom prst="rect">
            <a:avLst/>
          </a:prstGeom>
          <a:solidFill>
            <a:schemeClr val="accent6">
              <a:lumMod val="90000"/>
              <a:alpha val="39803"/>
            </a:schemeClr>
          </a:solidFill>
        </p:spPr>
        <p:txBody>
          <a:bodyPr wrap="squar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err="1">
                <a:ln>
                  <a:noFill/>
                </a:ln>
                <a:solidFill>
                  <a:srgbClr val="FEFFFF"/>
                </a:solidFill>
                <a:effectLst/>
                <a:uLnTx/>
                <a:uFillTx/>
                <a:latin typeface="Arial" panose="020B0604020202020204" pitchFamily="34" charset="0"/>
                <a:ea typeface="MS PGothic" pitchFamily="34" charset="-128"/>
                <a:cs typeface="Arial" panose="020B0604020202020204" pitchFamily="34" charset="0"/>
              </a:rPr>
              <a:t>Contributors</a:t>
            </a:r>
            <a:endParaRPr kumimoji="0" lang="es-ES" sz="2000" b="1" i="0" u="none" strike="noStrike" kern="1200" cap="none" spc="0" normalizeH="0" baseline="0" noProof="0" dirty="0">
              <a:ln>
                <a:noFill/>
              </a:ln>
              <a:solidFill>
                <a:srgbClr val="FEFFFF"/>
              </a:solidFill>
              <a:effectLst/>
              <a:uLnTx/>
              <a:uFillTx/>
              <a:latin typeface="Arial" panose="020B0604020202020204" pitchFamily="34" charset="0"/>
              <a:ea typeface="MS PGothic" pitchFamily="34" charset="-128"/>
              <a:cs typeface="Arial" panose="020B0604020202020204" pitchFamily="34" charset="0"/>
            </a:endParaRPr>
          </a:p>
        </p:txBody>
      </p:sp>
      <p:sp>
        <p:nvSpPr>
          <p:cNvPr id="50" name="TextBox 49">
            <a:extLst>
              <a:ext uri="{FF2B5EF4-FFF2-40B4-BE49-F238E27FC236}">
                <a16:creationId xmlns:a16="http://schemas.microsoft.com/office/drawing/2014/main" id="{DBA75DCB-3E87-7BB2-44FD-264DA0120C84}"/>
              </a:ext>
            </a:extLst>
          </p:cNvPr>
          <p:cNvSpPr txBox="1"/>
          <p:nvPr/>
        </p:nvSpPr>
        <p:spPr>
          <a:xfrm>
            <a:off x="3626609" y="3838255"/>
            <a:ext cx="2066377" cy="2519658"/>
          </a:xfrm>
          <a:prstGeom prst="rect">
            <a:avLst/>
          </a:prstGeom>
          <a:solidFill>
            <a:schemeClr val="accent6">
              <a:lumMod val="90000"/>
              <a:alpha val="39803"/>
            </a:schemeClr>
          </a:solidFill>
        </p:spPr>
        <p:txBody>
          <a:bodyPr wrap="non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FEFFFF"/>
                </a:solidFill>
                <a:effectLst/>
                <a:uLnTx/>
                <a:uFillTx/>
                <a:latin typeface="Arial" panose="020B0604020202020204" pitchFamily="34" charset="0"/>
                <a:ea typeface="MS PGothic" pitchFamily="34" charset="-128"/>
                <a:cs typeface="Arial" panose="020B0604020202020204" pitchFamily="34" charset="0"/>
              </a:rPr>
              <a:t>GSSC</a:t>
            </a:r>
            <a:endParaRPr kumimoji="0" lang="en-US" sz="1600" b="1" i="0" u="none" strike="noStrike" kern="1200" cap="none" spc="0" normalizeH="0" baseline="0" noProof="0" dirty="0">
              <a:ln>
                <a:noFill/>
              </a:ln>
              <a:solidFill>
                <a:srgbClr val="FEFFFF"/>
              </a:solidFill>
              <a:effectLst/>
              <a:uLnTx/>
              <a:uFillTx/>
              <a:latin typeface="Arial" panose="020B0604020202020204" pitchFamily="34" charset="0"/>
              <a:ea typeface="MS PGothic" pitchFamily="34" charset="-128"/>
              <a:cs typeface="Arial" panose="020B0604020202020204" pitchFamily="34" charset="0"/>
            </a:endParaRPr>
          </a:p>
        </p:txBody>
      </p:sp>
      <p:sp>
        <p:nvSpPr>
          <p:cNvPr id="51" name="TextBox 50">
            <a:extLst>
              <a:ext uri="{FF2B5EF4-FFF2-40B4-BE49-F238E27FC236}">
                <a16:creationId xmlns:a16="http://schemas.microsoft.com/office/drawing/2014/main" id="{56FE8635-242C-5A69-39AD-10F59F55E7D3}"/>
              </a:ext>
            </a:extLst>
          </p:cNvPr>
          <p:cNvSpPr txBox="1"/>
          <p:nvPr/>
        </p:nvSpPr>
        <p:spPr>
          <a:xfrm>
            <a:off x="6956485" y="4601549"/>
            <a:ext cx="15166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FEFFFF"/>
                </a:solidFill>
                <a:effectLst/>
                <a:uLnTx/>
                <a:uFillTx/>
                <a:latin typeface="Arial" panose="020B0604020202020204" pitchFamily="34" charset="0"/>
                <a:ea typeface="MS PGothic" pitchFamily="34" charset="-128"/>
                <a:cs typeface="Arial" panose="020B0604020202020204" pitchFamily="34" charset="0"/>
              </a:rPr>
              <a:t>REPOSITORY</a:t>
            </a:r>
            <a:endParaRPr kumimoji="0" lang="en-US" sz="1600" b="1" i="0" u="none" strike="noStrike" kern="1200" cap="none" spc="0" normalizeH="0" baseline="0" noProof="0" dirty="0">
              <a:ln>
                <a:noFill/>
              </a:ln>
              <a:solidFill>
                <a:srgbClr val="FEFFFF"/>
              </a:solidFill>
              <a:effectLst/>
              <a:uLnTx/>
              <a:uFillTx/>
              <a:latin typeface="Arial" panose="020B0604020202020204" pitchFamily="34" charset="0"/>
              <a:ea typeface="MS PGothic" pitchFamily="34" charset="-128"/>
              <a:cs typeface="Arial" panose="020B0604020202020204" pitchFamily="34" charset="0"/>
            </a:endParaRPr>
          </a:p>
        </p:txBody>
      </p:sp>
      <p:sp>
        <p:nvSpPr>
          <p:cNvPr id="52" name="TextBox 51">
            <a:extLst>
              <a:ext uri="{FF2B5EF4-FFF2-40B4-BE49-F238E27FC236}">
                <a16:creationId xmlns:a16="http://schemas.microsoft.com/office/drawing/2014/main" id="{9ECA6950-003B-7E43-6A69-BD2AD9093C6C}"/>
              </a:ext>
            </a:extLst>
          </p:cNvPr>
          <p:cNvSpPr txBox="1"/>
          <p:nvPr/>
        </p:nvSpPr>
        <p:spPr>
          <a:xfrm>
            <a:off x="7071485" y="2604442"/>
            <a:ext cx="12866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FEFFFF"/>
                </a:solidFill>
                <a:effectLst/>
                <a:uLnTx/>
                <a:uFillTx/>
                <a:latin typeface="Arial" panose="020B0604020202020204" pitchFamily="34" charset="0"/>
                <a:ea typeface="MS PGothic" pitchFamily="34" charset="-128"/>
                <a:cs typeface="Arial" panose="020B0604020202020204" pitchFamily="34" charset="0"/>
              </a:rPr>
              <a:t>METADATA</a:t>
            </a:r>
          </a:p>
        </p:txBody>
      </p:sp>
      <p:pic>
        <p:nvPicPr>
          <p:cNvPr id="53" name="Content Placeholder 5" descr="Web design with solid fill">
            <a:extLst>
              <a:ext uri="{FF2B5EF4-FFF2-40B4-BE49-F238E27FC236}">
                <a16:creationId xmlns:a16="http://schemas.microsoft.com/office/drawing/2014/main" id="{4D6AF0B5-EAEE-65A3-F08F-CACBC2135A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4067" y="2278334"/>
            <a:ext cx="1396422" cy="1396422"/>
          </a:xfrm>
          <a:prstGeom prst="rect">
            <a:avLst/>
          </a:prstGeom>
        </p:spPr>
      </p:pic>
      <p:pic>
        <p:nvPicPr>
          <p:cNvPr id="54" name="Graphic 53" descr="Database with solid fill">
            <a:extLst>
              <a:ext uri="{FF2B5EF4-FFF2-40B4-BE49-F238E27FC236}">
                <a16:creationId xmlns:a16="http://schemas.microsoft.com/office/drawing/2014/main" id="{0E17FFF7-1FC4-633D-76A9-6CD1FF380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06881" y="3186827"/>
            <a:ext cx="1551739" cy="1551739"/>
          </a:xfrm>
          <a:prstGeom prst="rect">
            <a:avLst/>
          </a:prstGeom>
        </p:spPr>
      </p:pic>
      <p:pic>
        <p:nvPicPr>
          <p:cNvPr id="55" name="Picture 54">
            <a:extLst>
              <a:ext uri="{FF2B5EF4-FFF2-40B4-BE49-F238E27FC236}">
                <a16:creationId xmlns:a16="http://schemas.microsoft.com/office/drawing/2014/main" id="{4478F43C-C990-9AE0-0861-8D112F6A48AC}"/>
              </a:ext>
            </a:extLst>
          </p:cNvPr>
          <p:cNvPicPr>
            <a:picLocks noChangeAspect="1"/>
          </p:cNvPicPr>
          <p:nvPr/>
        </p:nvPicPr>
        <p:blipFill rotWithShape="1">
          <a:blip r:embed="rId9"/>
          <a:srcRect t="2340" r="33739"/>
          <a:stretch/>
        </p:blipFill>
        <p:spPr>
          <a:xfrm>
            <a:off x="8852551" y="1153926"/>
            <a:ext cx="3372787" cy="4910531"/>
          </a:xfrm>
          <a:prstGeom prst="rect">
            <a:avLst/>
          </a:prstGeom>
        </p:spPr>
      </p:pic>
      <p:sp>
        <p:nvSpPr>
          <p:cNvPr id="56" name="Arrow: Right 23">
            <a:extLst>
              <a:ext uri="{FF2B5EF4-FFF2-40B4-BE49-F238E27FC236}">
                <a16:creationId xmlns:a16="http://schemas.microsoft.com/office/drawing/2014/main" id="{97B8DEB2-45FB-F512-9696-960807F52E16}"/>
              </a:ext>
            </a:extLst>
          </p:cNvPr>
          <p:cNvSpPr/>
          <p:nvPr/>
        </p:nvSpPr>
        <p:spPr>
          <a:xfrm rot="1813428">
            <a:off x="6130838" y="3116302"/>
            <a:ext cx="726736" cy="392154"/>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EFFFF"/>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06BE8EDC-1CDD-8591-27AE-7B1F6A26B9E6}"/>
              </a:ext>
            </a:extLst>
          </p:cNvPr>
          <p:cNvSpPr txBox="1"/>
          <p:nvPr/>
        </p:nvSpPr>
        <p:spPr>
          <a:xfrm>
            <a:off x="2183386" y="1985591"/>
            <a:ext cx="1720879" cy="369332"/>
          </a:xfrm>
          <a:prstGeom prst="rect">
            <a:avLst/>
          </a:prstGeom>
          <a:noFill/>
        </p:spPr>
        <p:txBody>
          <a:bodyPr wrap="square" rtlCol="0">
            <a:spAutoFit/>
          </a:bodyPr>
          <a:lstStyle/>
          <a:p>
            <a:pPr algn="ctr"/>
            <a:r>
              <a:rPr lang="es-ES" b="1" dirty="0" err="1">
                <a:solidFill>
                  <a:schemeClr val="bg1"/>
                </a:solidFill>
                <a:latin typeface="Arial" panose="020B0604020202020204" pitchFamily="34" charset="0"/>
                <a:ea typeface="MS PGothic" pitchFamily="34" charset="-128"/>
                <a:cs typeface="Arial" panose="020B0604020202020204" pitchFamily="34" charset="0"/>
              </a:rPr>
              <a:t>Pull</a:t>
            </a:r>
            <a:endParaRPr lang="en-US"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58" name="TextBox 57">
            <a:extLst>
              <a:ext uri="{FF2B5EF4-FFF2-40B4-BE49-F238E27FC236}">
                <a16:creationId xmlns:a16="http://schemas.microsoft.com/office/drawing/2014/main" id="{148E79E7-14C4-56A8-DC8F-9BBDA460B8A7}"/>
              </a:ext>
            </a:extLst>
          </p:cNvPr>
          <p:cNvSpPr txBox="1"/>
          <p:nvPr/>
        </p:nvSpPr>
        <p:spPr>
          <a:xfrm>
            <a:off x="2208169" y="3301656"/>
            <a:ext cx="1720879" cy="369332"/>
          </a:xfrm>
          <a:prstGeom prst="rect">
            <a:avLst/>
          </a:prstGeom>
          <a:noFill/>
        </p:spPr>
        <p:txBody>
          <a:bodyPr wrap="square" rtlCol="0">
            <a:spAutoFit/>
          </a:bodyPr>
          <a:lstStyle/>
          <a:p>
            <a:pPr algn="ctr"/>
            <a:r>
              <a:rPr lang="es-ES" b="1" dirty="0" err="1">
                <a:solidFill>
                  <a:schemeClr val="bg1"/>
                </a:solidFill>
                <a:latin typeface="Arial" panose="020B0604020202020204" pitchFamily="34" charset="0"/>
                <a:ea typeface="MS PGothic" pitchFamily="34" charset="-128"/>
                <a:cs typeface="Arial" panose="020B0604020202020204" pitchFamily="34" charset="0"/>
              </a:rPr>
              <a:t>Push</a:t>
            </a:r>
            <a:endParaRPr lang="en-US" b="1" dirty="0">
              <a:solidFill>
                <a:schemeClr val="bg1"/>
              </a:solidFill>
              <a:latin typeface="Arial" panose="020B0604020202020204" pitchFamily="34" charset="0"/>
              <a:ea typeface="MS PGothic" pitchFamily="34" charset="-128"/>
              <a:cs typeface="Arial" panose="020B0604020202020204" pitchFamily="34" charset="0"/>
            </a:endParaRPr>
          </a:p>
        </p:txBody>
      </p:sp>
      <p:pic>
        <p:nvPicPr>
          <p:cNvPr id="59" name="Picture 58">
            <a:extLst>
              <a:ext uri="{FF2B5EF4-FFF2-40B4-BE49-F238E27FC236}">
                <a16:creationId xmlns:a16="http://schemas.microsoft.com/office/drawing/2014/main" id="{194AC1E3-5C71-91B8-EF69-1EFA913D30F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05801" y="4601549"/>
            <a:ext cx="1818572" cy="1150030"/>
          </a:xfrm>
          <a:prstGeom prst="rect">
            <a:avLst/>
          </a:prstGeom>
        </p:spPr>
      </p:pic>
      <p:sp>
        <p:nvSpPr>
          <p:cNvPr id="60" name="TextBox 59">
            <a:extLst>
              <a:ext uri="{FF2B5EF4-FFF2-40B4-BE49-F238E27FC236}">
                <a16:creationId xmlns:a16="http://schemas.microsoft.com/office/drawing/2014/main" id="{84F1D81C-0EDC-127E-7773-46CE909A9456}"/>
              </a:ext>
            </a:extLst>
          </p:cNvPr>
          <p:cNvSpPr txBox="1"/>
          <p:nvPr/>
        </p:nvSpPr>
        <p:spPr>
          <a:xfrm>
            <a:off x="4393476" y="4734722"/>
            <a:ext cx="831371" cy="253916"/>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rgbClr val="FEFFFF"/>
                </a:solidFill>
                <a:effectLst/>
                <a:uLnTx/>
                <a:uFillTx/>
                <a:latin typeface="Verdana" pitchFamily="34" charset="0"/>
                <a:ea typeface="+mn-ea"/>
                <a:cs typeface="+mn-cs"/>
              </a:rPr>
              <a:t>ESAC</a:t>
            </a:r>
            <a:endParaRPr kumimoji="0" lang="en-GB" sz="1200" b="0" i="0" u="none" strike="noStrike" kern="1200" cap="none" spc="0" normalizeH="0" baseline="0" noProof="0" dirty="0">
              <a:ln>
                <a:noFill/>
              </a:ln>
              <a:solidFill>
                <a:srgbClr val="FEFFFF"/>
              </a:solidFill>
              <a:effectLst/>
              <a:uLnTx/>
              <a:uFillTx/>
              <a:latin typeface="Verdana" pitchFamily="34" charset="0"/>
              <a:ea typeface="+mn-ea"/>
              <a:cs typeface="+mn-cs"/>
            </a:endParaRPr>
          </a:p>
        </p:txBody>
      </p:sp>
      <p:pic>
        <p:nvPicPr>
          <p:cNvPr id="61" name="Picture 2" descr="Data Access – International GNSS Service">
            <a:extLst>
              <a:ext uri="{FF2B5EF4-FFF2-40B4-BE49-F238E27FC236}">
                <a16:creationId xmlns:a16="http://schemas.microsoft.com/office/drawing/2014/main" id="{966F9F0B-BE9C-A268-2713-6DCD4A8F5F57}"/>
              </a:ext>
            </a:extLst>
          </p:cNvPr>
          <p:cNvPicPr>
            <a:picLocks noChangeAspect="1" noChangeArrowheads="1"/>
          </p:cNvPicPr>
          <p:nvPr/>
        </p:nvPicPr>
        <p:blipFill>
          <a:blip r:embed="rId11">
            <a:duotone>
              <a:schemeClr val="accent4">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55984" y="4585454"/>
            <a:ext cx="1396928" cy="56359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8">
            <a:extLst>
              <a:ext uri="{FF2B5EF4-FFF2-40B4-BE49-F238E27FC236}">
                <a16:creationId xmlns:a16="http://schemas.microsoft.com/office/drawing/2014/main" id="{7AE52DEC-C19B-3F05-36E8-D6496CB2916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27413" b="23309"/>
          <a:stretch/>
        </p:blipFill>
        <p:spPr>
          <a:xfrm>
            <a:off x="419637" y="5318101"/>
            <a:ext cx="2022611" cy="630299"/>
          </a:xfrm>
          <a:prstGeom prst="rect">
            <a:avLst/>
          </a:prstGeom>
        </p:spPr>
      </p:pic>
      <p:sp>
        <p:nvSpPr>
          <p:cNvPr id="63" name="TextBox 62">
            <a:extLst>
              <a:ext uri="{FF2B5EF4-FFF2-40B4-BE49-F238E27FC236}">
                <a16:creationId xmlns:a16="http://schemas.microsoft.com/office/drawing/2014/main" id="{640192BA-6B9F-69D0-7F48-D112F84DC294}"/>
              </a:ext>
            </a:extLst>
          </p:cNvPr>
          <p:cNvSpPr txBox="1"/>
          <p:nvPr/>
        </p:nvSpPr>
        <p:spPr>
          <a:xfrm>
            <a:off x="594008" y="5896249"/>
            <a:ext cx="1720879" cy="461665"/>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MS PGothic" pitchFamily="34" charset="-128"/>
                <a:cs typeface="Arial" panose="020B0604020202020204" pitchFamily="34" charset="0"/>
              </a:rPr>
              <a:t>…</a:t>
            </a:r>
            <a:endParaRPr lang="en-US" sz="2400" b="1" dirty="0">
              <a:solidFill>
                <a:schemeClr val="bg1"/>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82743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E62-2D67-79EC-8A42-84EDB5B0A7C1}"/>
              </a:ext>
            </a:extLst>
          </p:cNvPr>
          <p:cNvSpPr>
            <a:spLocks noGrp="1"/>
          </p:cNvSpPr>
          <p:nvPr>
            <p:ph type="title"/>
          </p:nvPr>
        </p:nvSpPr>
        <p:spPr>
          <a:xfrm>
            <a:off x="216000" y="291032"/>
            <a:ext cx="10108800" cy="553998"/>
          </a:xfrm>
        </p:spPr>
        <p:txBody>
          <a:bodyPr/>
          <a:lstStyle/>
          <a:p>
            <a:r>
              <a:rPr lang="en-GB" dirty="0"/>
              <a:t>GENESIS – PROAD</a:t>
            </a:r>
          </a:p>
        </p:txBody>
      </p:sp>
      <p:grpSp>
        <p:nvGrpSpPr>
          <p:cNvPr id="24" name="Group 23">
            <a:extLst>
              <a:ext uri="{FF2B5EF4-FFF2-40B4-BE49-F238E27FC236}">
                <a16:creationId xmlns:a16="http://schemas.microsoft.com/office/drawing/2014/main" id="{AB2D9481-D454-C2AA-8883-3F7220E2F80F}"/>
              </a:ext>
            </a:extLst>
          </p:cNvPr>
          <p:cNvGrpSpPr>
            <a:grpSpLocks noChangeAspect="1"/>
          </p:cNvGrpSpPr>
          <p:nvPr/>
        </p:nvGrpSpPr>
        <p:grpSpPr>
          <a:xfrm>
            <a:off x="9829020" y="30481"/>
            <a:ext cx="812800" cy="812800"/>
            <a:chOff x="4843255" y="79361"/>
            <a:chExt cx="4945125" cy="4945125"/>
          </a:xfrm>
        </p:grpSpPr>
        <p:pic>
          <p:nvPicPr>
            <p:cNvPr id="22" name="Picture 21" descr="A logo of a planet&#10;&#10;Description automatically generated">
              <a:extLst>
                <a:ext uri="{FF2B5EF4-FFF2-40B4-BE49-F238E27FC236}">
                  <a16:creationId xmlns:a16="http://schemas.microsoft.com/office/drawing/2014/main" id="{CA555A1C-F194-DBB7-11DA-BA22E0CAD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255" y="79361"/>
              <a:ext cx="4945125" cy="4945125"/>
            </a:xfrm>
            <a:prstGeom prst="rect">
              <a:avLst/>
            </a:prstGeom>
          </p:spPr>
        </p:pic>
        <p:sp>
          <p:nvSpPr>
            <p:cNvPr id="23" name="Oval 22">
              <a:extLst>
                <a:ext uri="{FF2B5EF4-FFF2-40B4-BE49-F238E27FC236}">
                  <a16:creationId xmlns:a16="http://schemas.microsoft.com/office/drawing/2014/main" id="{54397A3E-E966-772C-3CD2-DB42D7BD07B5}"/>
                </a:ext>
              </a:extLst>
            </p:cNvPr>
            <p:cNvSpPr/>
            <p:nvPr/>
          </p:nvSpPr>
          <p:spPr>
            <a:xfrm>
              <a:off x="5035741" y="261276"/>
              <a:ext cx="4583467" cy="456472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Segnaposto contenuto 2">
            <a:extLst>
              <a:ext uri="{FF2B5EF4-FFF2-40B4-BE49-F238E27FC236}">
                <a16:creationId xmlns:a16="http://schemas.microsoft.com/office/drawing/2014/main" id="{B24E6AA1-8C59-82C0-3305-C18DE7B47E09}"/>
              </a:ext>
            </a:extLst>
          </p:cNvPr>
          <p:cNvSpPr>
            <a:spLocks noGrp="1"/>
          </p:cNvSpPr>
          <p:nvPr>
            <p:ph idx="1"/>
          </p:nvPr>
        </p:nvSpPr>
        <p:spPr>
          <a:xfrm>
            <a:off x="219600" y="903772"/>
            <a:ext cx="11764800" cy="5328000"/>
          </a:xfrm>
        </p:spPr>
        <p:txBody>
          <a:bodyPr/>
          <a:lstStyle/>
          <a:p>
            <a:pPr fontAlgn="ctr">
              <a:spcBef>
                <a:spcPts val="0"/>
              </a:spcBef>
              <a:spcAft>
                <a:spcPts val="0"/>
              </a:spcAft>
            </a:pPr>
            <a:endParaRPr lang="en-US" sz="2800" dirty="0">
              <a:solidFill>
                <a:schemeClr val="bg1"/>
              </a:solidFill>
              <a:latin typeface="Calibri" panose="020F0502020204030204" pitchFamily="34" charset="0"/>
            </a:endParaRPr>
          </a:p>
          <a:p>
            <a:pPr algn="ctr" fontAlgn="ctr">
              <a:spcBef>
                <a:spcPts val="0"/>
              </a:spcBef>
              <a:spcAft>
                <a:spcPts val="0"/>
              </a:spcAft>
            </a:pPr>
            <a:r>
              <a:rPr lang="en-US" sz="4400" dirty="0">
                <a:solidFill>
                  <a:schemeClr val="bg1"/>
                </a:solidFill>
                <a:effectLst/>
                <a:latin typeface="Calibri" panose="020F0502020204030204" pitchFamily="34" charset="0"/>
              </a:rPr>
              <a:t>The success of GENESIS depend on </a:t>
            </a:r>
            <a:r>
              <a:rPr lang="en-US" sz="4400" dirty="0">
                <a:solidFill>
                  <a:schemeClr val="bg1"/>
                </a:solidFill>
                <a:latin typeface="Calibri" panose="020F0502020204030204" pitchFamily="34" charset="0"/>
              </a:rPr>
              <a:t>international cooperation.</a:t>
            </a:r>
          </a:p>
          <a:p>
            <a:pPr algn="ctr" fontAlgn="ctr">
              <a:spcBef>
                <a:spcPts val="0"/>
              </a:spcBef>
              <a:spcAft>
                <a:spcPts val="0"/>
              </a:spcAft>
            </a:pPr>
            <a:endParaRPr lang="en-US" sz="4400" dirty="0">
              <a:solidFill>
                <a:schemeClr val="bg1"/>
              </a:solidFill>
              <a:latin typeface="Calibri" panose="020F0502020204030204" pitchFamily="34" charset="0"/>
            </a:endParaRPr>
          </a:p>
          <a:p>
            <a:pPr algn="ctr" fontAlgn="ctr">
              <a:spcBef>
                <a:spcPts val="0"/>
              </a:spcBef>
              <a:spcAft>
                <a:spcPts val="0"/>
              </a:spcAft>
            </a:pPr>
            <a:r>
              <a:rPr lang="en-US" sz="4400" dirty="0">
                <a:solidFill>
                  <a:schemeClr val="bg1"/>
                </a:solidFill>
                <a:latin typeface="Calibri" panose="020F0502020204030204" pitchFamily="34" charset="0"/>
              </a:rPr>
              <a:t>Thank you for your support!</a:t>
            </a:r>
          </a:p>
          <a:p>
            <a:pPr fontAlgn="ctr">
              <a:spcBef>
                <a:spcPts val="0"/>
              </a:spcBef>
              <a:spcAft>
                <a:spcPts val="0"/>
              </a:spcAft>
            </a:pPr>
            <a:r>
              <a:rPr lang="en-US" sz="2800"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783016536"/>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rtlCol="0" anchor="t" anchorCtr="0" compatLnSpc="1">
        <a:prstTxWarp prst="textNoShape">
          <a:avLst/>
        </a:prstTxWarp>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_Tutorial.potx" id="{AD84E6E5-1172-42FC-A22E-605E7726E1B6}" vid="{B6415ED6-D3DD-453C-884C-6AE78911A34C}"/>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rtlCol="0" anchor="t" anchorCtr="0" compatLnSpc="1">
        <a:prstTxWarp prst="textNoShape">
          <a:avLst/>
        </a:prstTxWarp>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_Tutorial.potx" id="{AD84E6E5-1172-42FC-A22E-605E7726E1B6}" vid="{E7B39AB3-A495-4995-A1CC-E8004BF7BB5E}"/>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smtClean="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_Tutorial.potx" id="{AD84E6E5-1172-42FC-A22E-605E7726E1B6}" vid="{B41E370E-6FDD-4069-8A3B-CD643F13DB43}"/>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_Tutorial.potx" id="{AD84E6E5-1172-42FC-A22E-605E7726E1B6}" vid="{81F7B777-5286-47DB-B847-25228E74BE42}"/>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7D2CAA4F83244E941E9F141A5A2015" ma:contentTypeVersion="11" ma:contentTypeDescription="Create a new document." ma:contentTypeScope="" ma:versionID="2335c654db38f10752317c56c7192000">
  <xsd:schema xmlns:xsd="http://www.w3.org/2001/XMLSchema" xmlns:xs="http://www.w3.org/2001/XMLSchema" xmlns:p="http://schemas.microsoft.com/office/2006/metadata/properties" xmlns:ns2="ecc959ab-0066-4bb7-a3f1-ead432d51b4c" xmlns:ns3="c4d8ff44-6511-459c-9ebd-a283381bb977" targetNamespace="http://schemas.microsoft.com/office/2006/metadata/properties" ma:root="true" ma:fieldsID="90ece9c8a30178966a178735cca31bc1" ns2:_="" ns3:_="">
    <xsd:import namespace="ecc959ab-0066-4bb7-a3f1-ead432d51b4c"/>
    <xsd:import namespace="c4d8ff44-6511-459c-9ebd-a283381bb9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959ab-0066-4bb7-a3f1-ead432d51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8ff44-6511-459c-9ebd-a283381bb9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c959ab-0066-4bb7-a3f1-ead432d51b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2764CE68-A82A-4828-8E02-262DC1CD81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959ab-0066-4bb7-a3f1-ead432d51b4c"/>
    <ds:schemaRef ds:uri="c4d8ff44-6511-459c-9ebd-a283381bb9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22279E-2C4C-4C93-8498-455A58D1433E}">
  <ds:schemaRefs>
    <ds:schemaRef ds:uri="http://schemas.microsoft.com/office/2006/metadata/properties"/>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c4d8ff44-6511-459c-9ebd-a283381bb977"/>
    <ds:schemaRef ds:uri="ecc959ab-0066-4bb7-a3f1-ead432d51b4c"/>
    <ds:schemaRef ds:uri="http://www.w3.org/XML/1998/namespace"/>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2020_ESA_Presentation_Tutorial</Template>
  <TotalTime>243</TotalTime>
  <Words>485</Words>
  <Application>Microsoft Macintosh PowerPoint</Application>
  <PresentationFormat>Custom</PresentationFormat>
  <Paragraphs>113</Paragraphs>
  <Slides>9</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Arial</vt:lpstr>
      <vt:lpstr>Calibri</vt:lpstr>
      <vt:lpstr>Verdana</vt:lpstr>
      <vt:lpstr>ESA_Presentation_DARK</vt:lpstr>
      <vt:lpstr>ESA_Presentation_DARK_BG</vt:lpstr>
      <vt:lpstr>ESA_Presentation_CLEAR</vt:lpstr>
      <vt:lpstr>ESA_Presentation_CLEAR_BG</vt:lpstr>
      <vt:lpstr>PowerPoint Presentation</vt:lpstr>
      <vt:lpstr>GENESIS – PROAD General Interface Overview </vt:lpstr>
      <vt:lpstr>GENESIS – PROAD Data Flow</vt:lpstr>
      <vt:lpstr>GENESIS – PROAD Precise Orbit Determination Data Products</vt:lpstr>
      <vt:lpstr>GENESIS – PROAD Precise Orbit Determination Data Products</vt:lpstr>
      <vt:lpstr>GENESIS – Contributions from ESA’s  Navigation Support Office </vt:lpstr>
      <vt:lpstr>GENESIS – PROAD Collaborating across ESA </vt:lpstr>
      <vt:lpstr>GENESIS – PROAD Advanced Ingestion Services </vt:lpstr>
      <vt:lpstr>GENESIS – PROAD</vt:lpstr>
    </vt:vector>
  </TitlesOfParts>
  <Manager/>
  <Company>ESA European Space Agency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Evelina Sakalauskaite</dc:creator>
  <cp:keywords/>
  <dc:description/>
  <cp:lastModifiedBy>Werner Enderle</cp:lastModifiedBy>
  <cp:revision>3</cp:revision>
  <cp:lastPrinted>2008-08-26T16:26:23Z</cp:lastPrinted>
  <dcterms:created xsi:type="dcterms:W3CDTF">2024-01-17T12:46:39Z</dcterms:created>
  <dcterms:modified xsi:type="dcterms:W3CDTF">2024-07-04T06:13:30Z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user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0x0101004B7D2CAA4F83244E941E9F141A5A2015</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2024-01-16T23:00:00Z</vt:filetime>
  </property>
  <property fmtid="{D5CDD505-2E9C-101B-9397-08002B2CF9AE}" pid="30" name="Organisational_x0020_entity">
    <vt:lpwstr/>
  </property>
  <property fmtid="{D5CDD505-2E9C-101B-9397-08002B2CF9AE}" pid="31" name="_dlc_DocIdItemGuid">
    <vt:lpwstr>4a00021d-1ae8-4ecb-b967-5539d02b5596</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PKKMWAM5UKCP-1108600927-1304</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2020-09-30T12:14:03Z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c41b7b93-7688-49e1-93f2-2611d3e7665f</vt:lpwstr>
  </property>
  <property fmtid="{D5CDD505-2E9C-101B-9397-08002B2CF9AE}" pid="41" name="MSIP_Label_3976fa30-1907-4356-8241-62ea5e1c0256_ContentBits">
    <vt:lpwstr>0</vt:lpwstr>
  </property>
  <property fmtid="{D5CDD505-2E9C-101B-9397-08002B2CF9AE}" pid="42" name="Image Tags">
    <vt:lpwstr/>
  </property>
  <property fmtid="{D5CDD505-2E9C-101B-9397-08002B2CF9AE}" pid="43" name="MediaServiceImageTags">
    <vt:lpwstr/>
  </property>
</Properties>
</file>