
<file path=[Content_Types].xml><?xml version="1.0" encoding="utf-8"?>
<Types xmlns="http://schemas.openxmlformats.org/package/2006/content-types">
  <Default Extension="emf" ContentType="image/x-emf"/>
  <Default Extension="gif" ContentType="image/gif"/>
  <Default Extension="jpeg" ContentType="image/jpeg"/>
  <Default Extension="jpeg@f_auto"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24"/>
  </p:notesMasterIdLst>
  <p:sldIdLst>
    <p:sldId id="3299" r:id="rId2"/>
    <p:sldId id="326" r:id="rId3"/>
    <p:sldId id="3300" r:id="rId4"/>
    <p:sldId id="3309" r:id="rId5"/>
    <p:sldId id="3301" r:id="rId6"/>
    <p:sldId id="3308" r:id="rId7"/>
    <p:sldId id="3286" r:id="rId8"/>
    <p:sldId id="3287" r:id="rId9"/>
    <p:sldId id="3310" r:id="rId10"/>
    <p:sldId id="3289" r:id="rId11"/>
    <p:sldId id="3290" r:id="rId12"/>
    <p:sldId id="3311" r:id="rId13"/>
    <p:sldId id="3294" r:id="rId14"/>
    <p:sldId id="316" r:id="rId15"/>
    <p:sldId id="344" r:id="rId16"/>
    <p:sldId id="342" r:id="rId17"/>
    <p:sldId id="343" r:id="rId18"/>
    <p:sldId id="3312" r:id="rId19"/>
    <p:sldId id="331" r:id="rId20"/>
    <p:sldId id="3314" r:id="rId21"/>
    <p:sldId id="3307" r:id="rId22"/>
    <p:sldId id="327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nkPad" initials="T" lastIdx="1" clrIdx="0">
    <p:extLst>
      <p:ext uri="{19B8F6BF-5375-455C-9EA6-DF929625EA0E}">
        <p15:presenceInfo xmlns:p15="http://schemas.microsoft.com/office/powerpoint/2012/main" userId="ThinkP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3B2C1"/>
    <a:srgbClr val="70848E"/>
    <a:srgbClr val="C00000"/>
    <a:srgbClr val="FFFFFF"/>
    <a:srgbClr val="FFEBAD"/>
    <a:srgbClr val="CCFF99"/>
    <a:srgbClr val="0000FF"/>
    <a:srgbClr val="0139A4"/>
    <a:srgbClr val="A278C1"/>
    <a:srgbClr val="132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87728" autoAdjust="0"/>
  </p:normalViewPr>
  <p:slideViewPr>
    <p:cSldViewPr snapToGrid="0" showGuides="1">
      <p:cViewPr varScale="1">
        <p:scale>
          <a:sx n="83" d="100"/>
          <a:sy n="83" d="100"/>
        </p:scale>
        <p:origin x="53" y="82"/>
      </p:cViewPr>
      <p:guideLst>
        <p:guide orient="horz" pos="2069"/>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6EF67-8AE7-4C5C-A562-0CF8360DA8D3}" type="datetimeFigureOut">
              <a:rPr lang="zh-CN" altLang="en-US" smtClean="0"/>
              <a:t>2024/7/4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7A5CD-686C-4D72-B8A7-F9EF9283E74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Good morning. My name is Fan Lei. It’s a pleasure for me to represent the team to give a presentation. The topic is, the GSTAR software: a new framework for processing space geodetic data at the observation level.</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a:t>
            </a:fld>
            <a:endParaRPr lang="zh-CN" altLang="en-US"/>
          </a:p>
        </p:txBody>
      </p:sp>
    </p:spTree>
    <p:extLst>
      <p:ext uri="{BB962C8B-B14F-4D97-AF65-F5344CB8AC3E}">
        <p14:creationId xmlns:p14="http://schemas.microsoft.com/office/powerpoint/2010/main" val="382756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This is a test for processing efficiency of the GSTAR. The example is the POD with 160 stations and processing interval of 5 min. The horizontal axis refers to different combination of satellite systems, while the vertical axis refers to elapsed time in minute. The traditional efficient algorithm used in PANDA is used to be compared. We can see that, when all four systems are processed together, the CPU-based parallel algorithm in GSTAR costs 40 minutes, about 6 times that used in traditional one. When both CPU and GPU are used, GSTAR spends only 25 minutes, about 9 times that used in traditional one. It has a lot of improvement. But it is not an ideal result because communication consumption between CPU and GPU is a big problem to prevent further improvement. It still needs lots of effort to display biggest effect of GPU.</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10</a:t>
            </a:fld>
            <a:endParaRPr lang="zh-CN" altLang="en-US"/>
          </a:p>
        </p:txBody>
      </p:sp>
    </p:spTree>
    <p:extLst>
      <p:ext uri="{BB962C8B-B14F-4D97-AF65-F5344CB8AC3E}">
        <p14:creationId xmlns:p14="http://schemas.microsoft.com/office/powerpoint/2010/main" val="2834666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This page summarizes the function status of the GSTAR at present. It supports satellite precise orbit and clock determination; precise positioning for both network and PPP solution in either of static or kinematic mode; precise estimation of ERP, </a:t>
            </a:r>
            <a:r>
              <a:rPr lang="en-US" altLang="zh-CN" sz="1800" dirty="0" err="1">
                <a:effectLst/>
                <a:latin typeface="Times New Roman" panose="02020603050405020304" pitchFamily="18" charset="0"/>
                <a:ea typeface="等线" panose="02010600030101010101" pitchFamily="2" charset="-122"/>
              </a:rPr>
              <a:t>geocenter</a:t>
            </a:r>
            <a:r>
              <a:rPr lang="en-US" altLang="zh-CN" sz="1800" dirty="0">
                <a:effectLst/>
                <a:latin typeface="Times New Roman" panose="02020603050405020304" pitchFamily="18" charset="0"/>
                <a:ea typeface="等线" panose="02010600030101010101" pitchFamily="2" charset="-122"/>
              </a:rPr>
              <a:t>, atmosphere delay; combination of GNSS, ISL and SLR at the observation level, while VLBI, DORIS and gravity field are still under development and test.</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11</a:t>
            </a:fld>
            <a:endParaRPr lang="zh-CN" altLang="en-US"/>
          </a:p>
        </p:txBody>
      </p:sp>
    </p:spTree>
    <p:extLst>
      <p:ext uri="{BB962C8B-B14F-4D97-AF65-F5344CB8AC3E}">
        <p14:creationId xmlns:p14="http://schemas.microsoft.com/office/powerpoint/2010/main" val="307740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Next, let me introduce performance of GNSS-based products from the GSTAR.</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12</a:t>
            </a:fld>
            <a:endParaRPr lang="zh-CN" altLang="en-US"/>
          </a:p>
        </p:txBody>
      </p:sp>
    </p:spTree>
    <p:extLst>
      <p:ext uri="{BB962C8B-B14F-4D97-AF65-F5344CB8AC3E}">
        <p14:creationId xmlns:p14="http://schemas.microsoft.com/office/powerpoint/2010/main" val="3676143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This table gives the strategy. More than four years multi-GNSS data, from 2020 to 2024, collected from totally 315 stations are used for data processing. Before July 2022, the reference frame is IGS14, and after, IGS20. The satellite orbit is first estimated using 165 stations with interval of 5 minutes. Then, satellite clock is estimated using 100 stations with interval of 30 seconds. After that, precise positioning procedure is conducted to calculate station coordinates using 150 stations. In addition, </a:t>
            </a:r>
            <a:r>
              <a:rPr lang="en-US" altLang="zh-CN" sz="1800" dirty="0" err="1">
                <a:effectLst/>
                <a:latin typeface="Times New Roman" panose="02020603050405020304" pitchFamily="18" charset="0"/>
                <a:ea typeface="等线" panose="02010600030101010101" pitchFamily="2" charset="-122"/>
              </a:rPr>
              <a:t>geocenter</a:t>
            </a:r>
            <a:r>
              <a:rPr lang="en-US" altLang="zh-CN" sz="1800" dirty="0">
                <a:effectLst/>
                <a:latin typeface="Times New Roman" panose="02020603050405020304" pitchFamily="18" charset="0"/>
                <a:ea typeface="等线" panose="02010600030101010101" pitchFamily="2" charset="-122"/>
              </a:rPr>
              <a:t> motion is determined independently with no-net-translation and no-net-rotation constraint using 100 stations.</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13</a:t>
            </a:fld>
            <a:endParaRPr lang="zh-CN" altLang="en-US"/>
          </a:p>
        </p:txBody>
      </p:sp>
    </p:spTree>
    <p:extLst>
      <p:ext uri="{BB962C8B-B14F-4D97-AF65-F5344CB8AC3E}">
        <p14:creationId xmlns:p14="http://schemas.microsoft.com/office/powerpoint/2010/main" val="37046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This is the GNSS satellite orbit result. ESA’s products are taken as reference and all results are compared to it. Results from GSTAR is denoted as BUAA, abbreviation of </a:t>
            </a:r>
            <a:r>
              <a:rPr lang="en-US" altLang="zh-CN" sz="1800" dirty="0" err="1">
                <a:effectLst/>
                <a:latin typeface="Times New Roman" panose="02020603050405020304" pitchFamily="18" charset="0"/>
                <a:ea typeface="等线" panose="02010600030101010101" pitchFamily="2" charset="-122"/>
              </a:rPr>
              <a:t>Beihang</a:t>
            </a:r>
            <a:r>
              <a:rPr lang="en-US" altLang="zh-CN" sz="1800" dirty="0">
                <a:effectLst/>
                <a:latin typeface="Times New Roman" panose="02020603050405020304" pitchFamily="18" charset="0"/>
                <a:ea typeface="等线" panose="02010600030101010101" pitchFamily="2" charset="-122"/>
              </a:rPr>
              <a:t> University. For comparison, products from seven IGS ACs are also given. The left figure shows the RMS of each component for four years. The right figure shows the time series of 3D RMS of each day. The red bar and dot represent our results while other colors refer to IGS ACs. In conclusion, the 3D RMS of the orbit differences are 2.7, 6.6, 3.6, 7.2 and 21.7 cm for GPS, GLONASS, Galileo, BDS MEO, and BDS IGSO satellites, which are comparable with IGS ACs.</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14</a:t>
            </a:fld>
            <a:endParaRPr lang="zh-CN" altLang="en-US"/>
          </a:p>
        </p:txBody>
      </p:sp>
    </p:spTree>
    <p:extLst>
      <p:ext uri="{BB962C8B-B14F-4D97-AF65-F5344CB8AC3E}">
        <p14:creationId xmlns:p14="http://schemas.microsoft.com/office/powerpoint/2010/main" val="1943961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Similarly, this is the GNSS satellite clock result. It is evaluated by standard deviation with respect to the ESA’s products. The STD of the clock differences are 21, 49, 17, 32 and 28 picoseconds for GPS, GLONASS, Galileo, BDS MEO, and BDS IGSO satellites.</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15</a:t>
            </a:fld>
            <a:endParaRPr lang="zh-CN" altLang="en-US"/>
          </a:p>
        </p:txBody>
      </p:sp>
    </p:spTree>
    <p:extLst>
      <p:ext uri="{BB962C8B-B14F-4D97-AF65-F5344CB8AC3E}">
        <p14:creationId xmlns:p14="http://schemas.microsoft.com/office/powerpoint/2010/main" val="1211099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This is the station coordinate result. All results are compared to the IGS daily solution. </a:t>
            </a:r>
            <a:r>
              <a:rPr lang="en-US" altLang="zh-CN" sz="1800" dirty="0" err="1">
                <a:effectLst/>
                <a:latin typeface="Times New Roman" panose="02020603050405020304" pitchFamily="18" charset="0"/>
                <a:ea typeface="等线" panose="02010600030101010101" pitchFamily="2" charset="-122"/>
              </a:rPr>
              <a:t>Helmert</a:t>
            </a:r>
            <a:r>
              <a:rPr lang="en-US" altLang="zh-CN" sz="1800" dirty="0">
                <a:effectLst/>
                <a:latin typeface="Times New Roman" panose="02020603050405020304" pitchFamily="18" charset="0"/>
                <a:ea typeface="等线" panose="02010600030101010101" pitchFamily="2" charset="-122"/>
              </a:rPr>
              <a:t> transformation is conducted to eliminate the frame differences of different solutions. We can see that the horizontal direction of less than 2 mm and up direction of less than 4 mm can be achieved in GPS-only solution by the GSTAR. This is at the same level with other ACs solution. For Galileo-only and BDS-only solution, the horizontal direction of less than 3 mm and up direction of less than 6 mm are obtained.</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16</a:t>
            </a:fld>
            <a:endParaRPr lang="zh-CN" altLang="en-US"/>
          </a:p>
        </p:txBody>
      </p:sp>
    </p:spTree>
    <p:extLst>
      <p:ext uri="{BB962C8B-B14F-4D97-AF65-F5344CB8AC3E}">
        <p14:creationId xmlns:p14="http://schemas.microsoft.com/office/powerpoint/2010/main" val="3022268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This is the </a:t>
            </a:r>
            <a:r>
              <a:rPr lang="en-US" altLang="zh-CN" sz="1800" dirty="0" err="1">
                <a:effectLst/>
                <a:latin typeface="Times New Roman" panose="02020603050405020304" pitchFamily="18" charset="0"/>
                <a:ea typeface="等线" panose="02010600030101010101" pitchFamily="2" charset="-122"/>
              </a:rPr>
              <a:t>geocenter</a:t>
            </a:r>
            <a:r>
              <a:rPr lang="en-US" altLang="zh-CN" sz="1800" dirty="0">
                <a:effectLst/>
                <a:latin typeface="Times New Roman" panose="02020603050405020304" pitchFamily="18" charset="0"/>
                <a:ea typeface="等线" panose="02010600030101010101" pitchFamily="2" charset="-122"/>
              </a:rPr>
              <a:t> result. Time series of GPS, Galileo, BDS and IGS products are given here. Also, amplitude spectra of each series are given in the right picture. We can see that the X and Y directions from different systems are consistent with IGS products. But for BDS, some different phenomenon can be found, the </a:t>
            </a:r>
            <a:r>
              <a:rPr lang="en-US" altLang="zh-CN" sz="1800" dirty="0" err="1">
                <a:effectLst/>
                <a:latin typeface="Times New Roman" panose="02020603050405020304" pitchFamily="18" charset="0"/>
                <a:ea typeface="等线" panose="02010600030101010101" pitchFamily="2" charset="-122"/>
              </a:rPr>
              <a:t>draconitic</a:t>
            </a:r>
            <a:r>
              <a:rPr lang="en-US" altLang="zh-CN" sz="1800" dirty="0">
                <a:effectLst/>
                <a:latin typeface="Times New Roman" panose="02020603050405020304" pitchFamily="18" charset="0"/>
                <a:ea typeface="等线" panose="02010600030101010101" pitchFamily="2" charset="-122"/>
              </a:rPr>
              <a:t> harmonics of BDS-3 in Z directions are significant, and 7-day periodical signal are observed in X and Y directions. This might relate to the constellation geometry.</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17</a:t>
            </a:fld>
            <a:endParaRPr lang="zh-CN" altLang="en-US"/>
          </a:p>
        </p:txBody>
      </p:sp>
    </p:spTree>
    <p:extLst>
      <p:ext uri="{BB962C8B-B14F-4D97-AF65-F5344CB8AC3E}">
        <p14:creationId xmlns:p14="http://schemas.microsoft.com/office/powerpoint/2010/main" val="2856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Next, let me briefly introduce the evaluation of multiple geodetic data processing at the observation level for </a:t>
            </a:r>
            <a:r>
              <a:rPr lang="en-US" altLang="zh-CN" sz="1800" dirty="0" err="1">
                <a:effectLst/>
                <a:latin typeface="Times New Roman" panose="02020603050405020304" pitchFamily="18" charset="0"/>
                <a:ea typeface="等线" panose="02010600030101010101" pitchFamily="2" charset="-122"/>
              </a:rPr>
              <a:t>geocenter</a:t>
            </a:r>
            <a:r>
              <a:rPr lang="en-US" altLang="zh-CN" sz="1800" dirty="0">
                <a:effectLst/>
                <a:latin typeface="Times New Roman" panose="02020603050405020304" pitchFamily="18" charset="0"/>
                <a:ea typeface="等线" panose="02010600030101010101" pitchFamily="2" charset="-122"/>
              </a:rPr>
              <a:t>.</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18</a:t>
            </a:fld>
            <a:endParaRPr lang="zh-CN" altLang="en-US"/>
          </a:p>
        </p:txBody>
      </p:sp>
    </p:spTree>
    <p:extLst>
      <p:ext uri="{BB962C8B-B14F-4D97-AF65-F5344CB8AC3E}">
        <p14:creationId xmlns:p14="http://schemas.microsoft.com/office/powerpoint/2010/main" val="2851855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The combination of Galileo and SLR is conducted. Compared to Galileo-only solution, with a small amount of SLR data from Galileo satellite, the formal error in the three directions is reduced by an average of 31%, and the 3rd </a:t>
            </a:r>
            <a:r>
              <a:rPr lang="en-US" altLang="zh-CN" sz="1800" dirty="0" err="1">
                <a:effectLst/>
                <a:latin typeface="Times New Roman" panose="02020603050405020304" pitchFamily="18" charset="0"/>
                <a:ea typeface="等线" panose="02010600030101010101" pitchFamily="2" charset="-122"/>
              </a:rPr>
              <a:t>draconitic</a:t>
            </a:r>
            <a:r>
              <a:rPr lang="en-US" altLang="zh-CN" sz="1800" dirty="0">
                <a:effectLst/>
                <a:latin typeface="Times New Roman" panose="02020603050405020304" pitchFamily="18" charset="0"/>
                <a:ea typeface="等线" panose="02010600030101010101" pitchFamily="2" charset="-122"/>
              </a:rPr>
              <a:t> signals in the Z component is reduced by 74%.</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19</a:t>
            </a:fld>
            <a:endParaRPr lang="zh-CN" altLang="en-US"/>
          </a:p>
        </p:txBody>
      </p:sp>
    </p:spTree>
    <p:extLst>
      <p:ext uri="{BB962C8B-B14F-4D97-AF65-F5344CB8AC3E}">
        <p14:creationId xmlns:p14="http://schemas.microsoft.com/office/powerpoint/2010/main" val="395423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First is the background and motivation.</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2</a:t>
            </a:fld>
            <a:endParaRPr lang="zh-CN" altLang="en-US"/>
          </a:p>
        </p:txBody>
      </p:sp>
    </p:spTree>
    <p:extLst>
      <p:ext uri="{BB962C8B-B14F-4D97-AF65-F5344CB8AC3E}">
        <p14:creationId xmlns:p14="http://schemas.microsoft.com/office/powerpoint/2010/main" val="5598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The ISL also contribute to the improvement of </a:t>
            </a:r>
            <a:r>
              <a:rPr lang="en-US" altLang="zh-CN" sz="1800" dirty="0" err="1">
                <a:effectLst/>
                <a:latin typeface="Times New Roman" panose="02020603050405020304" pitchFamily="18" charset="0"/>
                <a:ea typeface="等线" panose="02010600030101010101" pitchFamily="2" charset="-122"/>
              </a:rPr>
              <a:t>geocenter</a:t>
            </a:r>
            <a:r>
              <a:rPr lang="en-US" altLang="zh-CN" sz="1800" dirty="0">
                <a:effectLst/>
                <a:latin typeface="Times New Roman" panose="02020603050405020304" pitchFamily="18" charset="0"/>
                <a:ea typeface="等线" panose="02010600030101010101" pitchFamily="2" charset="-122"/>
              </a:rPr>
              <a:t> estimates. When both BDS-3 and ISL data are used, the formal error of the </a:t>
            </a:r>
            <a:r>
              <a:rPr lang="en-US" altLang="zh-CN" sz="1800" dirty="0" err="1">
                <a:effectLst/>
                <a:latin typeface="Times New Roman" panose="02020603050405020304" pitchFamily="18" charset="0"/>
                <a:ea typeface="等线" panose="02010600030101010101" pitchFamily="2" charset="-122"/>
              </a:rPr>
              <a:t>geocenter</a:t>
            </a:r>
            <a:r>
              <a:rPr lang="en-US" altLang="zh-CN" sz="1800" dirty="0">
                <a:effectLst/>
                <a:latin typeface="Times New Roman" panose="02020603050405020304" pitchFamily="18" charset="0"/>
                <a:ea typeface="等线" panose="02010600030101010101" pitchFamily="2" charset="-122"/>
              </a:rPr>
              <a:t> is reduced by 26% in X and Y directions and 58% in Z direction. The correlation between the </a:t>
            </a:r>
            <a:r>
              <a:rPr lang="en-US" altLang="zh-CN" sz="1800" dirty="0" err="1">
                <a:effectLst/>
                <a:latin typeface="Times New Roman" panose="02020603050405020304" pitchFamily="18" charset="0"/>
                <a:ea typeface="等线" panose="02010600030101010101" pitchFamily="2" charset="-122"/>
              </a:rPr>
              <a:t>geocenter</a:t>
            </a:r>
            <a:r>
              <a:rPr lang="en-US" altLang="zh-CN" sz="1800" dirty="0">
                <a:effectLst/>
                <a:latin typeface="Times New Roman" panose="02020603050405020304" pitchFamily="18" charset="0"/>
                <a:ea typeface="等线" panose="02010600030101010101" pitchFamily="2" charset="-122"/>
              </a:rPr>
              <a:t> Z direction and SPR parameters is significantly reduced from 0.7 to 0.3.</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20</a:t>
            </a:fld>
            <a:endParaRPr lang="zh-CN" altLang="en-US"/>
          </a:p>
        </p:txBody>
      </p:sp>
    </p:spTree>
    <p:extLst>
      <p:ext uri="{BB962C8B-B14F-4D97-AF65-F5344CB8AC3E}">
        <p14:creationId xmlns:p14="http://schemas.microsoft.com/office/powerpoint/2010/main" val="426748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21</a:t>
            </a:fld>
            <a:endParaRPr lang="zh-CN" altLang="en-US"/>
          </a:p>
        </p:txBody>
      </p:sp>
    </p:spTree>
    <p:extLst>
      <p:ext uri="{BB962C8B-B14F-4D97-AF65-F5344CB8AC3E}">
        <p14:creationId xmlns:p14="http://schemas.microsoft.com/office/powerpoint/2010/main" val="2575140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Batang"/>
                <a:cs typeface="Batang"/>
              </a:defRPr>
            </a:lvl1pPr>
            <a:lvl2pPr marL="742950" indent="-285750">
              <a:defRPr sz="2400">
                <a:solidFill>
                  <a:schemeClr val="tx1"/>
                </a:solidFill>
                <a:latin typeface="Times New Roman" panose="02020603050405020304" pitchFamily="18" charset="0"/>
                <a:ea typeface="Batang"/>
                <a:cs typeface="Batang"/>
              </a:defRPr>
            </a:lvl2pPr>
            <a:lvl3pPr marL="1143000" indent="-228600">
              <a:defRPr sz="2400">
                <a:solidFill>
                  <a:schemeClr val="tx1"/>
                </a:solidFill>
                <a:latin typeface="Times New Roman" panose="02020603050405020304" pitchFamily="18" charset="0"/>
                <a:ea typeface="Batang"/>
                <a:cs typeface="Batang"/>
              </a:defRPr>
            </a:lvl3pPr>
            <a:lvl4pPr marL="1600200" indent="-228600">
              <a:defRPr sz="2400">
                <a:solidFill>
                  <a:schemeClr val="tx1"/>
                </a:solidFill>
                <a:latin typeface="Times New Roman" panose="02020603050405020304" pitchFamily="18" charset="0"/>
                <a:ea typeface="Batang"/>
                <a:cs typeface="Batang"/>
              </a:defRPr>
            </a:lvl4pPr>
            <a:lvl5pPr marL="2057400" indent="-228600">
              <a:defRPr sz="2400">
                <a:solidFill>
                  <a:schemeClr val="tx1"/>
                </a:solidFill>
                <a:latin typeface="Times New Roman" panose="02020603050405020304" pitchFamily="18" charset="0"/>
                <a:ea typeface="Batang"/>
                <a:cs typeface="Batang"/>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Batang"/>
                <a:cs typeface="Batang"/>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Batang"/>
                <a:cs typeface="Batang"/>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Batang"/>
                <a:cs typeface="Batang"/>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Batang"/>
                <a:cs typeface="Batang"/>
              </a:defRPr>
            </a:lvl9pPr>
          </a:lstStyle>
          <a:p>
            <a:fld id="{62FEF294-1BB4-4FE5-B37A-D22ABD3BF6D6}" type="slidenum">
              <a:rPr lang="en-US" altLang="zh-CN" sz="1200" smtClean="0"/>
              <a:pPr/>
              <a:t>22</a:t>
            </a:fld>
            <a:endParaRPr lang="en-US" altLang="zh-CN" sz="1200"/>
          </a:p>
        </p:txBody>
      </p:sp>
      <p:sp>
        <p:nvSpPr>
          <p:cNvPr id="139267" name="Rectangle 2"/>
          <p:cNvSpPr>
            <a:spLocks noGrp="1" noRot="1" noChangeAspect="1" noChangeArrowheads="1" noTextEdit="1"/>
          </p:cNvSpPr>
          <p:nvPr>
            <p:ph type="sldImg"/>
          </p:nvPr>
        </p:nvSpPr>
        <p:spPr>
          <a:xfrm>
            <a:off x="2346325" y="511175"/>
            <a:ext cx="4537075" cy="2552700"/>
          </a:xfrm>
        </p:spPr>
      </p:sp>
      <p:sp>
        <p:nvSpPr>
          <p:cNvPr id="139268" name="Rectangle 3"/>
          <p:cNvSpPr>
            <a:spLocks noGrp="1" noChangeArrowheads="1"/>
          </p:cNvSpPr>
          <p:nvPr>
            <p:ph type="body" idx="1"/>
          </p:nvPr>
        </p:nvSpPr>
        <p:spPr>
          <a:xfrm>
            <a:off x="1177925" y="3267075"/>
            <a:ext cx="6772275" cy="3063875"/>
          </a:xfrm>
          <a:noFill/>
          <a:extLs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An integration of multiple space geodetic techniques, such as GNSS, VLBI, DORIS, SLR, and the addition of Inter-satellite link (ISL), helps to improve the accuracy of geodetic parameters. These parameters include geometric, earth orientation and gravity. They are essential for studying earth system variation. At the moment, multiple geodetic data fusion is mostly done on the normal equation level. A more rigorous approach is to combine the geodetic data on the observation level. Although this approach has already been performed, it still has not been fully exploited.</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3</a:t>
            </a:fld>
            <a:endParaRPr lang="zh-CN" altLang="en-US"/>
          </a:p>
        </p:txBody>
      </p:sp>
    </p:spTree>
    <p:extLst>
      <p:ext uri="{BB962C8B-B14F-4D97-AF65-F5344CB8AC3E}">
        <p14:creationId xmlns:p14="http://schemas.microsoft.com/office/powerpoint/2010/main" val="1564154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New Roman" panose="02020603050405020304" pitchFamily="18" charset="0"/>
                <a:ea typeface="等线" panose="02010600030101010101" pitchFamily="2" charset="-122"/>
              </a:rPr>
              <a:t>A stable and accurate reference frame is the precondition for earth system study. A major objective of the GGOS is to realize an accuracy of 1mm and a stability of 0.1mm/</a:t>
            </a:r>
            <a:r>
              <a:rPr lang="en-US" altLang="zh-CN" sz="1800" dirty="0" err="1">
                <a:effectLst/>
                <a:latin typeface="Times New Roman" panose="02020603050405020304" pitchFamily="18" charset="0"/>
                <a:ea typeface="等线" panose="02010600030101010101" pitchFamily="2" charset="-122"/>
              </a:rPr>
              <a:t>yr</a:t>
            </a:r>
            <a:r>
              <a:rPr lang="en-US" altLang="zh-CN" sz="1800" dirty="0">
                <a:effectLst/>
                <a:latin typeface="Times New Roman" panose="02020603050405020304" pitchFamily="18" charset="0"/>
                <a:ea typeface="等线" panose="02010600030101010101" pitchFamily="2" charset="-122"/>
              </a:rPr>
              <a:t> for ITRF. It needs co-location of different techniques. At the moment, the four techniques are combined and linked together according to co-location sites located on the ground. However, it’s hard to accurately measure the local ties between the reference points and systematic effects from each technique. An obvious trend is to realize co-location of different techniques in space. A typical example is the ESA’s GENESIS mission, it plans to carry all the four geodetic instruments, therefore, it allows for the first time a link between the ITRF and the ICRF.</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687A5CD-686C-4D72-B8A7-F9EF9283E74B}" type="slidenum">
              <a:rPr lang="zh-CN" altLang="en-US" smtClean="0"/>
              <a:t>4</a:t>
            </a:fld>
            <a:endParaRPr lang="zh-CN" altLang="en-US"/>
          </a:p>
        </p:txBody>
      </p:sp>
    </p:spTree>
    <p:extLst>
      <p:ext uri="{BB962C8B-B14F-4D97-AF65-F5344CB8AC3E}">
        <p14:creationId xmlns:p14="http://schemas.microsoft.com/office/powerpoint/2010/main" val="194650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Another challenge of future geodetic data processing is the number increasement of instruments and sensors. For example, ground stations with all geodetic techniques may reach tens of thousands, while thousands of satellites may work in the space. This creates tens of millions of parameters to be estimated if data from all these instruments is processed together. It’s a big challenge for current geodetic software in terms of computation efficiency. This is because the parameters are highly related, computation efficiency cannot be significantly improved by simply using more computers. Therefore, a new powerful software needs to be developed for data processing with high-performance computation.</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5</a:t>
            </a:fld>
            <a:endParaRPr lang="zh-CN" altLang="en-US"/>
          </a:p>
        </p:txBody>
      </p:sp>
    </p:spTree>
    <p:extLst>
      <p:ext uri="{BB962C8B-B14F-4D97-AF65-F5344CB8AC3E}">
        <p14:creationId xmlns:p14="http://schemas.microsoft.com/office/powerpoint/2010/main" val="59585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To meet the above challenges, we developed the GSTAR software. So let me introduce it.</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6</a:t>
            </a:fld>
            <a:endParaRPr lang="zh-CN" altLang="en-US"/>
          </a:p>
        </p:txBody>
      </p:sp>
    </p:spTree>
    <p:extLst>
      <p:ext uri="{BB962C8B-B14F-4D97-AF65-F5344CB8AC3E}">
        <p14:creationId xmlns:p14="http://schemas.microsoft.com/office/powerpoint/2010/main" val="3828560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The layered modular architecture is adopted to develop the GSTAR software. All modules are implemented using the object-oriented method which obeys the rule of high cohesion and low coupling. At present, there are more than 100,000 lines of C++ code. The advantage of this architecture is to realize the software in a modular form. Developers will find it convenient for secondary development by using a few interfaces. It supports multi-thread processing using CPU and GPU. It has good cross-platform-ability on Windows, Linux and Mac OS.</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7</a:t>
            </a:fld>
            <a:endParaRPr lang="zh-CN" altLang="en-US"/>
          </a:p>
        </p:txBody>
      </p:sp>
    </p:spTree>
    <p:extLst>
      <p:ext uri="{BB962C8B-B14F-4D97-AF65-F5344CB8AC3E}">
        <p14:creationId xmlns:p14="http://schemas.microsoft.com/office/powerpoint/2010/main" val="1646210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When we design the data structure, we consider that future satellite is assumed to have a number of sensors of the four geodetic techniques. In this way, a satellite is like an observation platform. To accommodate this trend, an antenna is taken as a core unit for data storage and processing. The antenna is designed as a base class with four interfaces. Developers can implement the four interfaces in terms of different geodetic techniques. The antennas are independent with each other, so data in each antenna can be processed in parallel. After that, the data are organized in two groups, namely parameters and Observation minus Calculation measurements, and they will be automatically pushed to the estimator to form normal equations. Two types of estimators are designed, the one is sequential least square used for post process, the other one is SRIF for real-time process.</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8</a:t>
            </a:fld>
            <a:endParaRPr lang="zh-CN" altLang="en-US"/>
          </a:p>
        </p:txBody>
      </p:sp>
    </p:spTree>
    <p:extLst>
      <p:ext uri="{BB962C8B-B14F-4D97-AF65-F5344CB8AC3E}">
        <p14:creationId xmlns:p14="http://schemas.microsoft.com/office/powerpoint/2010/main" val="21358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For the estimator, rapid parameter estimating algorithms are designed. First, since time-dependent parameters need to be pre-eliminated, it is very time consuming to move tens of millions of floats at the same time. Therefore, parameters are organized automatically to reduce memory and disk operations. Second, CPU and GPU parallel algorithm is proposed, which includes high-performance linear algebra libraries, e.g., BLAS for CPU and </a:t>
            </a:r>
            <a:r>
              <a:rPr lang="en-US" altLang="zh-CN" sz="1800" dirty="0" err="1">
                <a:effectLst/>
                <a:latin typeface="Times New Roman" panose="02020603050405020304" pitchFamily="18" charset="0"/>
                <a:ea typeface="等线" panose="02010600030101010101" pitchFamily="2" charset="-122"/>
              </a:rPr>
              <a:t>cuBLAS</a:t>
            </a:r>
            <a:r>
              <a:rPr lang="en-US" altLang="zh-CN" sz="1800" dirty="0">
                <a:effectLst/>
                <a:latin typeface="Times New Roman" panose="02020603050405020304" pitchFamily="18" charset="0"/>
                <a:ea typeface="等线" panose="02010600030101010101" pitchFamily="2" charset="-122"/>
              </a:rPr>
              <a:t> for GPU. Also, different steps in LSQ procedure, IO operations on disk and memory are conducted in parallel.</a:t>
            </a:r>
            <a:endParaRPr lang="zh-CN" altLang="en-US" dirty="0"/>
          </a:p>
        </p:txBody>
      </p:sp>
      <p:sp>
        <p:nvSpPr>
          <p:cNvPr id="4" name="灯片编号占位符 3"/>
          <p:cNvSpPr>
            <a:spLocks noGrp="1"/>
          </p:cNvSpPr>
          <p:nvPr>
            <p:ph type="sldNum" sz="quarter" idx="5"/>
          </p:nvPr>
        </p:nvSpPr>
        <p:spPr/>
        <p:txBody>
          <a:bodyPr/>
          <a:lstStyle/>
          <a:p>
            <a:fld id="{D687A5CD-686C-4D72-B8A7-F9EF9283E74B}" type="slidenum">
              <a:rPr lang="zh-CN" altLang="en-US" smtClean="0"/>
              <a:t>9</a:t>
            </a:fld>
            <a:endParaRPr lang="zh-CN" altLang="en-US"/>
          </a:p>
        </p:txBody>
      </p:sp>
    </p:spTree>
    <p:extLst>
      <p:ext uri="{BB962C8B-B14F-4D97-AF65-F5344CB8AC3E}">
        <p14:creationId xmlns:p14="http://schemas.microsoft.com/office/powerpoint/2010/main" val="3174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矩形 3"/>
          <p:cNvSpPr/>
          <p:nvPr userDrawn="1"/>
        </p:nvSpPr>
        <p:spPr>
          <a:xfrm>
            <a:off x="0" y="3357563"/>
            <a:ext cx="4785784" cy="133350"/>
          </a:xfrm>
          <a:custGeom>
            <a:avLst/>
            <a:gdLst>
              <a:gd name="connsiteX0" fmla="*/ 0 w 3415553"/>
              <a:gd name="connsiteY0" fmla="*/ 0 h 134472"/>
              <a:gd name="connsiteX1" fmla="*/ 3415553 w 3415553"/>
              <a:gd name="connsiteY1" fmla="*/ 0 h 134472"/>
              <a:gd name="connsiteX2" fmla="*/ 3415553 w 3415553"/>
              <a:gd name="connsiteY2" fmla="*/ 134472 h 134472"/>
              <a:gd name="connsiteX3" fmla="*/ 0 w 3415553"/>
              <a:gd name="connsiteY3" fmla="*/ 134472 h 134472"/>
              <a:gd name="connsiteX4" fmla="*/ 0 w 3415553"/>
              <a:gd name="connsiteY4" fmla="*/ 0 h 134472"/>
              <a:gd name="connsiteX0" fmla="*/ 0 w 3589385"/>
              <a:gd name="connsiteY0" fmla="*/ 0 h 134472"/>
              <a:gd name="connsiteX1" fmla="*/ 3589385 w 3589385"/>
              <a:gd name="connsiteY1" fmla="*/ 0 h 134472"/>
              <a:gd name="connsiteX2" fmla="*/ 3415553 w 3589385"/>
              <a:gd name="connsiteY2" fmla="*/ 134472 h 134472"/>
              <a:gd name="connsiteX3" fmla="*/ 0 w 3589385"/>
              <a:gd name="connsiteY3" fmla="*/ 134472 h 134472"/>
              <a:gd name="connsiteX4" fmla="*/ 0 w 3589385"/>
              <a:gd name="connsiteY4" fmla="*/ 0 h 13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385" h="134472">
                <a:moveTo>
                  <a:pt x="0" y="0"/>
                </a:moveTo>
                <a:lnTo>
                  <a:pt x="3589385" y="0"/>
                </a:lnTo>
                <a:lnTo>
                  <a:pt x="3415553" y="134472"/>
                </a:lnTo>
                <a:lnTo>
                  <a:pt x="0" y="134472"/>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1">
              <a:solidFill>
                <a:srgbClr val="FFFFFF"/>
              </a:solidFill>
            </a:endParaRPr>
          </a:p>
        </p:txBody>
      </p:sp>
      <p:sp>
        <p:nvSpPr>
          <p:cNvPr id="5" name="矩形 4"/>
          <p:cNvSpPr/>
          <p:nvPr userDrawn="1"/>
        </p:nvSpPr>
        <p:spPr>
          <a:xfrm>
            <a:off x="4624917" y="3357563"/>
            <a:ext cx="7567083" cy="428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1">
              <a:solidFill>
                <a:srgbClr val="FFFFFF"/>
              </a:solidFill>
            </a:endParaRPr>
          </a:p>
        </p:txBody>
      </p:sp>
      <p:sp>
        <p:nvSpPr>
          <p:cNvPr id="478210" name="Rectangle 2"/>
          <p:cNvSpPr>
            <a:spLocks noGrp="1" noChangeArrowheads="1"/>
          </p:cNvSpPr>
          <p:nvPr>
            <p:ph type="ctrTitle"/>
          </p:nvPr>
        </p:nvSpPr>
        <p:spPr>
          <a:xfrm>
            <a:off x="912284" y="1773238"/>
            <a:ext cx="10363200" cy="1371600"/>
          </a:xfrm>
        </p:spPr>
        <p:txBody>
          <a:bodyPr/>
          <a:lstStyle>
            <a:lvl1pPr algn="ctr">
              <a:defRPr sz="4000"/>
            </a:lvl1pPr>
          </a:lstStyle>
          <a:p>
            <a:r>
              <a:rPr lang="zh-CN" altLang="en-US"/>
              <a:t>单击此处编辑母版标题样式</a:t>
            </a:r>
          </a:p>
        </p:txBody>
      </p:sp>
      <p:sp>
        <p:nvSpPr>
          <p:cNvPr id="478211" name="Rectangle 3"/>
          <p:cNvSpPr>
            <a:spLocks noGrp="1" noChangeArrowheads="1"/>
          </p:cNvSpPr>
          <p:nvPr>
            <p:ph type="subTitle" idx="1"/>
          </p:nvPr>
        </p:nvSpPr>
        <p:spPr>
          <a:xfrm>
            <a:off x="1390651" y="3716338"/>
            <a:ext cx="9347200" cy="1600200"/>
          </a:xfrm>
        </p:spPr>
        <p:txBody>
          <a:bodyPr/>
          <a:lstStyle>
            <a:lvl1pPr marL="0" indent="0" algn="ctr">
              <a:buFont typeface="Wingdings" pitchFamily="2" charset="2"/>
              <a:buNone/>
              <a:defRPr sz="2800"/>
            </a:lvl1pPr>
          </a:lstStyle>
          <a:p>
            <a:r>
              <a:rPr lang="zh-CN" altLang="en-US"/>
              <a:t>单击以编辑母版副标题样式</a:t>
            </a:r>
          </a:p>
        </p:txBody>
      </p:sp>
      <p:sp>
        <p:nvSpPr>
          <p:cNvPr id="6" name="Rectangle 4"/>
          <p:cNvSpPr>
            <a:spLocks noGrp="1" noChangeArrowheads="1"/>
          </p:cNvSpPr>
          <p:nvPr>
            <p:ph type="dt" sz="half" idx="10"/>
          </p:nvPr>
        </p:nvSpPr>
        <p:spPr>
          <a:xfrm>
            <a:off x="914400" y="6248400"/>
            <a:ext cx="2540000" cy="457200"/>
          </a:xfrm>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7" name="Rectangle 5"/>
          <p:cNvSpPr>
            <a:spLocks noGrp="1" noChangeArrowheads="1"/>
          </p:cNvSpPr>
          <p:nvPr>
            <p:ph type="ftr" sz="quarter" idx="11"/>
          </p:nvPr>
        </p:nvSpPr>
        <p:spPr>
          <a:xfrm>
            <a:off x="4165600" y="6248400"/>
            <a:ext cx="3860800" cy="457200"/>
          </a:xfrm>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8" name="Rectangle 6"/>
          <p:cNvSpPr>
            <a:spLocks noGrp="1" noChangeArrowheads="1"/>
          </p:cNvSpPr>
          <p:nvPr>
            <p:ph type="sldNum" sz="quarter" idx="12"/>
          </p:nvPr>
        </p:nvSpPr>
        <p:spPr>
          <a:xfrm>
            <a:off x="8737600" y="6248400"/>
            <a:ext cx="2540000" cy="457200"/>
          </a:xfrm>
        </p:spPr>
        <p:txBody>
          <a:bodyPr/>
          <a:lstStyle>
            <a:lvl1pPr>
              <a:buFont typeface="Arial" panose="020B0604020202020204" pitchFamily="34" charset="0"/>
              <a:buNone/>
              <a:defRPr>
                <a:latin typeface="Times New Roman" panose="02020603050405020304" pitchFamily="18" charset="0"/>
              </a:defRPr>
            </a:lvl1pPr>
          </a:lstStyle>
          <a:p>
            <a:pPr>
              <a:defRPr/>
            </a:pPr>
            <a:fld id="{13634457-D86D-4B4F-893C-7296D9C290E9}" type="slidenum">
              <a:rPr lang="en-US" altLang="zh-CN"/>
              <a:pPr>
                <a:defRPr/>
              </a:pPr>
              <a:t>‹#›</a:t>
            </a:fld>
            <a:endParaRPr lang="en-US" altLang="zh-CN"/>
          </a:p>
        </p:txBody>
      </p:sp>
    </p:spTree>
    <p:extLst>
      <p:ext uri="{BB962C8B-B14F-4D97-AF65-F5344CB8AC3E}">
        <p14:creationId xmlns:p14="http://schemas.microsoft.com/office/powerpoint/2010/main" val="1274880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766233" y="304801"/>
            <a:ext cx="10668000" cy="1216025"/>
          </a:xfrm>
        </p:spPr>
        <p:txBody>
          <a:bodyPr/>
          <a:lstStyle/>
          <a:p>
            <a:r>
              <a:rPr lang="zh-CN" altLang="en-US"/>
              <a:t>单击此处编辑母版标题样式</a:t>
            </a:r>
          </a:p>
        </p:txBody>
      </p:sp>
      <p:sp>
        <p:nvSpPr>
          <p:cNvPr id="3" name="文本占位符 2"/>
          <p:cNvSpPr>
            <a:spLocks noGrp="1"/>
          </p:cNvSpPr>
          <p:nvPr>
            <p:ph type="body" sz="half" idx="1"/>
          </p:nvPr>
        </p:nvSpPr>
        <p:spPr>
          <a:xfrm>
            <a:off x="755651" y="1752600"/>
            <a:ext cx="5232400" cy="4267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1251" y="1752600"/>
            <a:ext cx="5232400" cy="4267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A8291AC1-A014-4715-81DD-211DF2223226}" type="slidenum">
              <a:rPr lang="en-US" altLang="zh-CN"/>
              <a:pPr>
                <a:defRPr/>
              </a:pPr>
              <a:t>‹#›</a:t>
            </a:fld>
            <a:endParaRPr lang="en-US" altLang="zh-CN"/>
          </a:p>
        </p:txBody>
      </p:sp>
    </p:spTree>
    <p:extLst>
      <p:ext uri="{BB962C8B-B14F-4D97-AF65-F5344CB8AC3E}">
        <p14:creationId xmlns:p14="http://schemas.microsoft.com/office/powerpoint/2010/main" val="99472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6233" y="304801"/>
            <a:ext cx="10668000" cy="1216025"/>
          </a:xfrm>
        </p:spPr>
        <p:txBody>
          <a:bodyPr/>
          <a:lstStyle/>
          <a:p>
            <a:r>
              <a:rPr lang="zh-CN" altLang="en-US"/>
              <a:t>单击此处编辑母版标题样式</a:t>
            </a:r>
          </a:p>
        </p:txBody>
      </p:sp>
      <p:sp>
        <p:nvSpPr>
          <p:cNvPr id="3" name="表格占位符 2"/>
          <p:cNvSpPr>
            <a:spLocks noGrp="1"/>
          </p:cNvSpPr>
          <p:nvPr>
            <p:ph type="tbl" idx="1"/>
          </p:nvPr>
        </p:nvSpPr>
        <p:spPr>
          <a:xfrm>
            <a:off x="755651" y="1752600"/>
            <a:ext cx="10668000" cy="4267200"/>
          </a:xfrm>
        </p:spPr>
        <p:txBody>
          <a:bodyPr>
            <a:normAutofit/>
          </a:bodyPr>
          <a:lstStyle/>
          <a:p>
            <a:pPr lvl="0"/>
            <a:r>
              <a:rPr lang="zh-CN" altLang="en-US" noProof="0"/>
              <a:t>单击图标添加表格</a:t>
            </a:r>
          </a:p>
        </p:txBody>
      </p:sp>
      <p:sp>
        <p:nvSpPr>
          <p:cNvPr id="4"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91AFE807-19E6-40D9-90A9-BDAC11CE2923}" type="slidenum">
              <a:rPr lang="en-US" altLang="zh-CN"/>
              <a:pPr>
                <a:defRPr/>
              </a:pPr>
              <a:t>‹#›</a:t>
            </a:fld>
            <a:endParaRPr lang="en-US" altLang="zh-CN"/>
          </a:p>
        </p:txBody>
      </p:sp>
    </p:spTree>
    <p:extLst>
      <p:ext uri="{BB962C8B-B14F-4D97-AF65-F5344CB8AC3E}">
        <p14:creationId xmlns:p14="http://schemas.microsoft.com/office/powerpoint/2010/main" val="2693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lvl1pPr>
              <a:defRPr sz="3800">
                <a:solidFill>
                  <a:srgbClr val="C00000"/>
                </a:solidFill>
              </a:defRPr>
            </a:lvl1pPr>
          </a:lstStyle>
          <a:p>
            <a:r>
              <a:rPr lang="zh-CN" altLang="en-US" dirty="0"/>
              <a:t>单击此处编辑母版标题样式</a:t>
            </a:r>
          </a:p>
        </p:txBody>
      </p:sp>
      <p:sp>
        <p:nvSpPr>
          <p:cNvPr id="3" name="内容占位符 2"/>
          <p:cNvSpPr>
            <a:spLocks noGrp="1"/>
          </p:cNvSpPr>
          <p:nvPr>
            <p:ph idx="1"/>
          </p:nvPr>
        </p:nvSpPr>
        <p:spPr/>
        <p:txBody>
          <a:bodyPr>
            <a:normAutofit/>
          </a:bodyPr>
          <a:lstStyle>
            <a:lvl1pPr eaLnBrk="1">
              <a:lnSpc>
                <a:spcPct val="120000"/>
              </a:lnSpc>
              <a:defRPr/>
            </a:lvl1pPr>
            <a:lvl2pPr eaLnBrk="1">
              <a:lnSpc>
                <a:spcPct val="120000"/>
              </a:lnSpc>
              <a:defRPr/>
            </a:lvl2pPr>
            <a:lvl3pPr eaLnBrk="1">
              <a:lnSpc>
                <a:spcPct val="120000"/>
              </a:lnSpc>
              <a:defRPr/>
            </a:lvl3pPr>
            <a:lvl4pPr eaLnBrk="1">
              <a:lnSpc>
                <a:spcPct val="120000"/>
              </a:lnSpc>
              <a:defRPr/>
            </a:lvl4pPr>
            <a:lvl5pPr eaLnBrk="1">
              <a:lnSpc>
                <a:spcPct val="120000"/>
              </a:lnSpc>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35238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编辑母版文本样式</a:t>
            </a:r>
          </a:p>
        </p:txBody>
      </p:sp>
      <p:sp>
        <p:nvSpPr>
          <p:cNvPr id="4"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D4CD5DC3-4F68-418C-AF49-275C6B945BC8}" type="slidenum">
              <a:rPr lang="en-US" altLang="zh-CN"/>
              <a:pPr>
                <a:defRPr/>
              </a:pPr>
              <a:t>‹#›</a:t>
            </a:fld>
            <a:endParaRPr lang="en-US" altLang="zh-CN"/>
          </a:p>
        </p:txBody>
      </p:sp>
    </p:spTree>
    <p:extLst>
      <p:ext uri="{BB962C8B-B14F-4D97-AF65-F5344CB8AC3E}">
        <p14:creationId xmlns:p14="http://schemas.microsoft.com/office/powerpoint/2010/main" val="330836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E307DE6D-F40A-4E9C-96E1-EBB2CAC276FC}" type="slidenum">
              <a:rPr lang="en-US" altLang="zh-CN"/>
              <a:pPr>
                <a:defRPr/>
              </a:pPr>
              <a:t>‹#›</a:t>
            </a:fld>
            <a:endParaRPr lang="en-US" altLang="zh-CN"/>
          </a:p>
        </p:txBody>
      </p:sp>
    </p:spTree>
    <p:extLst>
      <p:ext uri="{BB962C8B-B14F-4D97-AF65-F5344CB8AC3E}">
        <p14:creationId xmlns:p14="http://schemas.microsoft.com/office/powerpoint/2010/main" val="192666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8"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9"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F4B8E8CC-5055-4AFF-A68B-397CB0FD013E}" type="slidenum">
              <a:rPr lang="en-US" altLang="zh-CN"/>
              <a:pPr>
                <a:defRPr/>
              </a:pPr>
              <a:t>‹#›</a:t>
            </a:fld>
            <a:endParaRPr lang="en-US" altLang="zh-CN"/>
          </a:p>
        </p:txBody>
      </p:sp>
    </p:spTree>
    <p:extLst>
      <p:ext uri="{BB962C8B-B14F-4D97-AF65-F5344CB8AC3E}">
        <p14:creationId xmlns:p14="http://schemas.microsoft.com/office/powerpoint/2010/main" val="376929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4"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5"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2E0C5397-2931-4766-A55C-B7983754CF54}" type="slidenum">
              <a:rPr lang="en-US" altLang="zh-CN"/>
              <a:pPr>
                <a:defRPr/>
              </a:pPr>
              <a:t>‹#›</a:t>
            </a:fld>
            <a:endParaRPr lang="en-US" altLang="zh-CN"/>
          </a:p>
        </p:txBody>
      </p:sp>
    </p:spTree>
    <p:extLst>
      <p:ext uri="{BB962C8B-B14F-4D97-AF65-F5344CB8AC3E}">
        <p14:creationId xmlns:p14="http://schemas.microsoft.com/office/powerpoint/2010/main" val="286852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3"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4"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959C905B-AB98-401C-B5D8-021FC44BD0B9}" type="slidenum">
              <a:rPr lang="en-US" altLang="zh-CN"/>
              <a:pPr>
                <a:defRPr/>
              </a:pPr>
              <a:t>‹#›</a:t>
            </a:fld>
            <a:endParaRPr lang="en-US" altLang="zh-CN"/>
          </a:p>
        </p:txBody>
      </p:sp>
    </p:spTree>
    <p:extLst>
      <p:ext uri="{BB962C8B-B14F-4D97-AF65-F5344CB8AC3E}">
        <p14:creationId xmlns:p14="http://schemas.microsoft.com/office/powerpoint/2010/main" val="130040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E3CCB0E6-9046-4338-8D33-D3D421264F62}" type="slidenum">
              <a:rPr lang="en-US" altLang="zh-CN"/>
              <a:pPr>
                <a:defRPr/>
              </a:pPr>
              <a:t>‹#›</a:t>
            </a:fld>
            <a:endParaRPr lang="en-US" altLang="zh-CN"/>
          </a:p>
        </p:txBody>
      </p:sp>
    </p:spTree>
    <p:extLst>
      <p:ext uri="{BB962C8B-B14F-4D97-AF65-F5344CB8AC3E}">
        <p14:creationId xmlns:p14="http://schemas.microsoft.com/office/powerpoint/2010/main" val="33747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65118" y="304800"/>
            <a:ext cx="2669116" cy="5715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55651" y="304800"/>
            <a:ext cx="7806267" cy="57150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buFont typeface="Arial" panose="020B0604020202020204" pitchFamily="34" charset="0"/>
              <a:buNone/>
              <a:defRPr>
                <a:latin typeface="Times New Roman" panose="02020603050405020304" pitchFamily="18" charset="0"/>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buFont typeface="Arial" panose="020B0604020202020204" pitchFamily="34" charset="0"/>
              <a:buNone/>
              <a:defRPr>
                <a:latin typeface="Times New Roman" panose="02020603050405020304" pitchFamily="18" charset="0"/>
              </a:defRPr>
            </a:lvl1pPr>
          </a:lstStyle>
          <a:p>
            <a:pPr>
              <a:defRPr/>
            </a:pPr>
            <a:fld id="{19A9A3C2-3192-48B4-B380-7D3E22172CCB}" type="slidenum">
              <a:rPr lang="en-US" altLang="zh-CN"/>
              <a:pPr>
                <a:defRPr/>
              </a:pPr>
              <a:t>‹#›</a:t>
            </a:fld>
            <a:endParaRPr lang="en-US" altLang="zh-CN"/>
          </a:p>
        </p:txBody>
      </p:sp>
    </p:spTree>
    <p:extLst>
      <p:ext uri="{BB962C8B-B14F-4D97-AF65-F5344CB8AC3E}">
        <p14:creationId xmlns:p14="http://schemas.microsoft.com/office/powerpoint/2010/main" val="5684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1" y="214314"/>
            <a:ext cx="1142576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p>
        </p:txBody>
      </p:sp>
      <p:sp>
        <p:nvSpPr>
          <p:cNvPr id="1027" name="Rectangle 3"/>
          <p:cNvSpPr>
            <a:spLocks noGrp="1" noChangeArrowheads="1"/>
          </p:cNvSpPr>
          <p:nvPr>
            <p:ph type="body" idx="1"/>
          </p:nvPr>
        </p:nvSpPr>
        <p:spPr bwMode="auto">
          <a:xfrm>
            <a:off x="755651" y="1196975"/>
            <a:ext cx="10668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77190" name="Rectangle 6"/>
          <p:cNvSpPr>
            <a:spLocks noGrp="1" noChangeArrowheads="1"/>
          </p:cNvSpPr>
          <p:nvPr>
            <p:ph type="dt" sz="half" idx="2"/>
          </p:nvPr>
        </p:nvSpPr>
        <p:spPr bwMode="auto">
          <a:xfrm>
            <a:off x="812800" y="63103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rgbClr val="000000"/>
                </a:solidFill>
                <a:latin typeface="Verdana" pitchFamily="34" charset="0"/>
                <a:ea typeface="宋体" pitchFamily="2" charset="-122"/>
              </a:defRPr>
            </a:lvl1pPr>
          </a:lstStyle>
          <a:p>
            <a:pPr>
              <a:defRPr/>
            </a:pPr>
            <a:endParaRPr lang="en-US" altLang="zh-CN"/>
          </a:p>
        </p:txBody>
      </p:sp>
      <p:sp>
        <p:nvSpPr>
          <p:cNvPr id="477191" name="Rectangle 7"/>
          <p:cNvSpPr>
            <a:spLocks noGrp="1" noChangeArrowheads="1"/>
          </p:cNvSpPr>
          <p:nvPr>
            <p:ph type="ftr" sz="quarter" idx="3"/>
          </p:nvPr>
        </p:nvSpPr>
        <p:spPr bwMode="auto">
          <a:xfrm>
            <a:off x="4165600" y="6310313"/>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0">
                <a:solidFill>
                  <a:srgbClr val="000000"/>
                </a:solidFill>
                <a:latin typeface="Verdana" pitchFamily="34" charset="0"/>
                <a:ea typeface="宋体" pitchFamily="2" charset="-122"/>
              </a:defRPr>
            </a:lvl1pPr>
          </a:lstStyle>
          <a:p>
            <a:pPr>
              <a:defRPr/>
            </a:pPr>
            <a:endParaRPr lang="en-US" altLang="zh-CN"/>
          </a:p>
        </p:txBody>
      </p:sp>
      <p:sp>
        <p:nvSpPr>
          <p:cNvPr id="477192" name="Rectangle 8"/>
          <p:cNvSpPr>
            <a:spLocks noGrp="1" noChangeArrowheads="1"/>
          </p:cNvSpPr>
          <p:nvPr>
            <p:ph type="sldNum" sz="quarter" idx="4"/>
          </p:nvPr>
        </p:nvSpPr>
        <p:spPr bwMode="auto">
          <a:xfrm>
            <a:off x="9497541" y="50007"/>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rgbClr val="000000"/>
                </a:solidFill>
                <a:latin typeface="Verdana" pitchFamily="34" charset="0"/>
                <a:ea typeface="宋体" pitchFamily="2" charset="-122"/>
              </a:defRPr>
            </a:lvl1pPr>
          </a:lstStyle>
          <a:p>
            <a:pPr>
              <a:defRPr/>
            </a:pPr>
            <a:fld id="{EBC24039-25B9-42C0-8C53-9160AE10F497}" type="slidenum">
              <a:rPr lang="en-US" altLang="zh-CN"/>
              <a:pPr>
                <a:defRPr/>
              </a:pPr>
              <a:t>‹#›</a:t>
            </a:fld>
            <a:endParaRPr lang="en-US" altLang="zh-CN"/>
          </a:p>
        </p:txBody>
      </p:sp>
      <p:sp>
        <p:nvSpPr>
          <p:cNvPr id="10" name="矩形 9"/>
          <p:cNvSpPr/>
          <p:nvPr userDrawn="1"/>
        </p:nvSpPr>
        <p:spPr>
          <a:xfrm>
            <a:off x="1" y="908222"/>
            <a:ext cx="12192000" cy="53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b="1">
              <a:solidFill>
                <a:srgbClr val="FFFFFF"/>
              </a:solidFill>
            </a:endParaRPr>
          </a:p>
        </p:txBody>
      </p:sp>
    </p:spTree>
    <p:extLst>
      <p:ext uri="{BB962C8B-B14F-4D97-AF65-F5344CB8AC3E}">
        <p14:creationId xmlns:p14="http://schemas.microsoft.com/office/powerpoint/2010/main" val="1209246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800">
          <a:solidFill>
            <a:schemeClr val="tx1"/>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2pPr>
      <a:lvl3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3pPr>
      <a:lvl4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4pPr>
      <a:lvl5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5pPr>
      <a:lvl6pPr marL="457200" algn="l" rtl="0" eaLnBrk="1" fontAlgn="base" hangingPunct="1">
        <a:spcBef>
          <a:spcPct val="0"/>
        </a:spcBef>
        <a:spcAft>
          <a:spcPct val="0"/>
        </a:spcAft>
        <a:defRPr sz="3800">
          <a:solidFill>
            <a:schemeClr val="tx2"/>
          </a:solidFill>
          <a:latin typeface="Verdana" pitchFamily="34" charset="0"/>
          <a:ea typeface="黑体" pitchFamily="2" charset="-122"/>
        </a:defRPr>
      </a:lvl6pPr>
      <a:lvl7pPr marL="914400" algn="l" rtl="0" eaLnBrk="1" fontAlgn="base" hangingPunct="1">
        <a:spcBef>
          <a:spcPct val="0"/>
        </a:spcBef>
        <a:spcAft>
          <a:spcPct val="0"/>
        </a:spcAft>
        <a:defRPr sz="3800">
          <a:solidFill>
            <a:schemeClr val="tx2"/>
          </a:solidFill>
          <a:latin typeface="Verdana" pitchFamily="34" charset="0"/>
          <a:ea typeface="黑体" pitchFamily="2" charset="-122"/>
        </a:defRPr>
      </a:lvl7pPr>
      <a:lvl8pPr marL="1371600" algn="l" rtl="0" eaLnBrk="1" fontAlgn="base" hangingPunct="1">
        <a:spcBef>
          <a:spcPct val="0"/>
        </a:spcBef>
        <a:spcAft>
          <a:spcPct val="0"/>
        </a:spcAft>
        <a:defRPr sz="3800">
          <a:solidFill>
            <a:schemeClr val="tx2"/>
          </a:solidFill>
          <a:latin typeface="Verdana" pitchFamily="34" charset="0"/>
          <a:ea typeface="黑体" pitchFamily="2" charset="-122"/>
        </a:defRPr>
      </a:lvl8pPr>
      <a:lvl9pPr marL="1828800" algn="l" rtl="0" eaLnBrk="1" fontAlgn="base" hangingPunct="1">
        <a:spcBef>
          <a:spcPct val="0"/>
        </a:spcBef>
        <a:spcAft>
          <a:spcPct val="0"/>
        </a:spcAft>
        <a:defRPr sz="3800">
          <a:solidFill>
            <a:schemeClr val="tx2"/>
          </a:solidFill>
          <a:latin typeface="Verdana" pitchFamily="34" charset="0"/>
          <a:ea typeface="黑体" pitchFamily="2" charset="-122"/>
        </a:defRPr>
      </a:lvl9pPr>
    </p:titleStyle>
    <p:body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tm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jp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gif"/><Relationship Id="rId10" Type="http://schemas.openxmlformats.org/officeDocument/2006/relationships/image" Target="../media/image7.png"/><Relationship Id="rId4" Type="http://schemas.openxmlformats.org/officeDocument/2006/relationships/image" Target="../media/image2.gif"/><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f_auto"/></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7321E36-08AF-604C-3665-E21556AB437F}"/>
              </a:ext>
            </a:extLst>
          </p:cNvPr>
          <p:cNvSpPr>
            <a:spLocks noGrp="1" noChangeArrowheads="1"/>
          </p:cNvSpPr>
          <p:nvPr>
            <p:ph type="ctrTitle"/>
          </p:nvPr>
        </p:nvSpPr>
        <p:spPr>
          <a:xfrm>
            <a:off x="0" y="1013917"/>
            <a:ext cx="12192000" cy="1916162"/>
          </a:xfrm>
        </p:spPr>
        <p:txBody>
          <a:bodyPr/>
          <a:lstStyle/>
          <a:p>
            <a:pPr algn="ctr">
              <a:spcBef>
                <a:spcPts val="1200"/>
              </a:spcBef>
              <a:spcAft>
                <a:spcPts val="1200"/>
              </a:spcAft>
            </a:pPr>
            <a:r>
              <a:rPr lang="zh-CN" altLang="en-US" sz="2800" dirty="0"/>
              <a:t>（</a:t>
            </a:r>
            <a:r>
              <a:rPr lang="en-US" altLang="zh-CN" sz="2800" b="1" dirty="0">
                <a:solidFill>
                  <a:srgbClr val="C00000"/>
                </a:solidFill>
              </a:rPr>
              <a:t>G</a:t>
            </a:r>
            <a:r>
              <a:rPr lang="en-US" altLang="zh-CN" sz="2800" dirty="0"/>
              <a:t>eodetic </a:t>
            </a:r>
            <a:r>
              <a:rPr lang="en-US" altLang="zh-CN" sz="2800" b="1" dirty="0" err="1">
                <a:solidFill>
                  <a:srgbClr val="C00000"/>
                </a:solidFill>
              </a:rPr>
              <a:t>S</a:t>
            </a:r>
            <a:r>
              <a:rPr lang="en-US" altLang="zh-CN" sz="2800" dirty="0" err="1"/>
              <a:t>patio</a:t>
            </a:r>
            <a:r>
              <a:rPr lang="en-US" altLang="zh-CN" sz="2800" b="1" dirty="0" err="1">
                <a:solidFill>
                  <a:srgbClr val="C00000"/>
                </a:solidFill>
              </a:rPr>
              <a:t>T</a:t>
            </a:r>
            <a:r>
              <a:rPr lang="en-US" altLang="zh-CN" sz="2800" dirty="0" err="1"/>
              <a:t>emporal</a:t>
            </a:r>
            <a:r>
              <a:rPr lang="en-US" altLang="zh-CN" sz="2800" dirty="0"/>
              <a:t> data </a:t>
            </a:r>
            <a:r>
              <a:rPr lang="en-US" altLang="zh-CN" sz="2800" b="1" dirty="0">
                <a:solidFill>
                  <a:srgbClr val="C00000"/>
                </a:solidFill>
              </a:rPr>
              <a:t>A</a:t>
            </a:r>
            <a:r>
              <a:rPr lang="en-US" altLang="zh-CN" sz="2800" dirty="0"/>
              <a:t>nalysis and </a:t>
            </a:r>
            <a:r>
              <a:rPr lang="en-US" altLang="zh-CN" sz="2800" b="1" dirty="0">
                <a:solidFill>
                  <a:srgbClr val="C00000"/>
                </a:solidFill>
              </a:rPr>
              <a:t>R</a:t>
            </a:r>
            <a:r>
              <a:rPr lang="en-US" altLang="zh-CN" sz="2800" dirty="0"/>
              <a:t>esearch</a:t>
            </a:r>
            <a:r>
              <a:rPr lang="zh-CN" altLang="en-US" sz="2800" dirty="0"/>
              <a:t>）</a:t>
            </a:r>
            <a:br>
              <a:rPr lang="en-US" altLang="zh-CN" sz="2800" dirty="0"/>
            </a:br>
            <a:br>
              <a:rPr lang="en-US" altLang="zh-CN" sz="2400" dirty="0">
                <a:solidFill>
                  <a:srgbClr val="C00000"/>
                </a:solidFill>
              </a:rPr>
            </a:br>
            <a:r>
              <a:rPr lang="en-US" altLang="zh-CN" sz="3600" dirty="0">
                <a:solidFill>
                  <a:srgbClr val="C00000"/>
                </a:solidFill>
              </a:rPr>
              <a:t>GSTAR software: a new framework for processing space geodetic data at the observation level</a:t>
            </a:r>
            <a:endParaRPr lang="zh-CN" altLang="en-US" sz="3600" dirty="0">
              <a:solidFill>
                <a:srgbClr val="C00000"/>
              </a:solidFill>
            </a:endParaRPr>
          </a:p>
        </p:txBody>
      </p:sp>
      <p:sp>
        <p:nvSpPr>
          <p:cNvPr id="8" name="Rectangle 3">
            <a:extLst>
              <a:ext uri="{FF2B5EF4-FFF2-40B4-BE49-F238E27FC236}">
                <a16:creationId xmlns:a16="http://schemas.microsoft.com/office/drawing/2014/main" id="{5FC61F21-DA57-5D80-15BA-ADD6BD03D651}"/>
              </a:ext>
            </a:extLst>
          </p:cNvPr>
          <p:cNvSpPr>
            <a:spLocks noGrp="1" noChangeArrowheads="1"/>
          </p:cNvSpPr>
          <p:nvPr>
            <p:ph type="subTitle" idx="1"/>
          </p:nvPr>
        </p:nvSpPr>
        <p:spPr>
          <a:xfrm>
            <a:off x="623392" y="3645023"/>
            <a:ext cx="10945216" cy="3132657"/>
          </a:xfrm>
        </p:spPr>
        <p:txBody>
          <a:bodyPr/>
          <a:lstStyle/>
          <a:p>
            <a:r>
              <a:rPr lang="en-US" altLang="zh-CN" sz="3200" b="1" dirty="0"/>
              <a:t>Lei Fan</a:t>
            </a:r>
            <a:r>
              <a:rPr lang="en-US" altLang="zh-CN" sz="3200" dirty="0"/>
              <a:t>, Chuang Shi, </a:t>
            </a:r>
            <a:r>
              <a:rPr lang="en-US" altLang="zh-CN" sz="3200" dirty="0" err="1"/>
              <a:t>Shiwei</a:t>
            </a:r>
            <a:r>
              <a:rPr lang="en-US" altLang="zh-CN" sz="3200" dirty="0"/>
              <a:t> Guo,</a:t>
            </a:r>
            <a:r>
              <a:rPr lang="zh-CN" altLang="en-US" sz="3200" dirty="0"/>
              <a:t> </a:t>
            </a:r>
            <a:r>
              <a:rPr lang="en-US" altLang="zh-CN" sz="3200" dirty="0" err="1"/>
              <a:t>Xinqi</a:t>
            </a:r>
            <a:r>
              <a:rPr lang="en-US" altLang="zh-CN" sz="3200" dirty="0"/>
              <a:t> Fang, </a:t>
            </a:r>
          </a:p>
          <a:p>
            <a:r>
              <a:rPr lang="en-US" altLang="zh-CN" sz="3200" dirty="0" err="1"/>
              <a:t>Linghao</a:t>
            </a:r>
            <a:r>
              <a:rPr lang="en-US" altLang="zh-CN" sz="3200" dirty="0"/>
              <a:t> Zhou, Tao Zhang</a:t>
            </a:r>
          </a:p>
          <a:p>
            <a:r>
              <a:rPr lang="en-US" altLang="zh-CN" dirty="0" err="1"/>
              <a:t>Beihang</a:t>
            </a:r>
            <a:r>
              <a:rPr lang="en-US" altLang="zh-CN" dirty="0"/>
              <a:t> University</a:t>
            </a:r>
          </a:p>
          <a:p>
            <a:pPr>
              <a:lnSpc>
                <a:spcPct val="100000"/>
              </a:lnSpc>
              <a:spcBef>
                <a:spcPts val="600"/>
              </a:spcBef>
            </a:pPr>
            <a:r>
              <a:rPr lang="en-US" altLang="zh-CN" sz="2400" dirty="0"/>
              <a:t>Key Laboratory of Navigation and Communication Fusion Technology, </a:t>
            </a:r>
          </a:p>
          <a:p>
            <a:pPr>
              <a:lnSpc>
                <a:spcPct val="100000"/>
              </a:lnSpc>
              <a:spcBef>
                <a:spcPts val="600"/>
              </a:spcBef>
            </a:pPr>
            <a:r>
              <a:rPr lang="en-US" altLang="zh-CN" sz="2400" dirty="0"/>
              <a:t>Ministry of Industry and Information Technology, China</a:t>
            </a:r>
          </a:p>
          <a:p>
            <a:endParaRPr lang="en-US" altLang="zh-CN" sz="100" dirty="0"/>
          </a:p>
          <a:p>
            <a:endParaRPr lang="en-US" altLang="zh-CN" sz="100" dirty="0"/>
          </a:p>
          <a:p>
            <a:pPr>
              <a:lnSpc>
                <a:spcPct val="100000"/>
              </a:lnSpc>
              <a:spcBef>
                <a:spcPts val="0"/>
              </a:spcBef>
            </a:pPr>
            <a:endParaRPr lang="en-US" altLang="zh-CN" sz="2000" dirty="0"/>
          </a:p>
        </p:txBody>
      </p:sp>
    </p:spTree>
    <p:extLst>
      <p:ext uri="{BB962C8B-B14F-4D97-AF65-F5344CB8AC3E}">
        <p14:creationId xmlns:p14="http://schemas.microsoft.com/office/powerpoint/2010/main" val="1387331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FD2387C0-D724-F05E-D4AC-A4E27A9CA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86" y="1520046"/>
            <a:ext cx="6137743" cy="4304848"/>
          </a:xfrm>
          <a:prstGeom prst="rect">
            <a:avLst/>
          </a:prstGeom>
        </p:spPr>
      </p:pic>
      <p:sp>
        <p:nvSpPr>
          <p:cNvPr id="6" name="标题 1">
            <a:extLst>
              <a:ext uri="{FF2B5EF4-FFF2-40B4-BE49-F238E27FC236}">
                <a16:creationId xmlns:a16="http://schemas.microsoft.com/office/drawing/2014/main" id="{FD11A60E-C339-F085-3513-0B5F561A5AB8}"/>
              </a:ext>
            </a:extLst>
          </p:cNvPr>
          <p:cNvSpPr>
            <a:spLocks noGrp="1"/>
          </p:cNvSpPr>
          <p:nvPr>
            <p:ph type="title"/>
          </p:nvPr>
        </p:nvSpPr>
        <p:spPr>
          <a:xfrm>
            <a:off x="431801" y="214314"/>
            <a:ext cx="11425767" cy="6238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GSTAR</a:t>
            </a:r>
            <a:r>
              <a:rPr lang="zh-CN" altLang="en-US" sz="3200" b="1" dirty="0">
                <a:solidFill>
                  <a:schemeClr val="tx1"/>
                </a:solidFill>
              </a:rPr>
              <a:t>：</a:t>
            </a:r>
            <a:r>
              <a:rPr lang="en-US" altLang="zh-CN" sz="3200" b="1" dirty="0">
                <a:solidFill>
                  <a:schemeClr val="tx1"/>
                </a:solidFill>
              </a:rPr>
              <a:t>Processing Efficiency Test</a:t>
            </a:r>
            <a:endParaRPr lang="zh-CN" altLang="en-US" sz="3200" b="1" dirty="0">
              <a:solidFill>
                <a:schemeClr val="tx1"/>
              </a:solidFill>
            </a:endParaRPr>
          </a:p>
        </p:txBody>
      </p:sp>
      <p:sp>
        <p:nvSpPr>
          <p:cNvPr id="9" name="文本框 8">
            <a:extLst>
              <a:ext uri="{FF2B5EF4-FFF2-40B4-BE49-F238E27FC236}">
                <a16:creationId xmlns:a16="http://schemas.microsoft.com/office/drawing/2014/main" id="{5BE7925E-9328-BA40-0177-A142FAB368F8}"/>
              </a:ext>
            </a:extLst>
          </p:cNvPr>
          <p:cNvSpPr txBox="1"/>
          <p:nvPr/>
        </p:nvSpPr>
        <p:spPr>
          <a:xfrm>
            <a:off x="292100" y="1015480"/>
            <a:ext cx="11899900"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Precise orbit determination</a:t>
            </a:r>
            <a:r>
              <a:rPr lang="en-US" altLang="zh-CN" sz="2800" dirty="0">
                <a:latin typeface="微软雅黑" panose="020B0503020204020204" pitchFamily="34" charset="-122"/>
                <a:ea typeface="微软雅黑" panose="020B0503020204020204" pitchFamily="34" charset="-122"/>
              </a:rPr>
              <a:t>: 160 stations, 300s</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processing interval</a:t>
            </a:r>
            <a:endParaRPr lang="zh-CN" altLang="en-US" sz="2800" dirty="0">
              <a:latin typeface="微软雅黑" panose="020B0503020204020204" pitchFamily="34" charset="-122"/>
              <a:ea typeface="微软雅黑" panose="020B0503020204020204" pitchFamily="34" charset="-122"/>
            </a:endParaRPr>
          </a:p>
        </p:txBody>
      </p:sp>
      <p:sp>
        <p:nvSpPr>
          <p:cNvPr id="20" name="灯片编号占位符 3">
            <a:extLst>
              <a:ext uri="{FF2B5EF4-FFF2-40B4-BE49-F238E27FC236}">
                <a16:creationId xmlns:a16="http://schemas.microsoft.com/office/drawing/2014/main" id="{E40851EC-F388-4994-64D9-2A3682C63D63}"/>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10</a:t>
            </a:fld>
            <a:endParaRPr lang="en-US" altLang="zh-CN" dirty="0"/>
          </a:p>
        </p:txBody>
      </p:sp>
      <p:sp>
        <p:nvSpPr>
          <p:cNvPr id="3" name="内容占位符 3">
            <a:extLst>
              <a:ext uri="{FF2B5EF4-FFF2-40B4-BE49-F238E27FC236}">
                <a16:creationId xmlns:a16="http://schemas.microsoft.com/office/drawing/2014/main" id="{B3DCA76D-B2A8-4BE4-4762-0AE27B1393D3}"/>
              </a:ext>
            </a:extLst>
          </p:cNvPr>
          <p:cNvSpPr txBox="1">
            <a:spLocks/>
          </p:cNvSpPr>
          <p:nvPr/>
        </p:nvSpPr>
        <p:spPr bwMode="auto">
          <a:xfrm>
            <a:off x="6951134" y="1754320"/>
            <a:ext cx="5008032" cy="441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r>
              <a:rPr lang="en-US" altLang="zh-CN" sz="2000" kern="0" dirty="0"/>
              <a:t>Compared with efficient algorithm proposed by Ge et al. (2006) used in PANDA </a:t>
            </a:r>
          </a:p>
          <a:p>
            <a:r>
              <a:rPr lang="en-US" altLang="zh-CN" sz="2000" kern="0" dirty="0"/>
              <a:t>Improved by </a:t>
            </a:r>
            <a:r>
              <a:rPr lang="en-US" altLang="zh-CN" sz="2000" kern="0" dirty="0">
                <a:solidFill>
                  <a:srgbClr val="C00000"/>
                </a:solidFill>
              </a:rPr>
              <a:t>6 times </a:t>
            </a:r>
            <a:r>
              <a:rPr lang="en-US" altLang="zh-CN" sz="2000" kern="0" dirty="0"/>
              <a:t>when using </a:t>
            </a:r>
            <a:r>
              <a:rPr lang="en-US" altLang="zh-CN" sz="2000" kern="0" dirty="0">
                <a:solidFill>
                  <a:srgbClr val="C00000"/>
                </a:solidFill>
              </a:rPr>
              <a:t>CPU-based parallel algorithm</a:t>
            </a:r>
          </a:p>
          <a:p>
            <a:r>
              <a:rPr lang="en-US" altLang="zh-CN" sz="2000" kern="0" dirty="0"/>
              <a:t>Improved by </a:t>
            </a:r>
            <a:r>
              <a:rPr lang="en-US" altLang="zh-CN" sz="2000" kern="0" dirty="0">
                <a:solidFill>
                  <a:srgbClr val="C00000"/>
                </a:solidFill>
              </a:rPr>
              <a:t>9 times </a:t>
            </a:r>
            <a:r>
              <a:rPr lang="en-US" altLang="zh-CN" sz="2000" kern="0" dirty="0"/>
              <a:t>when using </a:t>
            </a:r>
            <a:r>
              <a:rPr lang="en-US" altLang="zh-CN" sz="2000" kern="0" dirty="0">
                <a:solidFill>
                  <a:srgbClr val="C00000"/>
                </a:solidFill>
              </a:rPr>
              <a:t>CPU&amp;GPU-based parallel algorithm</a:t>
            </a:r>
          </a:p>
          <a:p>
            <a:r>
              <a:rPr lang="en-US" altLang="zh-CN" sz="2000" kern="0" dirty="0"/>
              <a:t>Communication consumption between CPU and GPU is a major problem which prevents further improvement</a:t>
            </a:r>
          </a:p>
        </p:txBody>
      </p:sp>
      <p:sp>
        <p:nvSpPr>
          <p:cNvPr id="4" name="文本框 3">
            <a:extLst>
              <a:ext uri="{FF2B5EF4-FFF2-40B4-BE49-F238E27FC236}">
                <a16:creationId xmlns:a16="http://schemas.microsoft.com/office/drawing/2014/main" id="{42FFB691-CDE4-6342-A874-FF17BF834893}"/>
              </a:ext>
            </a:extLst>
          </p:cNvPr>
          <p:cNvSpPr txBox="1"/>
          <p:nvPr/>
        </p:nvSpPr>
        <p:spPr>
          <a:xfrm>
            <a:off x="496493" y="5833225"/>
            <a:ext cx="2273379" cy="923330"/>
          </a:xfrm>
          <a:prstGeom prst="rect">
            <a:avLst/>
          </a:prstGeom>
          <a:noFill/>
        </p:spPr>
        <p:txBody>
          <a:bodyPr wrap="none" rtlCol="0">
            <a:spAutoFit/>
          </a:bodyPr>
          <a:lstStyle/>
          <a:p>
            <a:r>
              <a:rPr lang="en-US" altLang="zh-CN" dirty="0">
                <a:solidFill>
                  <a:srgbClr val="C00000"/>
                </a:solidFill>
              </a:rPr>
              <a:t>G</a:t>
            </a:r>
            <a:r>
              <a:rPr lang="en-US" altLang="zh-CN" dirty="0"/>
              <a:t>    =GPS</a:t>
            </a:r>
          </a:p>
          <a:p>
            <a:r>
              <a:rPr lang="en-US" altLang="zh-CN" dirty="0">
                <a:solidFill>
                  <a:srgbClr val="C00000"/>
                </a:solidFill>
              </a:rPr>
              <a:t>GC2</a:t>
            </a:r>
            <a:r>
              <a:rPr lang="en-US" altLang="zh-CN" dirty="0"/>
              <a:t>=GPS+BDS-2</a:t>
            </a:r>
          </a:p>
          <a:p>
            <a:r>
              <a:rPr lang="en-US" altLang="zh-CN" dirty="0">
                <a:solidFill>
                  <a:srgbClr val="C00000"/>
                </a:solidFill>
              </a:rPr>
              <a:t>GC3</a:t>
            </a:r>
            <a:r>
              <a:rPr lang="en-US" altLang="zh-CN" dirty="0"/>
              <a:t>=GPS+BDS-3</a:t>
            </a:r>
          </a:p>
        </p:txBody>
      </p:sp>
      <p:sp>
        <p:nvSpPr>
          <p:cNvPr id="5" name="文本框 4">
            <a:extLst>
              <a:ext uri="{FF2B5EF4-FFF2-40B4-BE49-F238E27FC236}">
                <a16:creationId xmlns:a16="http://schemas.microsoft.com/office/drawing/2014/main" id="{83ECBEF0-8A36-5186-F05A-D798F3422659}"/>
              </a:ext>
            </a:extLst>
          </p:cNvPr>
          <p:cNvSpPr txBox="1"/>
          <p:nvPr/>
        </p:nvSpPr>
        <p:spPr>
          <a:xfrm>
            <a:off x="2793571" y="5834811"/>
            <a:ext cx="5954387" cy="923330"/>
          </a:xfrm>
          <a:prstGeom prst="rect">
            <a:avLst/>
          </a:prstGeom>
          <a:noFill/>
        </p:spPr>
        <p:txBody>
          <a:bodyPr wrap="none" rtlCol="0">
            <a:spAutoFit/>
          </a:bodyPr>
          <a:lstStyle/>
          <a:p>
            <a:r>
              <a:rPr lang="en-US" altLang="zh-CN" dirty="0">
                <a:solidFill>
                  <a:srgbClr val="C00000"/>
                </a:solidFill>
              </a:rPr>
              <a:t>GC23</a:t>
            </a:r>
            <a:r>
              <a:rPr lang="en-US" altLang="zh-CN" dirty="0"/>
              <a:t>    =GPS+BDS-2+BDS-3</a:t>
            </a:r>
          </a:p>
          <a:p>
            <a:r>
              <a:rPr lang="en-US" altLang="zh-CN" dirty="0">
                <a:solidFill>
                  <a:srgbClr val="C00000"/>
                </a:solidFill>
              </a:rPr>
              <a:t>GC23E</a:t>
            </a:r>
            <a:r>
              <a:rPr lang="en-US" altLang="zh-CN" dirty="0"/>
              <a:t>  =GPS+BDS-2+BDS-3+Galileo</a:t>
            </a:r>
          </a:p>
          <a:p>
            <a:r>
              <a:rPr lang="en-US" altLang="zh-CN" dirty="0">
                <a:solidFill>
                  <a:srgbClr val="C00000"/>
                </a:solidFill>
              </a:rPr>
              <a:t>GC23ER</a:t>
            </a:r>
            <a:r>
              <a:rPr lang="en-US" altLang="zh-CN" dirty="0"/>
              <a:t>=GPS+BDS-2+BDS-3+Galileo+GLONASS</a:t>
            </a:r>
          </a:p>
        </p:txBody>
      </p:sp>
      <p:sp>
        <p:nvSpPr>
          <p:cNvPr id="7" name="文本框 6">
            <a:extLst>
              <a:ext uri="{FF2B5EF4-FFF2-40B4-BE49-F238E27FC236}">
                <a16:creationId xmlns:a16="http://schemas.microsoft.com/office/drawing/2014/main" id="{DD74DC5A-4C44-1D24-618D-166E162DDC8D}"/>
              </a:ext>
            </a:extLst>
          </p:cNvPr>
          <p:cNvSpPr txBox="1"/>
          <p:nvPr/>
        </p:nvSpPr>
        <p:spPr>
          <a:xfrm>
            <a:off x="5721832" y="4292926"/>
            <a:ext cx="998991" cy="369332"/>
          </a:xfrm>
          <a:prstGeom prst="rect">
            <a:avLst/>
          </a:prstGeom>
          <a:noFill/>
        </p:spPr>
        <p:txBody>
          <a:bodyPr wrap="none" rtlCol="0">
            <a:spAutoFit/>
          </a:bodyPr>
          <a:lstStyle/>
          <a:p>
            <a:r>
              <a:rPr lang="en-US" altLang="zh-CN" b="1" dirty="0">
                <a:solidFill>
                  <a:srgbClr val="C00000"/>
                </a:solidFill>
              </a:rPr>
              <a:t>40min</a:t>
            </a:r>
            <a:endParaRPr lang="zh-CN" altLang="en-US" b="1" dirty="0">
              <a:solidFill>
                <a:srgbClr val="C00000"/>
              </a:solidFill>
            </a:endParaRPr>
          </a:p>
        </p:txBody>
      </p:sp>
      <p:sp>
        <p:nvSpPr>
          <p:cNvPr id="8" name="文本框 7">
            <a:extLst>
              <a:ext uri="{FF2B5EF4-FFF2-40B4-BE49-F238E27FC236}">
                <a16:creationId xmlns:a16="http://schemas.microsoft.com/office/drawing/2014/main" id="{A4F32AD8-6324-11D9-DE3B-F53470B7726B}"/>
              </a:ext>
            </a:extLst>
          </p:cNvPr>
          <p:cNvSpPr txBox="1"/>
          <p:nvPr/>
        </p:nvSpPr>
        <p:spPr>
          <a:xfrm>
            <a:off x="5973919" y="4683217"/>
            <a:ext cx="998991" cy="369332"/>
          </a:xfrm>
          <a:prstGeom prst="rect">
            <a:avLst/>
          </a:prstGeom>
          <a:noFill/>
        </p:spPr>
        <p:txBody>
          <a:bodyPr wrap="none" rtlCol="0">
            <a:spAutoFit/>
          </a:bodyPr>
          <a:lstStyle/>
          <a:p>
            <a:r>
              <a:rPr lang="en-US" altLang="zh-CN" b="1" dirty="0">
                <a:solidFill>
                  <a:srgbClr val="C00000"/>
                </a:solidFill>
              </a:rPr>
              <a:t>25min</a:t>
            </a:r>
            <a:endParaRPr lang="zh-CN" altLang="en-US" b="1" dirty="0">
              <a:solidFill>
                <a:srgbClr val="C00000"/>
              </a:solidFill>
            </a:endParaRPr>
          </a:p>
        </p:txBody>
      </p:sp>
      <p:cxnSp>
        <p:nvCxnSpPr>
          <p:cNvPr id="11" name="直接箭头连接符 10">
            <a:extLst>
              <a:ext uri="{FF2B5EF4-FFF2-40B4-BE49-F238E27FC236}">
                <a16:creationId xmlns:a16="http://schemas.microsoft.com/office/drawing/2014/main" id="{80741DA0-94FC-8182-6D5E-E53DEF44011D}"/>
              </a:ext>
            </a:extLst>
          </p:cNvPr>
          <p:cNvCxnSpPr/>
          <p:nvPr/>
        </p:nvCxnSpPr>
        <p:spPr bwMode="auto">
          <a:xfrm flipH="1">
            <a:off x="5664200" y="4581710"/>
            <a:ext cx="157364" cy="307655"/>
          </a:xfrm>
          <a:prstGeom prst="straightConnector1">
            <a:avLst/>
          </a:prstGeom>
          <a:ln>
            <a:solidFill>
              <a:srgbClr val="C0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2" name="直接箭头连接符 11">
            <a:extLst>
              <a:ext uri="{FF2B5EF4-FFF2-40B4-BE49-F238E27FC236}">
                <a16:creationId xmlns:a16="http://schemas.microsoft.com/office/drawing/2014/main" id="{27F899D7-E90D-EB14-A470-01176F4EA117}"/>
              </a:ext>
            </a:extLst>
          </p:cNvPr>
          <p:cNvCxnSpPr>
            <a:cxnSpLocks/>
          </p:cNvCxnSpPr>
          <p:nvPr/>
        </p:nvCxnSpPr>
        <p:spPr bwMode="auto">
          <a:xfrm flipH="1">
            <a:off x="5891213" y="4957532"/>
            <a:ext cx="141913" cy="184666"/>
          </a:xfrm>
          <a:prstGeom prst="straightConnector1">
            <a:avLst/>
          </a:prstGeom>
          <a:ln>
            <a:solidFill>
              <a:srgbClr val="C0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7" name="文本框 16">
            <a:extLst>
              <a:ext uri="{FF2B5EF4-FFF2-40B4-BE49-F238E27FC236}">
                <a16:creationId xmlns:a16="http://schemas.microsoft.com/office/drawing/2014/main" id="{D276B3D4-D36B-3356-BFA1-639AB7ACC9C0}"/>
              </a:ext>
            </a:extLst>
          </p:cNvPr>
          <p:cNvSpPr txBox="1"/>
          <p:nvPr/>
        </p:nvSpPr>
        <p:spPr>
          <a:xfrm>
            <a:off x="5821564" y="2421138"/>
            <a:ext cx="1327608" cy="369332"/>
          </a:xfrm>
          <a:prstGeom prst="rect">
            <a:avLst/>
          </a:prstGeom>
          <a:noFill/>
        </p:spPr>
        <p:txBody>
          <a:bodyPr wrap="none" rtlCol="0">
            <a:spAutoFit/>
          </a:bodyPr>
          <a:lstStyle/>
          <a:p>
            <a:r>
              <a:rPr lang="en-US" altLang="zh-CN" b="1" dirty="0">
                <a:solidFill>
                  <a:srgbClr val="C00000"/>
                </a:solidFill>
              </a:rPr>
              <a:t>3h40min</a:t>
            </a:r>
            <a:endParaRPr lang="zh-CN" altLang="en-US" b="1" dirty="0">
              <a:solidFill>
                <a:srgbClr val="C00000"/>
              </a:solidFill>
            </a:endParaRPr>
          </a:p>
        </p:txBody>
      </p:sp>
      <p:cxnSp>
        <p:nvCxnSpPr>
          <p:cNvPr id="18" name="直接箭头连接符 17">
            <a:extLst>
              <a:ext uri="{FF2B5EF4-FFF2-40B4-BE49-F238E27FC236}">
                <a16:creationId xmlns:a16="http://schemas.microsoft.com/office/drawing/2014/main" id="{183A5385-1633-AE1A-1BDA-54C9C4F67966}"/>
              </a:ext>
            </a:extLst>
          </p:cNvPr>
          <p:cNvCxnSpPr>
            <a:cxnSpLocks/>
            <a:stCxn id="17" idx="1"/>
          </p:cNvCxnSpPr>
          <p:nvPr/>
        </p:nvCxnSpPr>
        <p:spPr bwMode="auto">
          <a:xfrm flipH="1" flipV="1">
            <a:off x="5613400" y="2362200"/>
            <a:ext cx="208164" cy="243604"/>
          </a:xfrm>
          <a:prstGeom prst="straightConnector1">
            <a:avLst/>
          </a:prstGeom>
          <a:ln>
            <a:solidFill>
              <a:srgbClr val="C000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0" name="文本框 9">
            <a:extLst>
              <a:ext uri="{FF2B5EF4-FFF2-40B4-BE49-F238E27FC236}">
                <a16:creationId xmlns:a16="http://schemas.microsoft.com/office/drawing/2014/main" id="{4CF242E1-28BE-E2E9-30FE-9A8162356171}"/>
              </a:ext>
            </a:extLst>
          </p:cNvPr>
          <p:cNvSpPr txBox="1"/>
          <p:nvPr/>
        </p:nvSpPr>
        <p:spPr>
          <a:xfrm>
            <a:off x="7869768" y="317653"/>
            <a:ext cx="4220632" cy="646331"/>
          </a:xfrm>
          <a:prstGeom prst="rect">
            <a:avLst/>
          </a:prstGeom>
          <a:noFill/>
        </p:spPr>
        <p:txBody>
          <a:bodyPr wrap="square">
            <a:spAutoFit/>
          </a:bodyPr>
          <a:lstStyle/>
          <a:p>
            <a:r>
              <a:rPr lang="en-US" altLang="zh-CN" dirty="0"/>
              <a:t>CPU: Intel Xeon Gold 5220R 1GHz</a:t>
            </a:r>
          </a:p>
          <a:p>
            <a:r>
              <a:rPr lang="zh-CN" altLang="en-US" dirty="0"/>
              <a:t>GPU: Tesla P100-PCIE-16GB</a:t>
            </a:r>
          </a:p>
        </p:txBody>
      </p:sp>
    </p:spTree>
    <p:extLst>
      <p:ext uri="{BB962C8B-B14F-4D97-AF65-F5344CB8AC3E}">
        <p14:creationId xmlns:p14="http://schemas.microsoft.com/office/powerpoint/2010/main" val="23310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52C50117-6335-A7E2-4272-B2312D4799B1}"/>
              </a:ext>
            </a:extLst>
          </p:cNvPr>
          <p:cNvSpPr>
            <a:spLocks noGrp="1"/>
          </p:cNvSpPr>
          <p:nvPr>
            <p:ph type="title"/>
          </p:nvPr>
        </p:nvSpPr>
        <p:spPr>
          <a:xfrm>
            <a:off x="431801" y="214314"/>
            <a:ext cx="11425767" cy="623887"/>
          </a:xfrm>
        </p:spPr>
        <p:txBody>
          <a:bodyPr/>
          <a:lstStyle/>
          <a:p>
            <a:r>
              <a:rPr lang="en-US" altLang="zh-CN" sz="3200" b="1" dirty="0">
                <a:solidFill>
                  <a:schemeClr val="tx1"/>
                </a:solidFill>
              </a:rPr>
              <a:t>GSTAR</a:t>
            </a:r>
            <a:r>
              <a:rPr lang="zh-CN" altLang="en-US" sz="3200" b="1" dirty="0">
                <a:solidFill>
                  <a:schemeClr val="tx1"/>
                </a:solidFill>
              </a:rPr>
              <a:t>：</a:t>
            </a:r>
            <a:r>
              <a:rPr lang="en-US" altLang="zh-CN" sz="3200" b="1" dirty="0">
                <a:solidFill>
                  <a:schemeClr val="tx1"/>
                </a:solidFill>
              </a:rPr>
              <a:t>Function Status</a:t>
            </a:r>
            <a:endParaRPr lang="zh-CN" altLang="en-US" sz="3200" b="1" dirty="0">
              <a:solidFill>
                <a:schemeClr val="tx1"/>
              </a:solidFill>
            </a:endParaRPr>
          </a:p>
        </p:txBody>
      </p:sp>
      <p:sp>
        <p:nvSpPr>
          <p:cNvPr id="2" name="文本框 1">
            <a:extLst>
              <a:ext uri="{FF2B5EF4-FFF2-40B4-BE49-F238E27FC236}">
                <a16:creationId xmlns:a16="http://schemas.microsoft.com/office/drawing/2014/main" id="{B71E5740-F5F7-FC1A-D64E-8EBC4FC9286C}"/>
              </a:ext>
            </a:extLst>
          </p:cNvPr>
          <p:cNvSpPr txBox="1"/>
          <p:nvPr/>
        </p:nvSpPr>
        <p:spPr>
          <a:xfrm>
            <a:off x="3744306" y="6355550"/>
            <a:ext cx="8360607" cy="458908"/>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zh-CN" altLang="en-US" b="1" dirty="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en-US" altLang="zh-CN" dirty="0">
                <a:solidFill>
                  <a:srgbClr val="C00000"/>
                </a:solidFill>
                <a:latin typeface="微软雅黑" panose="020B0503020204020204" pitchFamily="34" charset="-122"/>
                <a:ea typeface="微软雅黑" panose="020B0503020204020204" pitchFamily="34" charset="-122"/>
              </a:rPr>
              <a:t>Be capable of</a:t>
            </a:r>
            <a:r>
              <a:rPr lang="zh-CN" altLang="en-US" dirty="0">
                <a:solidFill>
                  <a:srgbClr val="C00000"/>
                </a:solidFill>
                <a:latin typeface="微软雅黑" panose="020B0503020204020204" pitchFamily="34" charset="-122"/>
                <a:ea typeface="微软雅黑" panose="020B0503020204020204" pitchFamily="34" charset="-122"/>
              </a:rPr>
              <a:t>         ▲  </a:t>
            </a:r>
            <a:r>
              <a:rPr lang="en-US" altLang="zh-CN" dirty="0">
                <a:solidFill>
                  <a:srgbClr val="C00000"/>
                </a:solidFill>
                <a:latin typeface="微软雅黑" panose="020B0503020204020204" pitchFamily="34" charset="-122"/>
                <a:ea typeface="微软雅黑" panose="020B0503020204020204" pitchFamily="34" charset="-122"/>
              </a:rPr>
              <a:t>Under test         </a:t>
            </a:r>
            <a:r>
              <a:rPr lang="en-US" altLang="zh-CN" dirty="0">
                <a:solidFill>
                  <a:srgbClr val="00B050"/>
                </a:solidFill>
                <a:latin typeface="微软雅黑" panose="020B0503020204020204" pitchFamily="34" charset="-122"/>
                <a:ea typeface="微软雅黑" panose="020B0503020204020204" pitchFamily="34" charset="-122"/>
              </a:rPr>
              <a:t>O   Under development</a:t>
            </a:r>
            <a:endParaRPr lang="en-US" altLang="zh-CN" dirty="0">
              <a:latin typeface="微软雅黑" panose="020B0503020204020204" pitchFamily="34" charset="-122"/>
              <a:ea typeface="微软雅黑" panose="020B0503020204020204" pitchFamily="34" charset="-122"/>
            </a:endParaRPr>
          </a:p>
        </p:txBody>
      </p:sp>
      <p:sp>
        <p:nvSpPr>
          <p:cNvPr id="3" name="灯片编号占位符 3">
            <a:extLst>
              <a:ext uri="{FF2B5EF4-FFF2-40B4-BE49-F238E27FC236}">
                <a16:creationId xmlns:a16="http://schemas.microsoft.com/office/drawing/2014/main" id="{93A72F88-5D04-6BEB-07DB-62F1C1C62BB6}"/>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11</a:t>
            </a:fld>
            <a:endParaRPr lang="en-US" altLang="zh-CN" dirty="0"/>
          </a:p>
        </p:txBody>
      </p:sp>
      <p:graphicFrame>
        <p:nvGraphicFramePr>
          <p:cNvPr id="7" name="表格 6">
            <a:extLst>
              <a:ext uri="{FF2B5EF4-FFF2-40B4-BE49-F238E27FC236}">
                <a16:creationId xmlns:a16="http://schemas.microsoft.com/office/drawing/2014/main" id="{9F40967A-C3FB-DC71-CE7D-F4BD71945B4D}"/>
              </a:ext>
            </a:extLst>
          </p:cNvPr>
          <p:cNvGraphicFramePr>
            <a:graphicFrameLocks noGrp="1"/>
          </p:cNvGraphicFramePr>
          <p:nvPr>
            <p:extLst>
              <p:ext uri="{D42A27DB-BD31-4B8C-83A1-F6EECF244321}">
                <p14:modId xmlns:p14="http://schemas.microsoft.com/office/powerpoint/2010/main" val="1141967840"/>
              </p:ext>
            </p:extLst>
          </p:nvPr>
        </p:nvGraphicFramePr>
        <p:xfrm>
          <a:off x="393388" y="1197852"/>
          <a:ext cx="11425767" cy="5153280"/>
        </p:xfrm>
        <a:graphic>
          <a:graphicData uri="http://schemas.openxmlformats.org/drawingml/2006/table">
            <a:tbl>
              <a:tblPr firstRow="1" firstCol="1" bandRow="1">
                <a:tableStyleId>{5C22544A-7EE6-4342-B048-85BDC9FD1C3A}</a:tableStyleId>
              </a:tblPr>
              <a:tblGrid>
                <a:gridCol w="4563872">
                  <a:extLst>
                    <a:ext uri="{9D8B030D-6E8A-4147-A177-3AD203B41FA5}">
                      <a16:colId xmlns:a16="http://schemas.microsoft.com/office/drawing/2014/main" val="4081224181"/>
                    </a:ext>
                  </a:extLst>
                </a:gridCol>
                <a:gridCol w="1453812">
                  <a:extLst>
                    <a:ext uri="{9D8B030D-6E8A-4147-A177-3AD203B41FA5}">
                      <a16:colId xmlns:a16="http://schemas.microsoft.com/office/drawing/2014/main" val="1903172918"/>
                    </a:ext>
                  </a:extLst>
                </a:gridCol>
                <a:gridCol w="1088571">
                  <a:extLst>
                    <a:ext uri="{9D8B030D-6E8A-4147-A177-3AD203B41FA5}">
                      <a16:colId xmlns:a16="http://schemas.microsoft.com/office/drawing/2014/main" val="218565592"/>
                    </a:ext>
                  </a:extLst>
                </a:gridCol>
                <a:gridCol w="1030515">
                  <a:extLst>
                    <a:ext uri="{9D8B030D-6E8A-4147-A177-3AD203B41FA5}">
                      <a16:colId xmlns:a16="http://schemas.microsoft.com/office/drawing/2014/main" val="2848566712"/>
                    </a:ext>
                  </a:extLst>
                </a:gridCol>
                <a:gridCol w="1088571">
                  <a:extLst>
                    <a:ext uri="{9D8B030D-6E8A-4147-A177-3AD203B41FA5}">
                      <a16:colId xmlns:a16="http://schemas.microsoft.com/office/drawing/2014/main" val="1039440355"/>
                    </a:ext>
                  </a:extLst>
                </a:gridCol>
                <a:gridCol w="1115217">
                  <a:extLst>
                    <a:ext uri="{9D8B030D-6E8A-4147-A177-3AD203B41FA5}">
                      <a16:colId xmlns:a16="http://schemas.microsoft.com/office/drawing/2014/main" val="2580428024"/>
                    </a:ext>
                  </a:extLst>
                </a:gridCol>
                <a:gridCol w="1085209">
                  <a:extLst>
                    <a:ext uri="{9D8B030D-6E8A-4147-A177-3AD203B41FA5}">
                      <a16:colId xmlns:a16="http://schemas.microsoft.com/office/drawing/2014/main" val="1059075065"/>
                    </a:ext>
                  </a:extLst>
                </a:gridCol>
              </a:tblGrid>
              <a:tr h="246713">
                <a:tc rowSpan="2">
                  <a:txBody>
                    <a:bodyPr/>
                    <a:lstStyle/>
                    <a:p>
                      <a:pPr algn="ctr">
                        <a:spcAft>
                          <a:spcPts val="0"/>
                        </a:spcAft>
                      </a:pPr>
                      <a:r>
                        <a:rPr lang="en-US" altLang="zh-CN" sz="2000" b="1" kern="100" dirty="0">
                          <a:solidFill>
                            <a:schemeClr val="tx1"/>
                          </a:solidFill>
                          <a:effectLst/>
                          <a:latin typeface="微软雅黑" panose="020B0503020204020204" pitchFamily="34" charset="-122"/>
                          <a:ea typeface="微软雅黑" panose="020B0503020204020204" pitchFamily="34" charset="-122"/>
                        </a:rPr>
                        <a:t>Geodetic parameters</a:t>
                      </a:r>
                      <a:endParaRPr lang="zh-CN" sz="2000" b="1"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ctr">
                        <a:spcAft>
                          <a:spcPts val="0"/>
                        </a:spcAft>
                      </a:pPr>
                      <a:r>
                        <a:rPr lang="en-US" altLang="zh-CN" sz="2000" b="1" kern="100" dirty="0">
                          <a:solidFill>
                            <a:schemeClr val="tx1"/>
                          </a:solidFill>
                          <a:effectLst/>
                          <a:latin typeface="微软雅黑" panose="020B0503020204020204" pitchFamily="34" charset="-122"/>
                          <a:ea typeface="微软雅黑" panose="020B0503020204020204" pitchFamily="34" charset="-122"/>
                        </a:rPr>
                        <a:t>Space geodesy technology</a:t>
                      </a:r>
                      <a:endParaRPr lang="zh-CN" sz="2000" b="1"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spcAft>
                          <a:spcPts val="0"/>
                        </a:spcAft>
                      </a:pPr>
                      <a:endParaRPr lang="zh-CN" sz="1400" b="0" kern="100" dirty="0">
                        <a:solidFill>
                          <a:srgbClr val="C00000"/>
                        </a:solidFill>
                        <a:effectLst/>
                        <a:latin typeface="微软雅黑" panose="020B0503020204020204" pitchFamily="34" charset="-122"/>
                        <a:ea typeface="微软雅黑" panose="020B0503020204020204" pitchFamily="34" charset="-122"/>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060293"/>
                  </a:ext>
                </a:extLst>
              </a:tr>
              <a:tr h="226756">
                <a:tc v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GNSS</a:t>
                      </a:r>
                      <a:endParaRPr lang="zh-CN" sz="16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ISL</a:t>
                      </a:r>
                      <a:endParaRPr lang="zh-CN" sz="16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600" b="0" kern="100" dirty="0">
                          <a:solidFill>
                            <a:schemeClr val="tx1"/>
                          </a:solidFill>
                          <a:effectLst/>
                          <a:latin typeface="微软雅黑" panose="020B0503020204020204" pitchFamily="34" charset="-122"/>
                          <a:ea typeface="微软雅黑" panose="020B0503020204020204" pitchFamily="34" charset="-122"/>
                        </a:rPr>
                        <a:t>LEO</a:t>
                      </a:r>
                      <a:endParaRPr lang="zh-CN" sz="16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SLR</a:t>
                      </a:r>
                      <a:endParaRPr lang="zh-CN" sz="16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VLBI</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DORIS</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2668836"/>
                  </a:ext>
                </a:extLst>
              </a:tr>
              <a:tr h="246713">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Site coordinates and velocity</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dirty="0">
                          <a:solidFill>
                            <a:srgbClr val="C00000"/>
                          </a:solidFill>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576450480"/>
                  </a:ext>
                </a:extLst>
              </a:tr>
              <a:tr h="226756">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Time/Frequency</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3245504"/>
                  </a:ext>
                </a:extLst>
              </a:tr>
              <a:tr h="226756">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cs typeface="+mn-cs"/>
                        </a:rPr>
                        <a:t>Satellite orbit and dynamic parameters</a:t>
                      </a:r>
                      <a:endParaRPr lang="zh-CN" altLang="en-US"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828691152"/>
                  </a:ext>
                </a:extLst>
              </a:tr>
              <a:tr h="246713">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Radio source coordinates</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 </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8016519"/>
                  </a:ext>
                </a:extLst>
              </a:tr>
              <a:tr h="246713">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Nutation</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dirty="0">
                          <a:solidFill>
                            <a:srgbClr val="C00000"/>
                          </a:solidFill>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 </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916645"/>
                  </a:ext>
                </a:extLst>
              </a:tr>
              <a:tr h="246713">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Polar motion</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600" b="0" kern="100" dirty="0">
                          <a:solidFill>
                            <a:srgbClr val="C00000"/>
                          </a:solidFill>
                          <a:effectLst/>
                          <a:latin typeface="微软雅黑" panose="020B0503020204020204" pitchFamily="34" charset="-122"/>
                          <a:ea typeface="微软雅黑" panose="020B0503020204020204" pitchFamily="34" charset="-122"/>
                        </a:rPr>
                        <a:t>√</a:t>
                      </a:r>
                      <a:endParaRPr lang="zh-CN" altLang="zh-CN" sz="14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dirty="0">
                          <a:solidFill>
                            <a:srgbClr val="C00000"/>
                          </a:solidFill>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3788737320"/>
                  </a:ext>
                </a:extLst>
              </a:tr>
              <a:tr h="246713">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UT</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dirty="0">
                          <a:solidFill>
                            <a:srgbClr val="C00000"/>
                          </a:solidFill>
                          <a:latin typeface="微软雅黑" panose="020B0503020204020204" pitchFamily="34" charset="-122"/>
                          <a:ea typeface="微软雅黑" panose="020B0503020204020204" pitchFamily="34" charset="-122"/>
                        </a:rPr>
                        <a:t>▲</a:t>
                      </a:r>
                      <a:endParaRPr lang="zh-CN" alt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 </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3051067"/>
                  </a:ext>
                </a:extLst>
              </a:tr>
              <a:tr h="246713">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LOD</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 </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2834602727"/>
                  </a:ext>
                </a:extLst>
              </a:tr>
              <a:tr h="246713">
                <a:tc>
                  <a:txBody>
                    <a:bodyPr/>
                    <a:lstStyle/>
                    <a:p>
                      <a:pPr algn="ctr">
                        <a:spcAft>
                          <a:spcPts val="0"/>
                        </a:spcAft>
                      </a:pPr>
                      <a:r>
                        <a:rPr lang="en-US" altLang="zh-CN" sz="1800" b="0" kern="100" dirty="0" err="1">
                          <a:solidFill>
                            <a:schemeClr val="tx1"/>
                          </a:solidFill>
                          <a:effectLst/>
                          <a:latin typeface="微软雅黑" panose="020B0503020204020204" pitchFamily="34" charset="-122"/>
                          <a:ea typeface="微软雅黑" panose="020B0503020204020204" pitchFamily="34" charset="-122"/>
                        </a:rPr>
                        <a:t>Geocenter</a:t>
                      </a:r>
                      <a:r>
                        <a:rPr lang="en-US" altLang="zh-CN" sz="1800" b="0" kern="100" dirty="0">
                          <a:solidFill>
                            <a:schemeClr val="tx1"/>
                          </a:solidFill>
                          <a:effectLst/>
                          <a:latin typeface="微软雅黑" panose="020B0503020204020204" pitchFamily="34" charset="-122"/>
                          <a:ea typeface="微软雅黑" panose="020B0503020204020204" pitchFamily="34" charset="-122"/>
                        </a:rPr>
                        <a:t> motion</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kern="100" dirty="0">
                          <a:solidFill>
                            <a:srgbClr val="C00000"/>
                          </a:solidFill>
                          <a:effectLst/>
                          <a:latin typeface="微软雅黑" panose="020B0503020204020204" pitchFamily="34" charset="-122"/>
                          <a:ea typeface="微软雅黑" panose="020B0503020204020204" pitchFamily="34" charset="-122"/>
                        </a:rPr>
                        <a:t> </a:t>
                      </a:r>
                      <a:r>
                        <a:rPr lang="en-US" altLang="zh-CN" sz="2000" b="0" kern="100" dirty="0">
                          <a:solidFill>
                            <a:srgbClr val="C00000"/>
                          </a:solidFill>
                          <a:effectLst/>
                          <a:latin typeface="微软雅黑" panose="020B0503020204020204" pitchFamily="34" charset="-122"/>
                          <a:ea typeface="微软雅黑" panose="020B0503020204020204" pitchFamily="34" charset="-122"/>
                        </a:rPr>
                        <a:t>√</a:t>
                      </a:r>
                      <a:endParaRPr lang="zh-CN" altLang="zh-CN" sz="20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00" dirty="0">
                          <a:solidFill>
                            <a:srgbClr val="C00000"/>
                          </a:solidFill>
                          <a:effectLst/>
                          <a:latin typeface="微软雅黑" panose="020B0503020204020204" pitchFamily="34" charset="-122"/>
                          <a:ea typeface="微软雅黑" panose="020B0503020204020204" pitchFamily="34" charset="-122"/>
                        </a:rPr>
                        <a:t>√</a:t>
                      </a:r>
                      <a:endParaRPr lang="zh-CN" altLang="zh-CN" sz="20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0" kern="100" dirty="0">
                          <a:solidFill>
                            <a:schemeClr val="tx1"/>
                          </a:solidFill>
                          <a:effectLst/>
                          <a:latin typeface="微软雅黑" panose="020B0503020204020204" pitchFamily="34" charset="-122"/>
                          <a:ea typeface="微软雅黑" panose="020B0503020204020204" pitchFamily="34" charset="-122"/>
                        </a:rPr>
                        <a:t> </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31778134"/>
                  </a:ext>
                </a:extLst>
              </a:tr>
              <a:tr h="246713">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Troposphere</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380200312"/>
                  </a:ext>
                </a:extLst>
              </a:tr>
              <a:tr h="246713">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Ionosphere</a:t>
                      </a:r>
                      <a:endParaRPr 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rgbClr val="C00000"/>
                          </a:solidFill>
                          <a:effectLst/>
                          <a:latin typeface="微软雅黑" panose="020B0503020204020204" pitchFamily="34" charset="-122"/>
                          <a:ea typeface="微软雅黑" panose="020B0503020204020204" pitchFamily="34" charset="-122"/>
                        </a:rPr>
                        <a:t>√</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000" b="0" kern="100" dirty="0">
                          <a:solidFill>
                            <a:srgbClr val="C00000"/>
                          </a:solidFill>
                          <a:effectLst/>
                          <a:latin typeface="微软雅黑" panose="020B0503020204020204" pitchFamily="34" charset="-122"/>
                          <a:ea typeface="微软雅黑" panose="020B0503020204020204" pitchFamily="34" charset="-122"/>
                        </a:rPr>
                        <a:t> </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30955833"/>
                  </a:ext>
                </a:extLst>
              </a:tr>
              <a:tr h="226756">
                <a:tc>
                  <a:txBody>
                    <a:bodyPr/>
                    <a:lstStyle/>
                    <a:p>
                      <a:pPr algn="ctr">
                        <a:spcAft>
                          <a:spcPts val="0"/>
                        </a:spcAft>
                      </a:pPr>
                      <a:r>
                        <a:rPr lang="en-US" altLang="zh-CN" sz="1800" b="0" kern="100" dirty="0">
                          <a:solidFill>
                            <a:schemeClr val="tx1"/>
                          </a:solidFill>
                          <a:effectLst/>
                          <a:latin typeface="微软雅黑" panose="020B0503020204020204" pitchFamily="34" charset="-122"/>
                          <a:ea typeface="微软雅黑" panose="020B0503020204020204" pitchFamily="34" charset="-122"/>
                          <a:cs typeface="+mn-cs"/>
                        </a:rPr>
                        <a:t>Gravity</a:t>
                      </a:r>
                      <a:r>
                        <a:rPr lang="zh-CN" altLang="en-US" sz="1800" b="0" kern="100" dirty="0">
                          <a:solidFill>
                            <a:schemeClr val="tx1"/>
                          </a:solidFill>
                          <a:effectLst/>
                          <a:latin typeface="微软雅黑" panose="020B0503020204020204" pitchFamily="34" charset="-122"/>
                          <a:ea typeface="微软雅黑" panose="020B0503020204020204" pitchFamily="34" charset="-122"/>
                          <a:cs typeface="+mn-cs"/>
                        </a:rPr>
                        <a:t> </a:t>
                      </a:r>
                      <a:r>
                        <a:rPr lang="en-US" altLang="zh-CN" sz="1800" b="0" kern="100" dirty="0">
                          <a:solidFill>
                            <a:schemeClr val="tx1"/>
                          </a:solidFill>
                          <a:effectLst/>
                          <a:latin typeface="微软雅黑" panose="020B0503020204020204" pitchFamily="34" charset="-122"/>
                          <a:ea typeface="微软雅黑" panose="020B0503020204020204" pitchFamily="34" charset="-122"/>
                          <a:cs typeface="+mn-cs"/>
                        </a:rPr>
                        <a:t>field</a:t>
                      </a:r>
                      <a:endParaRPr lang="zh-CN" altLang="en-US"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tx1"/>
                          </a:solidFill>
                          <a:effectLst/>
                          <a:latin typeface="微软雅黑" panose="020B0503020204020204" pitchFamily="34" charset="-122"/>
                          <a:ea typeface="微软雅黑" panose="020B0503020204020204" pitchFamily="34" charset="-122"/>
                          <a:cs typeface="+mn-cs"/>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endParaRPr lang="zh-CN" altLang="en-US"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tx1"/>
                          </a:solidFill>
                          <a:effectLst/>
                          <a:latin typeface="微软雅黑" panose="020B0503020204020204" pitchFamily="34" charset="-122"/>
                          <a:ea typeface="微软雅黑" panose="020B0503020204020204" pitchFamily="34" charset="-122"/>
                          <a:cs typeface="+mn-cs"/>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tx1"/>
                          </a:solidFill>
                          <a:effectLst/>
                          <a:latin typeface="微软雅黑" panose="020B0503020204020204" pitchFamily="34" charset="-122"/>
                          <a:ea typeface="微软雅黑" panose="020B0503020204020204" pitchFamily="34" charset="-122"/>
                          <a:cs typeface="+mn-cs"/>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endParaRPr lang="zh-CN" altLang="zh-CN"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tx1"/>
                          </a:solidFill>
                          <a:effectLst/>
                          <a:latin typeface="微软雅黑" panose="020B0503020204020204" pitchFamily="34" charset="-122"/>
                          <a:ea typeface="微软雅黑" panose="020B0503020204020204" pitchFamily="34" charset="-122"/>
                          <a:cs typeface="+mn-cs"/>
                        </a:rPr>
                        <a:t>O</a:t>
                      </a:r>
                      <a:endParaRPr lang="zh-CN" altLang="zh-CN" sz="1800" b="0" kern="100" dirty="0">
                        <a:solidFill>
                          <a:schemeClr val="tx1"/>
                        </a:solidFill>
                        <a:effectLst/>
                        <a:latin typeface="微软雅黑" panose="020B0503020204020204" pitchFamily="34" charset="-122"/>
                        <a:ea typeface="微软雅黑" panose="020B0503020204020204" pitchFamily="34" charset="-122"/>
                        <a:cs typeface="+mn-cs"/>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91925279"/>
                  </a:ext>
                </a:extLst>
              </a:tr>
            </a:tbl>
          </a:graphicData>
        </a:graphic>
      </p:graphicFrame>
    </p:spTree>
    <p:extLst>
      <p:ext uri="{BB962C8B-B14F-4D97-AF65-F5344CB8AC3E}">
        <p14:creationId xmlns:p14="http://schemas.microsoft.com/office/powerpoint/2010/main" val="3143700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0388D5-C16C-49D3-9D01-5FB45C59EA4B}"/>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600" b="1" dirty="0">
                <a:solidFill>
                  <a:schemeClr val="tx1"/>
                </a:solidFill>
              </a:rPr>
              <a:t>Contents</a:t>
            </a:r>
            <a:endParaRPr lang="zh-CN" altLang="en-US" sz="3600" b="1" dirty="0">
              <a:solidFill>
                <a:schemeClr val="tx1"/>
              </a:solidFill>
            </a:endParaRPr>
          </a:p>
        </p:txBody>
      </p:sp>
      <p:sp>
        <p:nvSpPr>
          <p:cNvPr id="4" name="内容占位符 2">
            <a:extLst>
              <a:ext uri="{FF2B5EF4-FFF2-40B4-BE49-F238E27FC236}">
                <a16:creationId xmlns:a16="http://schemas.microsoft.com/office/drawing/2014/main" id="{FA7FA4AA-9833-0A15-15A0-DACD4E4C7465}"/>
              </a:ext>
            </a:extLst>
          </p:cNvPr>
          <p:cNvSpPr>
            <a:spLocks noGrp="1"/>
          </p:cNvSpPr>
          <p:nvPr>
            <p:ph idx="1"/>
          </p:nvPr>
        </p:nvSpPr>
        <p:spPr>
          <a:xfrm>
            <a:off x="755650" y="1196975"/>
            <a:ext cx="11101918" cy="5214938"/>
          </a:xfrm>
        </p:spPr>
        <p:txBody>
          <a:bodyPr/>
          <a:lstStyle/>
          <a:p>
            <a:r>
              <a:rPr lang="en-US" altLang="zh-CN" dirty="0"/>
              <a:t>Background and Motivation</a:t>
            </a:r>
          </a:p>
          <a:p>
            <a:r>
              <a:rPr lang="en-US" altLang="zh-CN" dirty="0"/>
              <a:t>Introduction to the GSTAR software</a:t>
            </a:r>
          </a:p>
          <a:p>
            <a:r>
              <a:rPr lang="en-US" altLang="zh-CN" dirty="0">
                <a:solidFill>
                  <a:srgbClr val="C00000"/>
                </a:solidFill>
              </a:rPr>
              <a:t>GNSS-based products from the GSTAR</a:t>
            </a:r>
            <a:r>
              <a:rPr lang="zh-CN" altLang="en-US" dirty="0">
                <a:solidFill>
                  <a:srgbClr val="C00000"/>
                </a:solidFill>
              </a:rPr>
              <a:t> </a:t>
            </a:r>
            <a:r>
              <a:rPr lang="en-US" altLang="zh-CN" dirty="0">
                <a:solidFill>
                  <a:srgbClr val="C00000"/>
                </a:solidFill>
              </a:rPr>
              <a:t>software</a:t>
            </a:r>
          </a:p>
          <a:p>
            <a:r>
              <a:rPr lang="en-US" altLang="zh-CN" dirty="0"/>
              <a:t>Multiple techniques: </a:t>
            </a:r>
            <a:r>
              <a:rPr lang="en-US" altLang="zh-CN" dirty="0" err="1"/>
              <a:t>geocenter</a:t>
            </a:r>
            <a:r>
              <a:rPr lang="en-US" altLang="zh-CN" dirty="0"/>
              <a:t> motion estimation</a:t>
            </a:r>
            <a:endParaRPr lang="zh-CN" altLang="en-US" dirty="0"/>
          </a:p>
        </p:txBody>
      </p:sp>
    </p:spTree>
    <p:extLst>
      <p:ext uri="{BB962C8B-B14F-4D97-AF65-F5344CB8AC3E}">
        <p14:creationId xmlns:p14="http://schemas.microsoft.com/office/powerpoint/2010/main" val="392352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21D0380C-2F86-EE58-8DD7-00B76DC8FBFD}"/>
              </a:ext>
            </a:extLst>
          </p:cNvPr>
          <p:cNvSpPr>
            <a:spLocks noGrp="1"/>
          </p:cNvSpPr>
          <p:nvPr>
            <p:ph type="title"/>
          </p:nvPr>
        </p:nvSpPr>
        <p:spPr>
          <a:xfrm>
            <a:off x="431801" y="214314"/>
            <a:ext cx="11425767" cy="623887"/>
          </a:xfrm>
        </p:spPr>
        <p:txBody>
          <a:bodyPr/>
          <a:lstStyle/>
          <a:p>
            <a:r>
              <a:rPr lang="en-US" altLang="zh-CN" sz="3200" b="1" dirty="0">
                <a:solidFill>
                  <a:schemeClr val="tx1"/>
                </a:solidFill>
              </a:rPr>
              <a:t>GSTAR</a:t>
            </a:r>
            <a:r>
              <a:rPr lang="zh-CN" altLang="en-US" sz="3200" b="1" dirty="0">
                <a:solidFill>
                  <a:schemeClr val="tx1"/>
                </a:solidFill>
              </a:rPr>
              <a:t>：</a:t>
            </a:r>
            <a:r>
              <a:rPr lang="en-US" altLang="zh-CN" sz="3200" b="1" dirty="0">
                <a:solidFill>
                  <a:schemeClr val="tx1"/>
                </a:solidFill>
              </a:rPr>
              <a:t>GNSS-based Products Processing</a:t>
            </a:r>
            <a:endParaRPr lang="zh-CN" altLang="en-US" sz="3200" b="1" dirty="0">
              <a:solidFill>
                <a:schemeClr val="tx1"/>
              </a:solidFill>
            </a:endParaRPr>
          </a:p>
        </p:txBody>
      </p:sp>
      <p:graphicFrame>
        <p:nvGraphicFramePr>
          <p:cNvPr id="10" name="表格 9">
            <a:extLst>
              <a:ext uri="{FF2B5EF4-FFF2-40B4-BE49-F238E27FC236}">
                <a16:creationId xmlns:a16="http://schemas.microsoft.com/office/drawing/2014/main" id="{44BE3C94-2B58-E60E-9AC6-AA333CA2F980}"/>
              </a:ext>
            </a:extLst>
          </p:cNvPr>
          <p:cNvGraphicFramePr>
            <a:graphicFrameLocks noGrp="1"/>
          </p:cNvGraphicFramePr>
          <p:nvPr>
            <p:extLst>
              <p:ext uri="{D42A27DB-BD31-4B8C-83A1-F6EECF244321}">
                <p14:modId xmlns:p14="http://schemas.microsoft.com/office/powerpoint/2010/main" val="3632093407"/>
              </p:ext>
            </p:extLst>
          </p:nvPr>
        </p:nvGraphicFramePr>
        <p:xfrm>
          <a:off x="213350" y="1248106"/>
          <a:ext cx="6503434" cy="5243535"/>
        </p:xfrm>
        <a:graphic>
          <a:graphicData uri="http://schemas.openxmlformats.org/drawingml/2006/table">
            <a:tbl>
              <a:tblPr/>
              <a:tblGrid>
                <a:gridCol w="2571519">
                  <a:extLst>
                    <a:ext uri="{9D8B030D-6E8A-4147-A177-3AD203B41FA5}">
                      <a16:colId xmlns:a16="http://schemas.microsoft.com/office/drawing/2014/main" val="3190567661"/>
                    </a:ext>
                  </a:extLst>
                </a:gridCol>
                <a:gridCol w="3931915">
                  <a:extLst>
                    <a:ext uri="{9D8B030D-6E8A-4147-A177-3AD203B41FA5}">
                      <a16:colId xmlns:a16="http://schemas.microsoft.com/office/drawing/2014/main" val="3583882601"/>
                    </a:ext>
                  </a:extLst>
                </a:gridCol>
              </a:tblGrid>
              <a:tr h="34691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Strategies</a:t>
                      </a:r>
                      <a:endParaRPr kumimoji="0" lang="zh-CN" altLang="en-US"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Descriptions</a:t>
                      </a:r>
                      <a:endParaRPr kumimoji="0" lang="zh-CN" altLang="en-US" sz="16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206259321"/>
                  </a:ext>
                </a:extLst>
              </a:tr>
              <a:tr h="59919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Num. of stations</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rPr>
                        <a:t>GPS/GLONASS/Galileo/BDS</a:t>
                      </a: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6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600" b="0" i="0" u="none" strike="noStrike" cap="none" normalizeH="0" baseline="0" dirty="0">
                          <a:ln>
                            <a:noFill/>
                          </a:ln>
                          <a:solidFill>
                            <a:srgbClr val="C00000"/>
                          </a:solidFill>
                          <a:effectLst/>
                          <a:latin typeface="Arial" panose="020B0604020202020204" pitchFamily="34" charset="0"/>
                          <a:ea typeface="微软雅黑" panose="020B0503020204020204" pitchFamily="34" charset="-122"/>
                          <a:cs typeface="Arial" panose="020B0604020202020204" pitchFamily="34" charset="0"/>
                        </a:rPr>
                        <a:t>315</a:t>
                      </a:r>
                      <a:r>
                        <a:rPr kumimoji="0" lang="zh-CN" altLang="en-US" sz="16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 </a:t>
                      </a:r>
                      <a:r>
                        <a:rPr kumimoji="0" lang="en-US" altLang="zh-CN" sz="16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stations</a:t>
                      </a: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29450680"/>
                  </a:ext>
                </a:extLst>
              </a:tr>
              <a:tr h="599197">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Time span &amp; Reference frame</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6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2020.01.01-2022.06.30 align to IGS14</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6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2022.07.01-2024.03.01 align to IGS20</a:t>
                      </a: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68876946"/>
                  </a:ext>
                </a:extLst>
              </a:tr>
              <a:tr h="34691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Antenna correction</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rPr>
                        <a:t>IGS14_”week”.atx, IGS20_”week”.atx</a:t>
                      </a:r>
                      <a:endParaRPr kumimoji="0" lang="en-US" altLang="zh-CN" sz="16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endParaRPr>
                    </a:p>
                  </a:txBody>
                  <a:tcPr marL="68588" marR="6858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220978254"/>
                  </a:ext>
                </a:extLst>
              </a:tr>
              <a:tr h="34691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Solar</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radiation</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pressure</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zh-CN"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rPr>
                        <a:t>ECOM-2 model with 7 parameters</a:t>
                      </a:r>
                      <a:endParaRPr kumimoji="0" lang="en-US" altLang="zh-CN" sz="16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endParaRPr>
                    </a:p>
                  </a:txBody>
                  <a:tcPr marL="68588" marR="6858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854744505"/>
                  </a:ext>
                </a:extLst>
              </a:tr>
              <a:tr h="26804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Earth radiation pressure</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Considered</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812023671"/>
                  </a:ext>
                </a:extLst>
              </a:tr>
              <a:tr h="34691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Antenna thrust</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Consider the different thrust values</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654265485"/>
                  </a:ext>
                </a:extLst>
              </a:tr>
              <a:tr h="599197">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ERP</a:t>
                      </a:r>
                      <a:endParaRPr kumimoji="0" lang="zh-CN" altLang="en-US"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Estimate polar motion and LOD, while fix UT1-UTC</a:t>
                      </a:r>
                      <a:r>
                        <a:rPr kumimoji="0" lang="zh-CN" altLang="en-US"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kumimoji="0" lang="en-US" altLang="zh-CN"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to IERS C04</a:t>
                      </a:r>
                      <a:endParaRPr kumimoji="0" lang="zh-CN" altLang="en-US"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4242570568"/>
                  </a:ext>
                </a:extLst>
              </a:tr>
              <a:tr h="346916">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kern="1200" cap="none" normalizeH="0" baseline="0" dirty="0" err="1">
                          <a:ln>
                            <a:noFill/>
                          </a:ln>
                          <a:solidFill>
                            <a:srgbClr val="000000"/>
                          </a:solidFill>
                          <a:effectLst/>
                          <a:latin typeface="微软雅黑" panose="020B0503020204020204" pitchFamily="34" charset="-122"/>
                          <a:ea typeface="微软雅黑" panose="020B0503020204020204" pitchFamily="34" charset="-122"/>
                          <a:cs typeface="+mn-cs"/>
                        </a:rPr>
                        <a:t>Geocenter</a:t>
                      </a: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 motion</a:t>
                      </a:r>
                      <a:endParaRPr kumimoji="0" lang="zh-CN" altLang="en-US"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NNT+NNR</a:t>
                      </a:r>
                      <a:r>
                        <a:rPr kumimoji="0" lang="zh-CN" altLang="en-US"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kumimoji="0" lang="en-US" altLang="zh-CN"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constraint</a:t>
                      </a:r>
                      <a:endParaRPr kumimoji="0" lang="zh-CN" altLang="en-US" sz="1600" b="0"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693647883"/>
                  </a:ext>
                </a:extLst>
              </a:tr>
              <a:tr h="346916">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Yaw attitude</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err="1">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rPr>
                        <a:t>Kouba</a:t>
                      </a:r>
                      <a:r>
                        <a:rPr kumimoji="0" lang="en-US" altLang="zh-CN"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rPr>
                        <a:t> (2017)</a:t>
                      </a:r>
                      <a:endParaRPr kumimoji="0" lang="zh-CN" altLang="en-US"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885830"/>
                  </a:ext>
                </a:extLst>
              </a:tr>
              <a:tr h="268487">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Ionosphere</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IF combination without higher order</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223313154"/>
                  </a:ext>
                </a:extLst>
              </a:tr>
              <a:tr h="346916">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Troposphere</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rPr>
                        <a:t>GPT2+VMF1</a:t>
                      </a:r>
                      <a:endParaRPr kumimoji="0" lang="zh-CN" altLang="en-US"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105521806"/>
                  </a:ext>
                </a:extLst>
              </a:tr>
              <a:tr h="346916">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Other</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error</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corrections</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rPr>
                        <a:t>IERS Conversions 2010</a:t>
                      </a:r>
                      <a:endParaRPr kumimoji="0" lang="zh-CN" altLang="en-US" sz="1600" b="0" i="0" u="none" strike="noStrike" cap="none" normalizeH="0" baseline="0" dirty="0">
                        <a:ln>
                          <a:noFill/>
                        </a:ln>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91450" marR="91450"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61445467"/>
                  </a:ext>
                </a:extLst>
              </a:tr>
            </a:tbl>
          </a:graphicData>
        </a:graphic>
      </p:graphicFrame>
      <p:grpSp>
        <p:nvGrpSpPr>
          <p:cNvPr id="15" name="组合 14">
            <a:extLst>
              <a:ext uri="{FF2B5EF4-FFF2-40B4-BE49-F238E27FC236}">
                <a16:creationId xmlns:a16="http://schemas.microsoft.com/office/drawing/2014/main" id="{7453372A-64F8-F036-CA7F-1331243BF97B}"/>
              </a:ext>
            </a:extLst>
          </p:cNvPr>
          <p:cNvGrpSpPr/>
          <p:nvPr/>
        </p:nvGrpSpPr>
        <p:grpSpPr>
          <a:xfrm>
            <a:off x="6938868" y="1276703"/>
            <a:ext cx="5039782" cy="5214938"/>
            <a:chOff x="7368118" y="1514605"/>
            <a:chExt cx="4705350" cy="4913181"/>
          </a:xfrm>
        </p:grpSpPr>
        <p:pic>
          <p:nvPicPr>
            <p:cNvPr id="4" name="图片 3">
              <a:extLst>
                <a:ext uri="{FF2B5EF4-FFF2-40B4-BE49-F238E27FC236}">
                  <a16:creationId xmlns:a16="http://schemas.microsoft.com/office/drawing/2014/main" id="{D9E54A56-81F7-DF22-FE27-7BCE2049ED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60563"/>
            <a:stretch/>
          </p:blipFill>
          <p:spPr>
            <a:xfrm>
              <a:off x="7368118" y="1806684"/>
              <a:ext cx="4705350" cy="2219131"/>
            </a:xfrm>
            <a:prstGeom prst="rect">
              <a:avLst/>
            </a:prstGeom>
          </p:spPr>
        </p:pic>
        <p:pic>
          <p:nvPicPr>
            <p:cNvPr id="8" name="图片 7">
              <a:extLst>
                <a:ext uri="{FF2B5EF4-FFF2-40B4-BE49-F238E27FC236}">
                  <a16:creationId xmlns:a16="http://schemas.microsoft.com/office/drawing/2014/main" id="{1C09C382-51B1-FB6E-DB15-E7E584276A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672" b="6094"/>
            <a:stretch/>
          </p:blipFill>
          <p:spPr>
            <a:xfrm>
              <a:off x="7368118" y="4051300"/>
              <a:ext cx="4705350" cy="2376486"/>
            </a:xfrm>
            <a:prstGeom prst="rect">
              <a:avLst/>
            </a:prstGeom>
          </p:spPr>
        </p:pic>
        <p:pic>
          <p:nvPicPr>
            <p:cNvPr id="13" name="图片 12">
              <a:extLst>
                <a:ext uri="{FF2B5EF4-FFF2-40B4-BE49-F238E27FC236}">
                  <a16:creationId xmlns:a16="http://schemas.microsoft.com/office/drawing/2014/main" id="{EC81AF18-3F3D-ABCD-0A0D-540F75A8E0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58" t="44418" r="22717" b="51744"/>
            <a:stretch/>
          </p:blipFill>
          <p:spPr>
            <a:xfrm>
              <a:off x="7791648" y="1540090"/>
              <a:ext cx="2057400" cy="215899"/>
            </a:xfrm>
            <a:prstGeom prst="rect">
              <a:avLst/>
            </a:prstGeom>
          </p:spPr>
        </p:pic>
        <p:pic>
          <p:nvPicPr>
            <p:cNvPr id="14" name="图片 13">
              <a:extLst>
                <a:ext uri="{FF2B5EF4-FFF2-40B4-BE49-F238E27FC236}">
                  <a16:creationId xmlns:a16="http://schemas.microsoft.com/office/drawing/2014/main" id="{D129DC77-584B-CD2E-2299-319E8BFA9F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95" t="96163" r="30027"/>
            <a:stretch/>
          </p:blipFill>
          <p:spPr>
            <a:xfrm>
              <a:off x="9989736" y="1514605"/>
              <a:ext cx="1612901" cy="215899"/>
            </a:xfrm>
            <a:prstGeom prst="rect">
              <a:avLst/>
            </a:prstGeom>
          </p:spPr>
        </p:pic>
      </p:grpSp>
      <p:sp>
        <p:nvSpPr>
          <p:cNvPr id="2" name="灯片编号占位符 3">
            <a:extLst>
              <a:ext uri="{FF2B5EF4-FFF2-40B4-BE49-F238E27FC236}">
                <a16:creationId xmlns:a16="http://schemas.microsoft.com/office/drawing/2014/main" id="{01FC46CA-E989-2432-4242-156EC37FEEA6}"/>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13</a:t>
            </a:fld>
            <a:endParaRPr lang="en-US" altLang="zh-CN" dirty="0"/>
          </a:p>
        </p:txBody>
      </p:sp>
      <p:sp>
        <p:nvSpPr>
          <p:cNvPr id="3" name="文本框 2">
            <a:extLst>
              <a:ext uri="{FF2B5EF4-FFF2-40B4-BE49-F238E27FC236}">
                <a16:creationId xmlns:a16="http://schemas.microsoft.com/office/drawing/2014/main" id="{EC13A3F8-1DC2-6BC6-8846-96F0D6C574E8}"/>
              </a:ext>
            </a:extLst>
          </p:cNvPr>
          <p:cNvSpPr txBox="1"/>
          <p:nvPr/>
        </p:nvSpPr>
        <p:spPr>
          <a:xfrm>
            <a:off x="7392500" y="1038461"/>
            <a:ext cx="742511" cy="338554"/>
          </a:xfrm>
          <a:prstGeom prst="rect">
            <a:avLst/>
          </a:prstGeom>
          <a:noFill/>
        </p:spPr>
        <p:txBody>
          <a:bodyPr wrap="none" rtlCol="0">
            <a:spAutoFit/>
          </a:bodyPr>
          <a:lstStyle/>
          <a:p>
            <a:r>
              <a:rPr lang="en-US" altLang="zh-CN" sz="1600" dirty="0"/>
              <a:t>~165</a:t>
            </a:r>
            <a:endParaRPr lang="zh-CN" altLang="en-US" sz="1600" dirty="0"/>
          </a:p>
        </p:txBody>
      </p:sp>
      <p:sp>
        <p:nvSpPr>
          <p:cNvPr id="5" name="文本框 4">
            <a:extLst>
              <a:ext uri="{FF2B5EF4-FFF2-40B4-BE49-F238E27FC236}">
                <a16:creationId xmlns:a16="http://schemas.microsoft.com/office/drawing/2014/main" id="{D1EC7AE1-6181-042D-92BC-C19C2FD5A904}"/>
              </a:ext>
            </a:extLst>
          </p:cNvPr>
          <p:cNvSpPr txBox="1"/>
          <p:nvPr/>
        </p:nvSpPr>
        <p:spPr>
          <a:xfrm>
            <a:off x="8716248" y="1038461"/>
            <a:ext cx="742511" cy="338554"/>
          </a:xfrm>
          <a:prstGeom prst="rect">
            <a:avLst/>
          </a:prstGeom>
          <a:noFill/>
        </p:spPr>
        <p:txBody>
          <a:bodyPr wrap="none" rtlCol="0">
            <a:spAutoFit/>
          </a:bodyPr>
          <a:lstStyle/>
          <a:p>
            <a:r>
              <a:rPr lang="en-US" altLang="zh-CN" sz="1600" dirty="0"/>
              <a:t>~100</a:t>
            </a:r>
            <a:endParaRPr lang="zh-CN" altLang="en-US" sz="1600" dirty="0"/>
          </a:p>
        </p:txBody>
      </p:sp>
      <p:sp>
        <p:nvSpPr>
          <p:cNvPr id="6" name="文本框 5">
            <a:extLst>
              <a:ext uri="{FF2B5EF4-FFF2-40B4-BE49-F238E27FC236}">
                <a16:creationId xmlns:a16="http://schemas.microsoft.com/office/drawing/2014/main" id="{8A2F57EA-7213-B244-127E-ACB8D03A49A9}"/>
              </a:ext>
            </a:extLst>
          </p:cNvPr>
          <p:cNvSpPr txBox="1"/>
          <p:nvPr/>
        </p:nvSpPr>
        <p:spPr>
          <a:xfrm>
            <a:off x="9743120" y="1038461"/>
            <a:ext cx="742511" cy="338554"/>
          </a:xfrm>
          <a:prstGeom prst="rect">
            <a:avLst/>
          </a:prstGeom>
          <a:noFill/>
        </p:spPr>
        <p:txBody>
          <a:bodyPr wrap="none" rtlCol="0">
            <a:spAutoFit/>
          </a:bodyPr>
          <a:lstStyle/>
          <a:p>
            <a:r>
              <a:rPr lang="en-US" altLang="zh-CN" sz="1600" dirty="0"/>
              <a:t>~150</a:t>
            </a:r>
            <a:endParaRPr lang="zh-CN" altLang="en-US" sz="1600" dirty="0"/>
          </a:p>
        </p:txBody>
      </p:sp>
      <p:sp>
        <p:nvSpPr>
          <p:cNvPr id="9" name="文本框 8">
            <a:extLst>
              <a:ext uri="{FF2B5EF4-FFF2-40B4-BE49-F238E27FC236}">
                <a16:creationId xmlns:a16="http://schemas.microsoft.com/office/drawing/2014/main" id="{E19BE173-552E-BDDA-9213-D39AF5B4AA8F}"/>
              </a:ext>
            </a:extLst>
          </p:cNvPr>
          <p:cNvSpPr txBox="1"/>
          <p:nvPr/>
        </p:nvSpPr>
        <p:spPr>
          <a:xfrm>
            <a:off x="10790823" y="1038461"/>
            <a:ext cx="742511" cy="338554"/>
          </a:xfrm>
          <a:prstGeom prst="rect">
            <a:avLst/>
          </a:prstGeom>
          <a:noFill/>
        </p:spPr>
        <p:txBody>
          <a:bodyPr wrap="none" rtlCol="0">
            <a:spAutoFit/>
          </a:bodyPr>
          <a:lstStyle/>
          <a:p>
            <a:r>
              <a:rPr lang="en-US" altLang="zh-CN" sz="1600" dirty="0"/>
              <a:t>~150</a:t>
            </a:r>
            <a:endParaRPr lang="zh-CN" altLang="en-US" sz="1600" dirty="0"/>
          </a:p>
        </p:txBody>
      </p:sp>
    </p:spTree>
    <p:extLst>
      <p:ext uri="{BB962C8B-B14F-4D97-AF65-F5344CB8AC3E}">
        <p14:creationId xmlns:p14="http://schemas.microsoft.com/office/powerpoint/2010/main" val="2889928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6BF83-83B9-4BEF-9D75-11A7A06B041D}"/>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GSTAR: GNSS Satellite Orbit</a:t>
            </a:r>
            <a:endParaRPr lang="zh-CN" altLang="en-US" sz="3200" b="1" dirty="0">
              <a:solidFill>
                <a:schemeClr val="tx1"/>
              </a:solidFill>
            </a:endParaRPr>
          </a:p>
        </p:txBody>
      </p:sp>
      <p:sp>
        <p:nvSpPr>
          <p:cNvPr id="26" name="内容占位符 25">
            <a:extLst>
              <a:ext uri="{FF2B5EF4-FFF2-40B4-BE49-F238E27FC236}">
                <a16:creationId xmlns:a16="http://schemas.microsoft.com/office/drawing/2014/main" id="{CCA66CE0-C54A-D117-A10D-FB26E2C9D026}"/>
              </a:ext>
            </a:extLst>
          </p:cNvPr>
          <p:cNvSpPr>
            <a:spLocks noGrp="1"/>
          </p:cNvSpPr>
          <p:nvPr>
            <p:ph idx="1"/>
          </p:nvPr>
        </p:nvSpPr>
        <p:spPr>
          <a:xfrm>
            <a:off x="303588" y="934389"/>
            <a:ext cx="10668000" cy="5214938"/>
          </a:xfrm>
        </p:spPr>
        <p:txBody>
          <a:bodyPr/>
          <a:lstStyle/>
          <a:p>
            <a:r>
              <a:rPr lang="en-US" altLang="zh-CN" dirty="0"/>
              <a:t>Take ESA products as reference</a:t>
            </a:r>
            <a:endParaRPr lang="zh-CN" altLang="en-US" dirty="0"/>
          </a:p>
        </p:txBody>
      </p:sp>
      <p:sp>
        <p:nvSpPr>
          <p:cNvPr id="7" name="灯片编号占位符 3">
            <a:extLst>
              <a:ext uri="{FF2B5EF4-FFF2-40B4-BE49-F238E27FC236}">
                <a16:creationId xmlns:a16="http://schemas.microsoft.com/office/drawing/2014/main" id="{FA8CB6EF-6834-4901-6C90-2B141B35F56B}"/>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14</a:t>
            </a:fld>
            <a:endParaRPr lang="en-US" altLang="zh-CN" dirty="0"/>
          </a:p>
        </p:txBody>
      </p:sp>
      <p:pic>
        <p:nvPicPr>
          <p:cNvPr id="3" name="图片 2">
            <a:extLst>
              <a:ext uri="{FF2B5EF4-FFF2-40B4-BE49-F238E27FC236}">
                <a16:creationId xmlns:a16="http://schemas.microsoft.com/office/drawing/2014/main" id="{13AF03A2-6A86-8FE8-21FD-09D96588D103}"/>
              </a:ext>
            </a:extLst>
          </p:cNvPr>
          <p:cNvPicPr>
            <a:picLocks noChangeAspect="1"/>
          </p:cNvPicPr>
          <p:nvPr/>
        </p:nvPicPr>
        <p:blipFill>
          <a:blip r:embed="rId3"/>
          <a:stretch>
            <a:fillRect/>
          </a:stretch>
        </p:blipFill>
        <p:spPr>
          <a:xfrm>
            <a:off x="6878209" y="931820"/>
            <a:ext cx="4995341" cy="5610838"/>
          </a:xfrm>
          <a:prstGeom prst="rect">
            <a:avLst/>
          </a:prstGeom>
        </p:spPr>
      </p:pic>
      <p:sp>
        <p:nvSpPr>
          <p:cNvPr id="9" name="内容占位符 2">
            <a:extLst>
              <a:ext uri="{FF2B5EF4-FFF2-40B4-BE49-F238E27FC236}">
                <a16:creationId xmlns:a16="http://schemas.microsoft.com/office/drawing/2014/main" id="{7EA52DAA-70DC-979B-CC03-08168E24F53A}"/>
              </a:ext>
            </a:extLst>
          </p:cNvPr>
          <p:cNvSpPr txBox="1">
            <a:spLocks/>
          </p:cNvSpPr>
          <p:nvPr/>
        </p:nvSpPr>
        <p:spPr bwMode="auto">
          <a:xfrm>
            <a:off x="1106964" y="6074903"/>
            <a:ext cx="10295620" cy="93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pPr>
              <a:spcBef>
                <a:spcPts val="1200"/>
              </a:spcBef>
            </a:pPr>
            <a:r>
              <a:rPr lang="en-US" altLang="zh-CN" sz="2000" kern="0" dirty="0"/>
              <a:t>3D RMS of the orbit differences are </a:t>
            </a:r>
            <a:r>
              <a:rPr lang="en-US" altLang="zh-CN" sz="2000" kern="0" dirty="0">
                <a:solidFill>
                  <a:srgbClr val="C00000"/>
                </a:solidFill>
              </a:rPr>
              <a:t>2.7, 6.6, 3.6, 7.2 and 21.7 cm </a:t>
            </a:r>
            <a:r>
              <a:rPr lang="en-US" altLang="zh-CN" sz="2000" kern="0" dirty="0"/>
              <a:t>for </a:t>
            </a:r>
            <a:r>
              <a:rPr lang="en-US" altLang="zh-CN" sz="2000" kern="0" dirty="0">
                <a:solidFill>
                  <a:srgbClr val="C00000"/>
                </a:solidFill>
              </a:rPr>
              <a:t>GPS</a:t>
            </a:r>
            <a:r>
              <a:rPr lang="en-US" altLang="zh-CN" sz="2000" kern="0" dirty="0"/>
              <a:t>, </a:t>
            </a:r>
            <a:r>
              <a:rPr lang="en-US" altLang="zh-CN" sz="2000" kern="0" dirty="0">
                <a:solidFill>
                  <a:srgbClr val="C00000"/>
                </a:solidFill>
              </a:rPr>
              <a:t>GLONASS</a:t>
            </a:r>
            <a:r>
              <a:rPr lang="en-US" altLang="zh-CN" sz="2000" kern="0" dirty="0"/>
              <a:t>, </a:t>
            </a:r>
            <a:r>
              <a:rPr lang="en-US" altLang="zh-CN" sz="2000" kern="0" dirty="0">
                <a:solidFill>
                  <a:srgbClr val="C00000"/>
                </a:solidFill>
              </a:rPr>
              <a:t>Galileo</a:t>
            </a:r>
            <a:r>
              <a:rPr lang="en-US" altLang="zh-CN" sz="2000" kern="0" dirty="0"/>
              <a:t>, </a:t>
            </a:r>
            <a:r>
              <a:rPr lang="en-US" altLang="zh-CN" sz="2000" kern="0" dirty="0">
                <a:solidFill>
                  <a:srgbClr val="C00000"/>
                </a:solidFill>
              </a:rPr>
              <a:t>BDS MEO</a:t>
            </a:r>
            <a:r>
              <a:rPr lang="en-US" altLang="zh-CN" sz="2000" kern="0" dirty="0"/>
              <a:t>, and </a:t>
            </a:r>
            <a:r>
              <a:rPr lang="en-US" altLang="zh-CN" sz="2000" kern="0" dirty="0">
                <a:solidFill>
                  <a:srgbClr val="C00000"/>
                </a:solidFill>
              </a:rPr>
              <a:t>BDS IGSO </a:t>
            </a:r>
            <a:r>
              <a:rPr lang="en-US" altLang="zh-CN" sz="2000" kern="0" dirty="0"/>
              <a:t>satellites</a:t>
            </a:r>
          </a:p>
        </p:txBody>
      </p:sp>
      <p:pic>
        <p:nvPicPr>
          <p:cNvPr id="10" name="图片 9">
            <a:extLst>
              <a:ext uri="{FF2B5EF4-FFF2-40B4-BE49-F238E27FC236}">
                <a16:creationId xmlns:a16="http://schemas.microsoft.com/office/drawing/2014/main" id="{F60CE4AE-5AFB-B7C7-0486-A1D76E7A0616}"/>
              </a:ext>
            </a:extLst>
          </p:cNvPr>
          <p:cNvPicPr>
            <a:picLocks noChangeAspect="1"/>
          </p:cNvPicPr>
          <p:nvPr/>
        </p:nvPicPr>
        <p:blipFill>
          <a:blip r:embed="rId4"/>
          <a:stretch>
            <a:fillRect/>
          </a:stretch>
        </p:blipFill>
        <p:spPr>
          <a:xfrm>
            <a:off x="1176941" y="1520257"/>
            <a:ext cx="5938409" cy="5019675"/>
          </a:xfrm>
          <a:prstGeom prst="rect">
            <a:avLst/>
          </a:prstGeom>
        </p:spPr>
      </p:pic>
      <p:sp>
        <p:nvSpPr>
          <p:cNvPr id="4" name="文本框 3">
            <a:extLst>
              <a:ext uri="{FF2B5EF4-FFF2-40B4-BE49-F238E27FC236}">
                <a16:creationId xmlns:a16="http://schemas.microsoft.com/office/drawing/2014/main" id="{C1AA691F-55B6-949C-AFC9-37EE6529AFA9}"/>
              </a:ext>
            </a:extLst>
          </p:cNvPr>
          <p:cNvSpPr txBox="1"/>
          <p:nvPr/>
        </p:nvSpPr>
        <p:spPr>
          <a:xfrm>
            <a:off x="829908" y="2014631"/>
            <a:ext cx="660758" cy="369332"/>
          </a:xfrm>
          <a:prstGeom prst="rect">
            <a:avLst/>
          </a:prstGeom>
          <a:noFill/>
        </p:spPr>
        <p:txBody>
          <a:bodyPr wrap="none" rtlCol="0">
            <a:spAutoFit/>
          </a:bodyPr>
          <a:lstStyle/>
          <a:p>
            <a:r>
              <a:rPr lang="en-US" altLang="zh-CN" dirty="0"/>
              <a:t>GPS</a:t>
            </a:r>
            <a:endParaRPr lang="zh-CN" altLang="en-US" dirty="0"/>
          </a:p>
        </p:txBody>
      </p:sp>
      <p:sp>
        <p:nvSpPr>
          <p:cNvPr id="5" name="文本框 4">
            <a:extLst>
              <a:ext uri="{FF2B5EF4-FFF2-40B4-BE49-F238E27FC236}">
                <a16:creationId xmlns:a16="http://schemas.microsoft.com/office/drawing/2014/main" id="{B7E55CB3-11CC-E8EC-64B4-10F2AAA1FBB8}"/>
              </a:ext>
            </a:extLst>
          </p:cNvPr>
          <p:cNvSpPr txBox="1"/>
          <p:nvPr/>
        </p:nvSpPr>
        <p:spPr>
          <a:xfrm>
            <a:off x="204245" y="2901077"/>
            <a:ext cx="1312090" cy="369332"/>
          </a:xfrm>
          <a:prstGeom prst="rect">
            <a:avLst/>
          </a:prstGeom>
          <a:noFill/>
        </p:spPr>
        <p:txBody>
          <a:bodyPr wrap="none" rtlCol="0">
            <a:spAutoFit/>
          </a:bodyPr>
          <a:lstStyle/>
          <a:p>
            <a:r>
              <a:rPr lang="en-US" altLang="zh-CN" dirty="0"/>
              <a:t>GLONASS</a:t>
            </a:r>
            <a:endParaRPr lang="zh-CN" altLang="en-US" dirty="0"/>
          </a:p>
        </p:txBody>
      </p:sp>
      <p:sp>
        <p:nvSpPr>
          <p:cNvPr id="6" name="文本框 5">
            <a:extLst>
              <a:ext uri="{FF2B5EF4-FFF2-40B4-BE49-F238E27FC236}">
                <a16:creationId xmlns:a16="http://schemas.microsoft.com/office/drawing/2014/main" id="{2FE519F2-9E17-592B-61C6-38E6B3BAB255}"/>
              </a:ext>
            </a:extLst>
          </p:cNvPr>
          <p:cNvSpPr txBox="1"/>
          <p:nvPr/>
        </p:nvSpPr>
        <p:spPr>
          <a:xfrm>
            <a:off x="537202" y="3754854"/>
            <a:ext cx="971741" cy="369332"/>
          </a:xfrm>
          <a:prstGeom prst="rect">
            <a:avLst/>
          </a:prstGeom>
          <a:noFill/>
        </p:spPr>
        <p:txBody>
          <a:bodyPr wrap="none" rtlCol="0">
            <a:spAutoFit/>
          </a:bodyPr>
          <a:lstStyle/>
          <a:p>
            <a:r>
              <a:rPr lang="en-US" altLang="zh-CN" dirty="0"/>
              <a:t>Galileo</a:t>
            </a:r>
            <a:endParaRPr lang="zh-CN" altLang="en-US" dirty="0"/>
          </a:p>
        </p:txBody>
      </p:sp>
      <p:sp>
        <p:nvSpPr>
          <p:cNvPr id="8" name="文本框 7">
            <a:extLst>
              <a:ext uri="{FF2B5EF4-FFF2-40B4-BE49-F238E27FC236}">
                <a16:creationId xmlns:a16="http://schemas.microsoft.com/office/drawing/2014/main" id="{042DA3DC-AE29-5E07-2E93-98F652DAE674}"/>
              </a:ext>
            </a:extLst>
          </p:cNvPr>
          <p:cNvSpPr txBox="1"/>
          <p:nvPr/>
        </p:nvSpPr>
        <p:spPr>
          <a:xfrm>
            <a:off x="205381" y="4671342"/>
            <a:ext cx="1303562" cy="369332"/>
          </a:xfrm>
          <a:prstGeom prst="rect">
            <a:avLst/>
          </a:prstGeom>
          <a:noFill/>
        </p:spPr>
        <p:txBody>
          <a:bodyPr wrap="none" rtlCol="0">
            <a:spAutoFit/>
          </a:bodyPr>
          <a:lstStyle/>
          <a:p>
            <a:r>
              <a:rPr lang="en-US" altLang="zh-CN" dirty="0"/>
              <a:t>BDS-MEO</a:t>
            </a:r>
            <a:endParaRPr lang="zh-CN" altLang="en-US" dirty="0"/>
          </a:p>
        </p:txBody>
      </p:sp>
      <p:sp>
        <p:nvSpPr>
          <p:cNvPr id="11" name="文本框 10">
            <a:extLst>
              <a:ext uri="{FF2B5EF4-FFF2-40B4-BE49-F238E27FC236}">
                <a16:creationId xmlns:a16="http://schemas.microsoft.com/office/drawing/2014/main" id="{4B02BF3B-C816-A549-D3AB-A9AE743E7D27}"/>
              </a:ext>
            </a:extLst>
          </p:cNvPr>
          <p:cNvSpPr txBox="1"/>
          <p:nvPr/>
        </p:nvSpPr>
        <p:spPr>
          <a:xfrm>
            <a:off x="114202" y="5518274"/>
            <a:ext cx="1394741" cy="369332"/>
          </a:xfrm>
          <a:prstGeom prst="rect">
            <a:avLst/>
          </a:prstGeom>
          <a:noFill/>
        </p:spPr>
        <p:txBody>
          <a:bodyPr wrap="none" rtlCol="0">
            <a:spAutoFit/>
          </a:bodyPr>
          <a:lstStyle/>
          <a:p>
            <a:r>
              <a:rPr lang="en-US" altLang="zh-CN" dirty="0"/>
              <a:t>BDS-IGSO</a:t>
            </a:r>
            <a:endParaRPr lang="zh-CN" altLang="en-US" dirty="0"/>
          </a:p>
        </p:txBody>
      </p:sp>
    </p:spTree>
    <p:extLst>
      <p:ext uri="{BB962C8B-B14F-4D97-AF65-F5344CB8AC3E}">
        <p14:creationId xmlns:p14="http://schemas.microsoft.com/office/powerpoint/2010/main" val="119633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序列">
            <a:extLst>
              <a:ext uri="{FF2B5EF4-FFF2-40B4-BE49-F238E27FC236}">
                <a16:creationId xmlns:a16="http://schemas.microsoft.com/office/drawing/2014/main" id="{F1DBE56D-9C21-76A2-6831-672D2F217288}"/>
              </a:ext>
            </a:extLst>
          </p:cNvPr>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577951" y="1591238"/>
            <a:ext cx="5388258" cy="5388258"/>
          </a:xfrm>
          <a:prstGeom prst="rect">
            <a:avLst/>
          </a:prstGeom>
        </p:spPr>
      </p:pic>
      <p:sp>
        <p:nvSpPr>
          <p:cNvPr id="2" name="标题 1">
            <a:extLst>
              <a:ext uri="{FF2B5EF4-FFF2-40B4-BE49-F238E27FC236}">
                <a16:creationId xmlns:a16="http://schemas.microsoft.com/office/drawing/2014/main" id="{4C821745-4F23-76DD-563A-97829D53CE5F}"/>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GSTAR: GNSS Satellite Clock</a:t>
            </a:r>
            <a:endParaRPr lang="zh-CN" altLang="en-US" sz="3200" b="1" dirty="0">
              <a:solidFill>
                <a:schemeClr val="tx1"/>
              </a:solidFill>
            </a:endParaRPr>
          </a:p>
        </p:txBody>
      </p:sp>
      <p:sp>
        <p:nvSpPr>
          <p:cNvPr id="3" name="内容占位符 2">
            <a:extLst>
              <a:ext uri="{FF2B5EF4-FFF2-40B4-BE49-F238E27FC236}">
                <a16:creationId xmlns:a16="http://schemas.microsoft.com/office/drawing/2014/main" id="{4D26A939-AA94-B666-B7EF-7A3DC5952BA8}"/>
              </a:ext>
            </a:extLst>
          </p:cNvPr>
          <p:cNvSpPr>
            <a:spLocks noGrp="1"/>
          </p:cNvSpPr>
          <p:nvPr>
            <p:ph idx="1"/>
          </p:nvPr>
        </p:nvSpPr>
        <p:spPr>
          <a:xfrm>
            <a:off x="185717" y="1070010"/>
            <a:ext cx="10668000" cy="5214938"/>
          </a:xfrm>
        </p:spPr>
        <p:txBody>
          <a:bodyPr/>
          <a:lstStyle/>
          <a:p>
            <a:r>
              <a:rPr lang="en-US" altLang="zh-CN" dirty="0"/>
              <a:t>Take ESA products as reference</a:t>
            </a:r>
            <a:endParaRPr lang="zh-CN" altLang="en-US" dirty="0"/>
          </a:p>
        </p:txBody>
      </p:sp>
      <p:sp>
        <p:nvSpPr>
          <p:cNvPr id="7" name="灯片编号占位符 3">
            <a:extLst>
              <a:ext uri="{FF2B5EF4-FFF2-40B4-BE49-F238E27FC236}">
                <a16:creationId xmlns:a16="http://schemas.microsoft.com/office/drawing/2014/main" id="{4B7CA7FE-25B2-35C9-4BF2-1C628FD996C9}"/>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15</a:t>
            </a:fld>
            <a:endParaRPr lang="en-US" altLang="zh-CN" dirty="0"/>
          </a:p>
        </p:txBody>
      </p:sp>
      <p:sp>
        <p:nvSpPr>
          <p:cNvPr id="6" name="内容占位符 2">
            <a:extLst>
              <a:ext uri="{FF2B5EF4-FFF2-40B4-BE49-F238E27FC236}">
                <a16:creationId xmlns:a16="http://schemas.microsoft.com/office/drawing/2014/main" id="{9499C55E-E69D-3149-7DEF-55C3B22E136F}"/>
              </a:ext>
            </a:extLst>
          </p:cNvPr>
          <p:cNvSpPr txBox="1">
            <a:spLocks/>
          </p:cNvSpPr>
          <p:nvPr/>
        </p:nvSpPr>
        <p:spPr bwMode="auto">
          <a:xfrm>
            <a:off x="6130039" y="4879662"/>
            <a:ext cx="5610805" cy="19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pPr>
              <a:spcBef>
                <a:spcPts val="1200"/>
              </a:spcBef>
            </a:pPr>
            <a:r>
              <a:rPr lang="en-US" altLang="zh-CN" sz="2400" kern="0" dirty="0">
                <a:solidFill>
                  <a:srgbClr val="C00000"/>
                </a:solidFill>
              </a:rPr>
              <a:t>STD</a:t>
            </a:r>
            <a:r>
              <a:rPr lang="en-US" altLang="zh-CN" sz="2400" kern="0" dirty="0"/>
              <a:t> of the clock differences are </a:t>
            </a:r>
            <a:r>
              <a:rPr lang="en-US" altLang="zh-CN" sz="2400" kern="0" dirty="0">
                <a:solidFill>
                  <a:srgbClr val="C00000"/>
                </a:solidFill>
              </a:rPr>
              <a:t>21, 49, 17, 32 and 28 </a:t>
            </a:r>
            <a:r>
              <a:rPr lang="en-US" altLang="zh-CN" sz="2400" kern="0" dirty="0" err="1">
                <a:solidFill>
                  <a:srgbClr val="C00000"/>
                </a:solidFill>
              </a:rPr>
              <a:t>ps</a:t>
            </a:r>
            <a:r>
              <a:rPr lang="en-US" altLang="zh-CN" sz="2400" kern="0" dirty="0"/>
              <a:t> for GPS, GLONASS, Galileo, BDS MEO, and BDS IGSO satellites</a:t>
            </a:r>
          </a:p>
        </p:txBody>
      </p:sp>
      <p:sp>
        <p:nvSpPr>
          <p:cNvPr id="5" name="文本框 4">
            <a:extLst>
              <a:ext uri="{FF2B5EF4-FFF2-40B4-BE49-F238E27FC236}">
                <a16:creationId xmlns:a16="http://schemas.microsoft.com/office/drawing/2014/main" id="{E771239B-EF60-96D3-AAF3-77448F6A919B}"/>
              </a:ext>
            </a:extLst>
          </p:cNvPr>
          <p:cNvSpPr txBox="1"/>
          <p:nvPr/>
        </p:nvSpPr>
        <p:spPr>
          <a:xfrm>
            <a:off x="1125576" y="1942712"/>
            <a:ext cx="660758" cy="369332"/>
          </a:xfrm>
          <a:prstGeom prst="rect">
            <a:avLst/>
          </a:prstGeom>
          <a:noFill/>
        </p:spPr>
        <p:txBody>
          <a:bodyPr wrap="none" rtlCol="0">
            <a:spAutoFit/>
          </a:bodyPr>
          <a:lstStyle/>
          <a:p>
            <a:r>
              <a:rPr lang="en-US" altLang="zh-CN" dirty="0"/>
              <a:t>GPS</a:t>
            </a:r>
            <a:endParaRPr lang="zh-CN" altLang="en-US" dirty="0"/>
          </a:p>
        </p:txBody>
      </p:sp>
      <p:sp>
        <p:nvSpPr>
          <p:cNvPr id="9" name="文本框 8">
            <a:extLst>
              <a:ext uri="{FF2B5EF4-FFF2-40B4-BE49-F238E27FC236}">
                <a16:creationId xmlns:a16="http://schemas.microsoft.com/office/drawing/2014/main" id="{25A84BE4-1BE0-1181-C521-A76FD9DCD5BE}"/>
              </a:ext>
            </a:extLst>
          </p:cNvPr>
          <p:cNvSpPr txBox="1"/>
          <p:nvPr/>
        </p:nvSpPr>
        <p:spPr>
          <a:xfrm>
            <a:off x="1130289" y="2915206"/>
            <a:ext cx="1312090" cy="369332"/>
          </a:xfrm>
          <a:prstGeom prst="rect">
            <a:avLst/>
          </a:prstGeom>
          <a:noFill/>
        </p:spPr>
        <p:txBody>
          <a:bodyPr wrap="none" rtlCol="0">
            <a:spAutoFit/>
          </a:bodyPr>
          <a:lstStyle/>
          <a:p>
            <a:r>
              <a:rPr lang="en-US" altLang="zh-CN" dirty="0"/>
              <a:t>GLONASS</a:t>
            </a:r>
            <a:endParaRPr lang="zh-CN" altLang="en-US" dirty="0"/>
          </a:p>
        </p:txBody>
      </p:sp>
      <p:sp>
        <p:nvSpPr>
          <p:cNvPr id="10" name="文本框 9">
            <a:extLst>
              <a:ext uri="{FF2B5EF4-FFF2-40B4-BE49-F238E27FC236}">
                <a16:creationId xmlns:a16="http://schemas.microsoft.com/office/drawing/2014/main" id="{8BCB6515-33CB-5FE7-1D74-2F10515ACF1B}"/>
              </a:ext>
            </a:extLst>
          </p:cNvPr>
          <p:cNvSpPr txBox="1"/>
          <p:nvPr/>
        </p:nvSpPr>
        <p:spPr>
          <a:xfrm>
            <a:off x="1125576" y="3887700"/>
            <a:ext cx="971741" cy="369332"/>
          </a:xfrm>
          <a:prstGeom prst="rect">
            <a:avLst/>
          </a:prstGeom>
          <a:noFill/>
        </p:spPr>
        <p:txBody>
          <a:bodyPr wrap="none" rtlCol="0">
            <a:spAutoFit/>
          </a:bodyPr>
          <a:lstStyle/>
          <a:p>
            <a:r>
              <a:rPr lang="en-US" altLang="zh-CN" dirty="0"/>
              <a:t>Galileo</a:t>
            </a:r>
            <a:endParaRPr lang="zh-CN" altLang="en-US" dirty="0"/>
          </a:p>
        </p:txBody>
      </p:sp>
      <p:sp>
        <p:nvSpPr>
          <p:cNvPr id="11" name="文本框 10">
            <a:extLst>
              <a:ext uri="{FF2B5EF4-FFF2-40B4-BE49-F238E27FC236}">
                <a16:creationId xmlns:a16="http://schemas.microsoft.com/office/drawing/2014/main" id="{24C4A4D2-8FA0-4E04-D577-0761E3AD8748}"/>
              </a:ext>
            </a:extLst>
          </p:cNvPr>
          <p:cNvSpPr txBox="1"/>
          <p:nvPr/>
        </p:nvSpPr>
        <p:spPr>
          <a:xfrm>
            <a:off x="1125576" y="4860194"/>
            <a:ext cx="1303562" cy="369332"/>
          </a:xfrm>
          <a:prstGeom prst="rect">
            <a:avLst/>
          </a:prstGeom>
          <a:noFill/>
        </p:spPr>
        <p:txBody>
          <a:bodyPr wrap="none" rtlCol="0">
            <a:spAutoFit/>
          </a:bodyPr>
          <a:lstStyle/>
          <a:p>
            <a:r>
              <a:rPr lang="en-US" altLang="zh-CN" dirty="0"/>
              <a:t>BDS-MEO</a:t>
            </a:r>
            <a:endParaRPr lang="zh-CN" altLang="en-US" dirty="0"/>
          </a:p>
        </p:txBody>
      </p:sp>
      <p:sp>
        <p:nvSpPr>
          <p:cNvPr id="12" name="文本框 11">
            <a:extLst>
              <a:ext uri="{FF2B5EF4-FFF2-40B4-BE49-F238E27FC236}">
                <a16:creationId xmlns:a16="http://schemas.microsoft.com/office/drawing/2014/main" id="{A8B6362D-F92B-5645-9F7B-CE6F0D8099E5}"/>
              </a:ext>
            </a:extLst>
          </p:cNvPr>
          <p:cNvSpPr txBox="1"/>
          <p:nvPr/>
        </p:nvSpPr>
        <p:spPr>
          <a:xfrm>
            <a:off x="1125576" y="5829086"/>
            <a:ext cx="1394741" cy="369332"/>
          </a:xfrm>
          <a:prstGeom prst="rect">
            <a:avLst/>
          </a:prstGeom>
          <a:noFill/>
        </p:spPr>
        <p:txBody>
          <a:bodyPr wrap="none" rtlCol="0">
            <a:spAutoFit/>
          </a:bodyPr>
          <a:lstStyle/>
          <a:p>
            <a:r>
              <a:rPr lang="en-US" altLang="zh-CN" dirty="0"/>
              <a:t>BDS-IGSO</a:t>
            </a:r>
            <a:endParaRPr lang="zh-CN" altLang="en-US" dirty="0"/>
          </a:p>
        </p:txBody>
      </p:sp>
      <p:pic>
        <p:nvPicPr>
          <p:cNvPr id="14" name="图片 13" descr="统计">
            <a:extLst>
              <a:ext uri="{FF2B5EF4-FFF2-40B4-BE49-F238E27FC236}">
                <a16:creationId xmlns:a16="http://schemas.microsoft.com/office/drawing/2014/main" id="{6902F0CC-2890-0204-7038-114DA40738A1}"/>
              </a:ext>
            </a:extLst>
          </p:cNvPr>
          <p:cNvPicPr>
            <a:picLocks noChangeAspect="1"/>
          </p:cNvPicPr>
          <p:nvPr/>
        </p:nvPicPr>
        <p:blipFill>
          <a:blip r:embed="rId4">
            <a:clrChange>
              <a:clrFrom>
                <a:srgbClr val="FFFFFF">
                  <a:alpha val="100000"/>
                </a:srgbClr>
              </a:clrFrom>
              <a:clrTo>
                <a:srgbClr val="FFFFFF">
                  <a:alpha val="100000"/>
                  <a:alpha val="0"/>
                </a:srgbClr>
              </a:clrTo>
            </a:clrChange>
          </a:blip>
          <a:srcRect r="6432"/>
          <a:stretch>
            <a:fillRect/>
          </a:stretch>
        </p:blipFill>
        <p:spPr>
          <a:xfrm>
            <a:off x="5778501" y="1503265"/>
            <a:ext cx="6079068" cy="3547663"/>
          </a:xfrm>
          <a:prstGeom prst="rect">
            <a:avLst/>
          </a:prstGeom>
        </p:spPr>
      </p:pic>
    </p:spTree>
    <p:extLst>
      <p:ext uri="{BB962C8B-B14F-4D97-AF65-F5344CB8AC3E}">
        <p14:creationId xmlns:p14="http://schemas.microsoft.com/office/powerpoint/2010/main" val="2340338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23CC6-3A7D-AE41-5A68-F73AA05E3A60}"/>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GSTAR: Station Coordinates</a:t>
            </a:r>
            <a:endParaRPr lang="zh-CN" altLang="en-US" sz="3200" b="1" dirty="0">
              <a:solidFill>
                <a:schemeClr val="tx1"/>
              </a:solidFill>
            </a:endParaRPr>
          </a:p>
        </p:txBody>
      </p:sp>
      <p:sp>
        <p:nvSpPr>
          <p:cNvPr id="3" name="内容占位符 2">
            <a:extLst>
              <a:ext uri="{FF2B5EF4-FFF2-40B4-BE49-F238E27FC236}">
                <a16:creationId xmlns:a16="http://schemas.microsoft.com/office/drawing/2014/main" id="{3E602262-7100-FCC1-7FFE-85AC7CF5897E}"/>
              </a:ext>
            </a:extLst>
          </p:cNvPr>
          <p:cNvSpPr>
            <a:spLocks noGrp="1"/>
          </p:cNvSpPr>
          <p:nvPr>
            <p:ph idx="1"/>
          </p:nvPr>
        </p:nvSpPr>
        <p:spPr>
          <a:xfrm>
            <a:off x="208452" y="974815"/>
            <a:ext cx="10668000" cy="5214938"/>
          </a:xfrm>
        </p:spPr>
        <p:txBody>
          <a:bodyPr/>
          <a:lstStyle/>
          <a:p>
            <a:pPr marL="360000" lvl="1" indent="-360000"/>
            <a:r>
              <a:rPr lang="en-US" altLang="zh-CN" sz="2000" b="1" dirty="0"/>
              <a:t>Time span</a:t>
            </a:r>
            <a:r>
              <a:rPr lang="zh-CN" altLang="en-US" sz="2000" b="1" dirty="0"/>
              <a:t>：</a:t>
            </a:r>
            <a:r>
              <a:rPr lang="en-US" altLang="zh-CN" sz="2000" b="1" dirty="0"/>
              <a:t>2023.01.01 – 2023.12.31</a:t>
            </a:r>
          </a:p>
          <a:p>
            <a:pPr marL="360000" lvl="1" indent="-360000"/>
            <a:r>
              <a:rPr lang="en-US" altLang="zh-CN" sz="2000" dirty="0" err="1"/>
              <a:t>Helmert</a:t>
            </a:r>
            <a:r>
              <a:rPr lang="en-US" altLang="zh-CN" sz="2000" dirty="0"/>
              <a:t> transformation is conducted</a:t>
            </a:r>
          </a:p>
          <a:p>
            <a:pPr marL="360000" lvl="1" indent="-360000"/>
            <a:r>
              <a:rPr lang="en-US" altLang="zh-CN" sz="2000" b="1" dirty="0"/>
              <a:t>BUAA</a:t>
            </a:r>
            <a:r>
              <a:rPr lang="zh-CN" altLang="en-US" sz="2000" dirty="0"/>
              <a:t>：</a:t>
            </a:r>
            <a:r>
              <a:rPr lang="en-US" altLang="zh-CN" sz="2000" dirty="0"/>
              <a:t>compared with IGS daily solution</a:t>
            </a:r>
          </a:p>
          <a:p>
            <a:pPr marL="360000" lvl="1" indent="-360000"/>
            <a:endParaRPr lang="en-US" altLang="zh-CN" sz="2000" dirty="0"/>
          </a:p>
          <a:p>
            <a:pPr marL="360000" lvl="1" indent="-360000"/>
            <a:endParaRPr lang="en-US" altLang="zh-CN" sz="2000" dirty="0"/>
          </a:p>
          <a:p>
            <a:pPr marL="360000" lvl="1" indent="-360000"/>
            <a:endParaRPr lang="en-US" altLang="zh-CN" sz="2000" dirty="0"/>
          </a:p>
          <a:p>
            <a:pPr marL="360000" lvl="1" indent="-360000"/>
            <a:endParaRPr lang="en-US" altLang="zh-CN" sz="2000" dirty="0"/>
          </a:p>
          <a:p>
            <a:pPr marL="360000" lvl="1" indent="-360000"/>
            <a:endParaRPr lang="en-US" altLang="zh-CN" sz="2000" dirty="0"/>
          </a:p>
          <a:p>
            <a:pPr marL="360000" lvl="1" indent="-360000"/>
            <a:r>
              <a:rPr lang="en-US" altLang="zh-CN" sz="2000" b="1" dirty="0"/>
              <a:t>Other ACs</a:t>
            </a:r>
            <a:r>
              <a:rPr lang="en-US" altLang="zh-CN" sz="2000" dirty="0"/>
              <a:t>: compared with IGS daily solution </a:t>
            </a:r>
          </a:p>
          <a:p>
            <a:pPr lvl="1"/>
            <a:endParaRPr lang="en-US" altLang="zh-CN" dirty="0"/>
          </a:p>
          <a:p>
            <a:pPr lvl="1"/>
            <a:endParaRPr lang="en-US" altLang="zh-CN" dirty="0"/>
          </a:p>
          <a:p>
            <a:pPr lvl="1"/>
            <a:endParaRPr lang="en-US" altLang="zh-CN" dirty="0"/>
          </a:p>
          <a:p>
            <a:pPr marL="0" lvl="1" indent="0">
              <a:buNone/>
            </a:pPr>
            <a:endParaRPr lang="en-US" altLang="zh-CN" sz="2000" dirty="0"/>
          </a:p>
        </p:txBody>
      </p:sp>
      <p:sp>
        <p:nvSpPr>
          <p:cNvPr id="11" name="灯片编号占位符 3">
            <a:extLst>
              <a:ext uri="{FF2B5EF4-FFF2-40B4-BE49-F238E27FC236}">
                <a16:creationId xmlns:a16="http://schemas.microsoft.com/office/drawing/2014/main" id="{42FEDCDE-37FD-3EEF-59B1-8AB79DF9F75C}"/>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16</a:t>
            </a:fld>
            <a:endParaRPr lang="en-US" altLang="zh-CN" dirty="0"/>
          </a:p>
        </p:txBody>
      </p:sp>
      <p:sp>
        <p:nvSpPr>
          <p:cNvPr id="9" name="矩形 8">
            <a:extLst>
              <a:ext uri="{FF2B5EF4-FFF2-40B4-BE49-F238E27FC236}">
                <a16:creationId xmlns:a16="http://schemas.microsoft.com/office/drawing/2014/main" id="{8A531CA2-1D26-F393-A963-8B34104CEBBA}"/>
              </a:ext>
            </a:extLst>
          </p:cNvPr>
          <p:cNvSpPr/>
          <p:nvPr/>
        </p:nvSpPr>
        <p:spPr bwMode="auto">
          <a:xfrm>
            <a:off x="6958756" y="1066802"/>
            <a:ext cx="4766589" cy="418377"/>
          </a:xfrm>
          <a:prstGeom prst="rect">
            <a:avLst/>
          </a:prstGeom>
          <a:solidFill>
            <a:srgbClr val="FFFFCC"/>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RMSs of the position differences for each station with respect to the IGS daily solution</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5" name="表格 4">
            <a:extLst>
              <a:ext uri="{FF2B5EF4-FFF2-40B4-BE49-F238E27FC236}">
                <a16:creationId xmlns:a16="http://schemas.microsoft.com/office/drawing/2014/main" id="{1BEB137B-01B0-9F7A-8E3B-66D2726BF5D0}"/>
              </a:ext>
            </a:extLst>
          </p:cNvPr>
          <p:cNvGraphicFramePr>
            <a:graphicFrameLocks noGrp="1"/>
          </p:cNvGraphicFramePr>
          <p:nvPr>
            <p:extLst>
              <p:ext uri="{D42A27DB-BD31-4B8C-83A1-F6EECF244321}">
                <p14:modId xmlns:p14="http://schemas.microsoft.com/office/powerpoint/2010/main" val="2900302848"/>
              </p:ext>
            </p:extLst>
          </p:nvPr>
        </p:nvGraphicFramePr>
        <p:xfrm>
          <a:off x="524489" y="2283460"/>
          <a:ext cx="5669941" cy="2011680"/>
        </p:xfrm>
        <a:graphic>
          <a:graphicData uri="http://schemas.openxmlformats.org/drawingml/2006/table">
            <a:tbl>
              <a:tblPr firstRow="1" bandRow="1">
                <a:tableStyleId>{5C22544A-7EE6-4342-B048-85BDC9FD1C3A}</a:tableStyleId>
              </a:tblPr>
              <a:tblGrid>
                <a:gridCol w="2132480">
                  <a:extLst>
                    <a:ext uri="{9D8B030D-6E8A-4147-A177-3AD203B41FA5}">
                      <a16:colId xmlns:a16="http://schemas.microsoft.com/office/drawing/2014/main" val="3128493334"/>
                    </a:ext>
                  </a:extLst>
                </a:gridCol>
                <a:gridCol w="1089060">
                  <a:extLst>
                    <a:ext uri="{9D8B030D-6E8A-4147-A177-3AD203B41FA5}">
                      <a16:colId xmlns:a16="http://schemas.microsoft.com/office/drawing/2014/main" val="1987131530"/>
                    </a:ext>
                  </a:extLst>
                </a:gridCol>
                <a:gridCol w="1273996">
                  <a:extLst>
                    <a:ext uri="{9D8B030D-6E8A-4147-A177-3AD203B41FA5}">
                      <a16:colId xmlns:a16="http://schemas.microsoft.com/office/drawing/2014/main" val="426780869"/>
                    </a:ext>
                  </a:extLst>
                </a:gridCol>
                <a:gridCol w="1174405">
                  <a:extLst>
                    <a:ext uri="{9D8B030D-6E8A-4147-A177-3AD203B41FA5}">
                      <a16:colId xmlns:a16="http://schemas.microsoft.com/office/drawing/2014/main" val="472037236"/>
                    </a:ext>
                  </a:extLst>
                </a:gridCol>
              </a:tblGrid>
              <a:tr h="243984">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Unit (mm)</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solidFill>
                      <a:srgbClr val="A3B2C1"/>
                    </a:solidFill>
                  </a:tcPr>
                </a:tc>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N</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E</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U</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3017409219"/>
                  </a:ext>
                </a:extLst>
              </a:tr>
              <a:tr h="243984">
                <a:tc>
                  <a:txBody>
                    <a:bodyPr/>
                    <a:lstStyle/>
                    <a:p>
                      <a:pPr algn="ctr"/>
                      <a:r>
                        <a:rPr kumimoji="0" lang="en-US" altLang="zh-CN" sz="1600" b="1" i="0" u="none" strike="noStrike" kern="1200" cap="none" normalizeH="0" baseline="0" dirty="0">
                          <a:ln>
                            <a:noFill/>
                          </a:ln>
                          <a:solidFill>
                            <a:srgbClr val="C00000"/>
                          </a:solidFill>
                          <a:effectLst/>
                          <a:latin typeface="微软雅黑" panose="020B0503020204020204" pitchFamily="34" charset="-122"/>
                          <a:ea typeface="微软雅黑" panose="020B0503020204020204" pitchFamily="34" charset="-122"/>
                          <a:cs typeface="+mn-cs"/>
                        </a:rPr>
                        <a:t>GPS-only</a:t>
                      </a:r>
                      <a:endParaRPr kumimoji="0" lang="zh-CN" altLang="en-US" sz="1600" b="1" i="0" u="none" strike="noStrike" kern="1200" cap="none" normalizeH="0" baseline="0" dirty="0">
                        <a:ln>
                          <a:noFill/>
                        </a:ln>
                        <a:solidFill>
                          <a:srgbClr val="C00000"/>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1.6</a:t>
                      </a:r>
                      <a:endParaRPr lang="zh-CN" altLang="en-US" sz="16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1.6</a:t>
                      </a:r>
                      <a:endParaRPr lang="zh-CN" altLang="en-US" sz="16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3.8</a:t>
                      </a:r>
                      <a:endParaRPr lang="zh-CN" altLang="en-US" sz="16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934280671"/>
                  </a:ext>
                </a:extLst>
              </a:tr>
              <a:tr h="243984">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GLONASS-only</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3.5</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7.3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191337110"/>
                  </a:ext>
                </a:extLst>
              </a:tr>
              <a:tr h="243984">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Galileo-only</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2.2</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5.8</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992076303"/>
                  </a:ext>
                </a:extLst>
              </a:tr>
              <a:tr h="243984">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BDS-only</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2.4</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6.0</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587522830"/>
                  </a:ext>
                </a:extLst>
              </a:tr>
              <a:tr h="243984">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Combined G/R/E/C</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2.2</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4.2</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266388624"/>
                  </a:ext>
                </a:extLst>
              </a:tr>
            </a:tbl>
          </a:graphicData>
        </a:graphic>
      </p:graphicFrame>
      <p:pic>
        <p:nvPicPr>
          <p:cNvPr id="10" name="图片 9">
            <a:extLst>
              <a:ext uri="{FF2B5EF4-FFF2-40B4-BE49-F238E27FC236}">
                <a16:creationId xmlns:a16="http://schemas.microsoft.com/office/drawing/2014/main" id="{F5610446-4418-880E-15D2-DE9A4E5AF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395" y="1558673"/>
            <a:ext cx="5562605" cy="5266969"/>
          </a:xfrm>
          <a:prstGeom prst="rect">
            <a:avLst/>
          </a:prstGeom>
        </p:spPr>
      </p:pic>
      <p:graphicFrame>
        <p:nvGraphicFramePr>
          <p:cNvPr id="4" name="表格 3">
            <a:extLst>
              <a:ext uri="{FF2B5EF4-FFF2-40B4-BE49-F238E27FC236}">
                <a16:creationId xmlns:a16="http://schemas.microsoft.com/office/drawing/2014/main" id="{7B3E14F5-D22D-93F8-36FD-775D59898392}"/>
              </a:ext>
            </a:extLst>
          </p:cNvPr>
          <p:cNvGraphicFramePr>
            <a:graphicFrameLocks noGrp="1"/>
          </p:cNvGraphicFramePr>
          <p:nvPr>
            <p:extLst>
              <p:ext uri="{D42A27DB-BD31-4B8C-83A1-F6EECF244321}">
                <p14:modId xmlns:p14="http://schemas.microsoft.com/office/powerpoint/2010/main" val="2127120490"/>
              </p:ext>
            </p:extLst>
          </p:nvPr>
        </p:nvGraphicFramePr>
        <p:xfrm>
          <a:off x="524489" y="4810176"/>
          <a:ext cx="5669941" cy="2011680"/>
        </p:xfrm>
        <a:graphic>
          <a:graphicData uri="http://schemas.openxmlformats.org/drawingml/2006/table">
            <a:tbl>
              <a:tblPr firstRow="1" bandRow="1">
                <a:tableStyleId>{5C22544A-7EE6-4342-B048-85BDC9FD1C3A}</a:tableStyleId>
              </a:tblPr>
              <a:tblGrid>
                <a:gridCol w="2132480">
                  <a:extLst>
                    <a:ext uri="{9D8B030D-6E8A-4147-A177-3AD203B41FA5}">
                      <a16:colId xmlns:a16="http://schemas.microsoft.com/office/drawing/2014/main" val="3128493334"/>
                    </a:ext>
                  </a:extLst>
                </a:gridCol>
                <a:gridCol w="1089060">
                  <a:extLst>
                    <a:ext uri="{9D8B030D-6E8A-4147-A177-3AD203B41FA5}">
                      <a16:colId xmlns:a16="http://schemas.microsoft.com/office/drawing/2014/main" val="1987131530"/>
                    </a:ext>
                  </a:extLst>
                </a:gridCol>
                <a:gridCol w="1273996">
                  <a:extLst>
                    <a:ext uri="{9D8B030D-6E8A-4147-A177-3AD203B41FA5}">
                      <a16:colId xmlns:a16="http://schemas.microsoft.com/office/drawing/2014/main" val="426780869"/>
                    </a:ext>
                  </a:extLst>
                </a:gridCol>
                <a:gridCol w="1174405">
                  <a:extLst>
                    <a:ext uri="{9D8B030D-6E8A-4147-A177-3AD203B41FA5}">
                      <a16:colId xmlns:a16="http://schemas.microsoft.com/office/drawing/2014/main" val="472037236"/>
                    </a:ext>
                  </a:extLst>
                </a:gridCol>
              </a:tblGrid>
              <a:tr h="275982">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Unit (mm)</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solidFill>
                      <a:srgbClr val="A3B2C1"/>
                    </a:solidFill>
                  </a:tcPr>
                </a:tc>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N</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E</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algn="ctr"/>
                      <a:r>
                        <a:rPr kumimoji="0" lang="en-US" altLang="zh-CN"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rPr>
                        <a:t>U</a:t>
                      </a:r>
                      <a:endParaRPr kumimoji="0" lang="zh-CN" altLang="en-US" sz="1600" b="1" i="0" u="none" strike="noStrike" kern="1200" cap="none" normalizeH="0" baseline="0" dirty="0">
                        <a:ln>
                          <a:noFill/>
                        </a:ln>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3017409219"/>
                  </a:ext>
                </a:extLst>
              </a:tr>
              <a:tr h="275982">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ESA</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1.5</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1.6</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3.9</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934280671"/>
                  </a:ext>
                </a:extLst>
              </a:tr>
              <a:tr h="275982">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JPL</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2.2</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4.8</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191337110"/>
                  </a:ext>
                </a:extLst>
              </a:tr>
              <a:tr h="275982">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MIT</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1.6</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3.7</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992076303"/>
                  </a:ext>
                </a:extLst>
              </a:tr>
              <a:tr h="275982">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GRG</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1.3</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1.5</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3.6</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587522830"/>
                  </a:ext>
                </a:extLst>
              </a:tr>
              <a:tr h="275982">
                <a:tc>
                  <a:txBody>
                    <a:bodyPr/>
                    <a:lstStyle/>
                    <a:p>
                      <a:pPr algn="ctr"/>
                      <a:r>
                        <a:rPr kumimoji="0" lang="en-US" altLang="zh-CN"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rPr>
                        <a:t>JAX</a:t>
                      </a:r>
                      <a:endPar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a:solidFill>
                      <a:srgbClr val="A3B2C1"/>
                    </a:solidFill>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1.9</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1.7</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gn="ctr"/>
                      <a:r>
                        <a:rPr lang="en-US" altLang="zh-CN"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5.1</a:t>
                      </a:r>
                      <a:endParaRPr lang="zh-CN" altLang="en-US" sz="16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266388624"/>
                  </a:ext>
                </a:extLst>
              </a:tr>
            </a:tbl>
          </a:graphicData>
        </a:graphic>
      </p:graphicFrame>
    </p:spTree>
    <p:extLst>
      <p:ext uri="{BB962C8B-B14F-4D97-AF65-F5344CB8AC3E}">
        <p14:creationId xmlns:p14="http://schemas.microsoft.com/office/powerpoint/2010/main" val="493757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2A1476-E11D-4585-9320-A5502ACCEE30}"/>
              </a:ext>
            </a:extLst>
          </p:cNvPr>
          <p:cNvSpPr>
            <a:spLocks noGrp="1"/>
          </p:cNvSpPr>
          <p:nvPr>
            <p:ph type="title"/>
          </p:nvPr>
        </p:nvSpPr>
        <p:spPr/>
        <p:txBody>
          <a:bodyPr/>
          <a:lstStyle/>
          <a:p>
            <a:r>
              <a:rPr lang="en-US" altLang="zh-CN" sz="3200" b="1" dirty="0">
                <a:solidFill>
                  <a:schemeClr val="tx1"/>
                </a:solidFill>
              </a:rPr>
              <a:t>GSTAR: </a:t>
            </a:r>
            <a:r>
              <a:rPr lang="en-US" altLang="zh-CN" sz="3200" b="1" dirty="0" err="1">
                <a:solidFill>
                  <a:schemeClr val="tx1"/>
                </a:solidFill>
              </a:rPr>
              <a:t>Geocenter</a:t>
            </a:r>
            <a:r>
              <a:rPr lang="en-US" altLang="zh-CN" sz="3200" b="1" dirty="0">
                <a:solidFill>
                  <a:schemeClr val="tx1"/>
                </a:solidFill>
              </a:rPr>
              <a:t> Motion</a:t>
            </a:r>
            <a:endParaRPr lang="zh-CN" altLang="en-US" sz="3200" dirty="0">
              <a:solidFill>
                <a:schemeClr val="tx1"/>
              </a:solidFill>
            </a:endParaRPr>
          </a:p>
        </p:txBody>
      </p:sp>
      <p:pic>
        <p:nvPicPr>
          <p:cNvPr id="5" name="图片 4">
            <a:extLst>
              <a:ext uri="{FF2B5EF4-FFF2-40B4-BE49-F238E27FC236}">
                <a16:creationId xmlns:a16="http://schemas.microsoft.com/office/drawing/2014/main" id="{4448317B-AEC1-69FC-1328-9FE4CDF2811F}"/>
              </a:ext>
            </a:extLst>
          </p:cNvPr>
          <p:cNvPicPr>
            <a:picLocks noChangeAspect="1"/>
          </p:cNvPicPr>
          <p:nvPr/>
        </p:nvPicPr>
        <p:blipFill>
          <a:blip r:embed="rId3"/>
          <a:stretch>
            <a:fillRect/>
          </a:stretch>
        </p:blipFill>
        <p:spPr>
          <a:xfrm>
            <a:off x="0" y="1579975"/>
            <a:ext cx="4685198" cy="4989672"/>
          </a:xfrm>
          <a:prstGeom prst="rect">
            <a:avLst/>
          </a:prstGeom>
        </p:spPr>
      </p:pic>
      <p:pic>
        <p:nvPicPr>
          <p:cNvPr id="7" name="图片 6">
            <a:extLst>
              <a:ext uri="{FF2B5EF4-FFF2-40B4-BE49-F238E27FC236}">
                <a16:creationId xmlns:a16="http://schemas.microsoft.com/office/drawing/2014/main" id="{95116D85-B17E-E06F-8C15-7D71FAB850A0}"/>
              </a:ext>
            </a:extLst>
          </p:cNvPr>
          <p:cNvPicPr>
            <a:picLocks noChangeAspect="1"/>
          </p:cNvPicPr>
          <p:nvPr/>
        </p:nvPicPr>
        <p:blipFill>
          <a:blip r:embed="rId4"/>
          <a:stretch>
            <a:fillRect/>
          </a:stretch>
        </p:blipFill>
        <p:spPr>
          <a:xfrm>
            <a:off x="4442913" y="1579974"/>
            <a:ext cx="4178811" cy="5183820"/>
          </a:xfrm>
          <a:prstGeom prst="rect">
            <a:avLst/>
          </a:prstGeom>
        </p:spPr>
      </p:pic>
      <p:sp>
        <p:nvSpPr>
          <p:cNvPr id="13" name="灯片编号占位符 3">
            <a:extLst>
              <a:ext uri="{FF2B5EF4-FFF2-40B4-BE49-F238E27FC236}">
                <a16:creationId xmlns:a16="http://schemas.microsoft.com/office/drawing/2014/main" id="{76666AFC-033C-F615-9B38-E1EC8FDD94A5}"/>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17</a:t>
            </a:fld>
            <a:endParaRPr lang="en-US" altLang="zh-CN" dirty="0"/>
          </a:p>
        </p:txBody>
      </p:sp>
      <p:sp>
        <p:nvSpPr>
          <p:cNvPr id="4" name="内容占位符 2">
            <a:extLst>
              <a:ext uri="{FF2B5EF4-FFF2-40B4-BE49-F238E27FC236}">
                <a16:creationId xmlns:a16="http://schemas.microsoft.com/office/drawing/2014/main" id="{B277E5F3-1997-FE0C-B170-2B4EA19BBA91}"/>
              </a:ext>
            </a:extLst>
          </p:cNvPr>
          <p:cNvSpPr txBox="1">
            <a:spLocks/>
          </p:cNvSpPr>
          <p:nvPr/>
        </p:nvSpPr>
        <p:spPr bwMode="auto">
          <a:xfrm>
            <a:off x="8472787" y="1774122"/>
            <a:ext cx="3566813" cy="479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pPr>
              <a:spcBef>
                <a:spcPts val="1200"/>
              </a:spcBef>
            </a:pPr>
            <a:r>
              <a:rPr lang="en-US" altLang="zh-CN" sz="2000" kern="0" dirty="0"/>
              <a:t>The X and Y directions from different systems are consistent with IGS products</a:t>
            </a:r>
          </a:p>
          <a:p>
            <a:pPr>
              <a:spcBef>
                <a:spcPts val="1200"/>
              </a:spcBef>
            </a:pPr>
            <a:r>
              <a:rPr lang="en-US" altLang="zh-CN" sz="2000" dirty="0" err="1"/>
              <a:t>Draconitic</a:t>
            </a:r>
            <a:r>
              <a:rPr lang="en-US" altLang="zh-CN" sz="2000" dirty="0"/>
              <a:t> harmonics of </a:t>
            </a:r>
            <a:r>
              <a:rPr lang="en-US" altLang="zh-CN" sz="2000" dirty="0">
                <a:solidFill>
                  <a:srgbClr val="C00000"/>
                </a:solidFill>
              </a:rPr>
              <a:t>BDS-3 in Z directions are </a:t>
            </a:r>
            <a:r>
              <a:rPr lang="en-US" altLang="zh-CN" sz="2000" dirty="0"/>
              <a:t>significant with </a:t>
            </a:r>
            <a:r>
              <a:rPr lang="en-US" altLang="zh-CN" sz="2000" dirty="0">
                <a:solidFill>
                  <a:srgbClr val="C00000"/>
                </a:solidFill>
              </a:rPr>
              <a:t>amplitude of 19 mm</a:t>
            </a:r>
          </a:p>
          <a:p>
            <a:pPr>
              <a:spcBef>
                <a:spcPts val="1200"/>
              </a:spcBef>
            </a:pPr>
            <a:r>
              <a:rPr lang="en-US" altLang="zh-CN" sz="2000" dirty="0">
                <a:solidFill>
                  <a:srgbClr val="C00000"/>
                </a:solidFill>
              </a:rPr>
              <a:t>7-day periodical signal </a:t>
            </a:r>
            <a:r>
              <a:rPr lang="en-US" altLang="zh-CN" sz="2000" dirty="0"/>
              <a:t>are observed for </a:t>
            </a:r>
            <a:r>
              <a:rPr lang="en-US" altLang="zh-CN" sz="2000" dirty="0">
                <a:solidFill>
                  <a:srgbClr val="C00000"/>
                </a:solidFill>
              </a:rPr>
              <a:t>BDS-3 in X and Y directions</a:t>
            </a:r>
          </a:p>
        </p:txBody>
      </p:sp>
      <p:sp>
        <p:nvSpPr>
          <p:cNvPr id="9" name="矩形 8">
            <a:extLst>
              <a:ext uri="{FF2B5EF4-FFF2-40B4-BE49-F238E27FC236}">
                <a16:creationId xmlns:a16="http://schemas.microsoft.com/office/drawing/2014/main" id="{22B3FE80-9F15-8E2F-A6EE-1B6ABE5D8074}"/>
              </a:ext>
            </a:extLst>
          </p:cNvPr>
          <p:cNvSpPr/>
          <p:nvPr/>
        </p:nvSpPr>
        <p:spPr bwMode="auto">
          <a:xfrm>
            <a:off x="1327751" y="1153414"/>
            <a:ext cx="2385295" cy="329696"/>
          </a:xfrm>
          <a:prstGeom prst="rect">
            <a:avLst/>
          </a:prstGeom>
          <a:solidFill>
            <a:srgbClr val="FFFFCC"/>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Time series of GCC</a:t>
            </a:r>
            <a:endParaRPr lang="zh-CN" alt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D28C74DE-BF86-77EE-8555-440ECD559842}"/>
              </a:ext>
            </a:extLst>
          </p:cNvPr>
          <p:cNvSpPr/>
          <p:nvPr/>
        </p:nvSpPr>
        <p:spPr bwMode="auto">
          <a:xfrm>
            <a:off x="4685198" y="1153414"/>
            <a:ext cx="3774444" cy="329696"/>
          </a:xfrm>
          <a:prstGeom prst="rect">
            <a:avLst/>
          </a:prstGeom>
          <a:solidFill>
            <a:srgbClr val="FFFFCC"/>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Amplitude spectra of GCC series</a:t>
            </a:r>
            <a:endParaRPr lang="zh-CN" alt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26915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0388D5-C16C-49D3-9D01-5FB45C59EA4B}"/>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600" b="1" dirty="0">
                <a:solidFill>
                  <a:schemeClr val="tx1"/>
                </a:solidFill>
              </a:rPr>
              <a:t>Contents</a:t>
            </a:r>
            <a:endParaRPr lang="zh-CN" altLang="en-US" sz="3600" b="1" dirty="0">
              <a:solidFill>
                <a:schemeClr val="tx1"/>
              </a:solidFill>
            </a:endParaRPr>
          </a:p>
        </p:txBody>
      </p:sp>
      <p:sp>
        <p:nvSpPr>
          <p:cNvPr id="4" name="内容占位符 2">
            <a:extLst>
              <a:ext uri="{FF2B5EF4-FFF2-40B4-BE49-F238E27FC236}">
                <a16:creationId xmlns:a16="http://schemas.microsoft.com/office/drawing/2014/main" id="{FA7FA4AA-9833-0A15-15A0-DACD4E4C7465}"/>
              </a:ext>
            </a:extLst>
          </p:cNvPr>
          <p:cNvSpPr>
            <a:spLocks noGrp="1"/>
          </p:cNvSpPr>
          <p:nvPr>
            <p:ph idx="1"/>
          </p:nvPr>
        </p:nvSpPr>
        <p:spPr>
          <a:xfrm>
            <a:off x="755650" y="1196975"/>
            <a:ext cx="11101918" cy="5214938"/>
          </a:xfrm>
        </p:spPr>
        <p:txBody>
          <a:bodyPr/>
          <a:lstStyle/>
          <a:p>
            <a:r>
              <a:rPr lang="en-US" altLang="zh-CN" dirty="0"/>
              <a:t>Background and Motivation</a:t>
            </a:r>
          </a:p>
          <a:p>
            <a:r>
              <a:rPr lang="en-US" altLang="zh-CN" dirty="0"/>
              <a:t>Introduction to the GSTAR software</a:t>
            </a:r>
          </a:p>
          <a:p>
            <a:r>
              <a:rPr lang="en-US" altLang="zh-CN" dirty="0"/>
              <a:t>GNSS-based products from the GSTAR</a:t>
            </a:r>
            <a:r>
              <a:rPr lang="zh-CN" altLang="en-US" dirty="0"/>
              <a:t> </a:t>
            </a:r>
            <a:r>
              <a:rPr lang="en-US" altLang="zh-CN" dirty="0"/>
              <a:t>software</a:t>
            </a:r>
          </a:p>
          <a:p>
            <a:r>
              <a:rPr lang="en-US" altLang="zh-CN" dirty="0">
                <a:solidFill>
                  <a:srgbClr val="C00000"/>
                </a:solidFill>
              </a:rPr>
              <a:t>Multiple techniques: </a:t>
            </a:r>
            <a:r>
              <a:rPr lang="en-US" altLang="zh-CN" dirty="0" err="1">
                <a:solidFill>
                  <a:srgbClr val="C00000"/>
                </a:solidFill>
              </a:rPr>
              <a:t>geocenter</a:t>
            </a:r>
            <a:r>
              <a:rPr lang="en-US" altLang="zh-CN" dirty="0">
                <a:solidFill>
                  <a:srgbClr val="C00000"/>
                </a:solidFill>
              </a:rPr>
              <a:t> motion estimation</a:t>
            </a:r>
            <a:endParaRPr lang="zh-CN" altLang="en-US" dirty="0">
              <a:solidFill>
                <a:srgbClr val="C00000"/>
              </a:solidFill>
            </a:endParaRPr>
          </a:p>
        </p:txBody>
      </p:sp>
    </p:spTree>
    <p:extLst>
      <p:ext uri="{BB962C8B-B14F-4D97-AF65-F5344CB8AC3E}">
        <p14:creationId xmlns:p14="http://schemas.microsoft.com/office/powerpoint/2010/main" val="1182760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3">
            <a:extLst>
              <a:ext uri="{FF2B5EF4-FFF2-40B4-BE49-F238E27FC236}">
                <a16:creationId xmlns:a16="http://schemas.microsoft.com/office/drawing/2014/main" id="{2C8235DC-E5EC-E5C2-24E8-680BC4D16CAD}"/>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19</a:t>
            </a:fld>
            <a:endParaRPr lang="en-US" altLang="zh-CN" dirty="0"/>
          </a:p>
        </p:txBody>
      </p:sp>
      <p:sp>
        <p:nvSpPr>
          <p:cNvPr id="13" name="标题 1">
            <a:extLst>
              <a:ext uri="{FF2B5EF4-FFF2-40B4-BE49-F238E27FC236}">
                <a16:creationId xmlns:a16="http://schemas.microsoft.com/office/drawing/2014/main" id="{6AC49CEA-CE6F-695B-0717-81AB180C753F}"/>
              </a:ext>
            </a:extLst>
          </p:cNvPr>
          <p:cNvSpPr>
            <a:spLocks noGrp="1"/>
          </p:cNvSpPr>
          <p:nvPr>
            <p:ph type="title"/>
          </p:nvPr>
        </p:nvSpPr>
        <p:spPr>
          <a:xfrm>
            <a:off x="431800" y="214314"/>
            <a:ext cx="12616379" cy="6238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GSTAR</a:t>
            </a:r>
            <a:r>
              <a:rPr lang="zh-CN" altLang="en-US" sz="3200" b="1" dirty="0">
                <a:solidFill>
                  <a:schemeClr val="tx1"/>
                </a:solidFill>
              </a:rPr>
              <a:t>：</a:t>
            </a:r>
            <a:r>
              <a:rPr lang="en-US" altLang="zh-CN" sz="3200" b="1" dirty="0" err="1">
                <a:solidFill>
                  <a:schemeClr val="tx1"/>
                </a:solidFill>
              </a:rPr>
              <a:t>Galileo+SLR</a:t>
            </a:r>
            <a:r>
              <a:rPr lang="en-US" altLang="zh-CN" sz="3200" b="1" dirty="0">
                <a:solidFill>
                  <a:schemeClr val="tx1"/>
                </a:solidFill>
              </a:rPr>
              <a:t> </a:t>
            </a:r>
            <a:r>
              <a:rPr lang="en-US" altLang="zh-CN" sz="3200" b="1" dirty="0" err="1">
                <a:solidFill>
                  <a:schemeClr val="tx1"/>
                </a:solidFill>
              </a:rPr>
              <a:t>Geocenter</a:t>
            </a:r>
            <a:r>
              <a:rPr lang="en-US" altLang="zh-CN" sz="3200" b="1" dirty="0">
                <a:solidFill>
                  <a:schemeClr val="tx1"/>
                </a:solidFill>
              </a:rPr>
              <a:t> Motion</a:t>
            </a:r>
            <a:endParaRPr lang="zh-CN" altLang="en-US" sz="3200" b="1" dirty="0">
              <a:solidFill>
                <a:schemeClr val="tx1"/>
              </a:solidFill>
            </a:endParaRPr>
          </a:p>
        </p:txBody>
      </p:sp>
      <p:sp>
        <p:nvSpPr>
          <p:cNvPr id="16" name="文本框 15">
            <a:extLst>
              <a:ext uri="{FF2B5EF4-FFF2-40B4-BE49-F238E27FC236}">
                <a16:creationId xmlns:a16="http://schemas.microsoft.com/office/drawing/2014/main" id="{8CA425A5-23E2-601C-60D6-EF70C978C1FF}"/>
              </a:ext>
            </a:extLst>
          </p:cNvPr>
          <p:cNvSpPr txBox="1"/>
          <p:nvPr/>
        </p:nvSpPr>
        <p:spPr>
          <a:xfrm>
            <a:off x="398720" y="5315376"/>
            <a:ext cx="4878959" cy="830997"/>
          </a:xfrm>
          <a:prstGeom prst="rect">
            <a:avLst/>
          </a:prstGeom>
          <a:noFill/>
        </p:spPr>
        <p:txBody>
          <a:bodyPr wrap="square">
            <a:spAutoFit/>
          </a:bodyPr>
          <a:lstStyle/>
          <a:p>
            <a:r>
              <a:rPr lang="en-US" altLang="zh-CN" sz="1600" kern="0" dirty="0">
                <a:latin typeface="微软雅黑" panose="020B0503020204020204" pitchFamily="34" charset="-122"/>
                <a:ea typeface="微软雅黑" panose="020B0503020204020204" pitchFamily="34" charset="-122"/>
              </a:rPr>
              <a:t>Formal errors of GCC parameters as a function of the absolute value of the Sun elevation angle above the orbital plane (|β|)</a:t>
            </a:r>
            <a:endParaRPr lang="zh-CN" altLang="en-US" sz="1600" kern="0" dirty="0">
              <a:latin typeface="微软雅黑" panose="020B0503020204020204" pitchFamily="34" charset="-122"/>
              <a:ea typeface="微软雅黑" panose="020B0503020204020204" pitchFamily="34" charset="-122"/>
            </a:endParaRPr>
          </a:p>
        </p:txBody>
      </p:sp>
      <p:sp>
        <p:nvSpPr>
          <p:cNvPr id="20" name="内容占位符 3">
            <a:extLst>
              <a:ext uri="{FF2B5EF4-FFF2-40B4-BE49-F238E27FC236}">
                <a16:creationId xmlns:a16="http://schemas.microsoft.com/office/drawing/2014/main" id="{451E16D4-050A-4E1D-905C-B62AA3F6B0F6}"/>
              </a:ext>
            </a:extLst>
          </p:cNvPr>
          <p:cNvSpPr txBox="1">
            <a:spLocks/>
          </p:cNvSpPr>
          <p:nvPr/>
        </p:nvSpPr>
        <p:spPr bwMode="auto">
          <a:xfrm>
            <a:off x="5589142" y="4951724"/>
            <a:ext cx="6335312" cy="188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r>
              <a:rPr lang="en-US" altLang="zh-CN" sz="2000" kern="0" dirty="0"/>
              <a:t>Adding SLR data</a:t>
            </a:r>
          </a:p>
          <a:p>
            <a:pPr lvl="1"/>
            <a:r>
              <a:rPr lang="en-US" altLang="zh-CN" sz="1800" kern="0" dirty="0">
                <a:solidFill>
                  <a:srgbClr val="C00000"/>
                </a:solidFill>
              </a:rPr>
              <a:t>Formal errors </a:t>
            </a:r>
            <a:r>
              <a:rPr lang="en-US" altLang="zh-CN" sz="1800" kern="0" dirty="0"/>
              <a:t>are reduced by </a:t>
            </a:r>
            <a:r>
              <a:rPr lang="en-US" altLang="zh-CN" sz="1800" kern="0" dirty="0">
                <a:solidFill>
                  <a:srgbClr val="C00000"/>
                </a:solidFill>
              </a:rPr>
              <a:t>32%, 32% and 29% </a:t>
            </a:r>
            <a:r>
              <a:rPr lang="en-US" altLang="zh-CN" sz="1800" kern="0" dirty="0"/>
              <a:t>in X, Y and Z components</a:t>
            </a:r>
          </a:p>
          <a:p>
            <a:pPr lvl="1"/>
            <a:r>
              <a:rPr lang="en-US" altLang="zh-CN" sz="1800" kern="0" dirty="0">
                <a:solidFill>
                  <a:srgbClr val="C00000"/>
                </a:solidFill>
              </a:rPr>
              <a:t>3rd </a:t>
            </a:r>
            <a:r>
              <a:rPr lang="en-US" altLang="zh-CN" sz="1800" kern="0" dirty="0" err="1">
                <a:solidFill>
                  <a:srgbClr val="C00000"/>
                </a:solidFill>
              </a:rPr>
              <a:t>draconitic</a:t>
            </a:r>
            <a:r>
              <a:rPr lang="en-US" altLang="zh-CN" sz="1800" kern="0" dirty="0">
                <a:solidFill>
                  <a:srgbClr val="C00000"/>
                </a:solidFill>
              </a:rPr>
              <a:t> signals </a:t>
            </a:r>
            <a:r>
              <a:rPr lang="en-US" altLang="zh-CN" sz="1800" kern="0" dirty="0"/>
              <a:t>in the Z component: reduced by </a:t>
            </a:r>
            <a:r>
              <a:rPr lang="en-US" altLang="zh-CN" sz="1800" kern="0" dirty="0">
                <a:solidFill>
                  <a:srgbClr val="C00000"/>
                </a:solidFill>
              </a:rPr>
              <a:t>74%</a:t>
            </a:r>
          </a:p>
        </p:txBody>
      </p:sp>
      <p:pic>
        <p:nvPicPr>
          <p:cNvPr id="21" name="图片 20">
            <a:extLst>
              <a:ext uri="{FF2B5EF4-FFF2-40B4-BE49-F238E27FC236}">
                <a16:creationId xmlns:a16="http://schemas.microsoft.com/office/drawing/2014/main" id="{06F6E08C-DACA-06A9-6E0A-3E80AFB2B84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7402" y="1337532"/>
            <a:ext cx="5321596" cy="3894012"/>
          </a:xfrm>
          <a:prstGeom prst="rect">
            <a:avLst/>
          </a:prstGeom>
          <a:noFill/>
          <a:ln>
            <a:noFill/>
          </a:ln>
        </p:spPr>
      </p:pic>
      <p:pic>
        <p:nvPicPr>
          <p:cNvPr id="22" name="图片 21">
            <a:extLst>
              <a:ext uri="{FF2B5EF4-FFF2-40B4-BE49-F238E27FC236}">
                <a16:creationId xmlns:a16="http://schemas.microsoft.com/office/drawing/2014/main" id="{A6615E0D-A856-4BC4-D95F-43A2DFBC2F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90920" y="1057712"/>
            <a:ext cx="4146998" cy="3894012"/>
          </a:xfrm>
          <a:prstGeom prst="rect">
            <a:avLst/>
          </a:prstGeom>
          <a:noFill/>
          <a:ln>
            <a:noFill/>
          </a:ln>
        </p:spPr>
      </p:pic>
      <p:sp>
        <p:nvSpPr>
          <p:cNvPr id="23" name="文本框 22">
            <a:extLst>
              <a:ext uri="{FF2B5EF4-FFF2-40B4-BE49-F238E27FC236}">
                <a16:creationId xmlns:a16="http://schemas.microsoft.com/office/drawing/2014/main" id="{59E90A56-72F8-B400-DB33-FD5B46AB9CAF}"/>
              </a:ext>
            </a:extLst>
          </p:cNvPr>
          <p:cNvSpPr txBox="1"/>
          <p:nvPr/>
        </p:nvSpPr>
        <p:spPr>
          <a:xfrm>
            <a:off x="9770405" y="2261630"/>
            <a:ext cx="2343170" cy="1486176"/>
          </a:xfrm>
          <a:prstGeom prst="rect">
            <a:avLst/>
          </a:prstGeom>
          <a:noFill/>
        </p:spPr>
        <p:txBody>
          <a:bodyPr wrap="square">
            <a:spAutoFit/>
          </a:bodyPr>
          <a:lstStyle/>
          <a:p>
            <a:pPr algn="ctr">
              <a:lnSpc>
                <a:spcPct val="115000"/>
              </a:lnSpc>
              <a:spcBef>
                <a:spcPts val="600"/>
              </a:spcBef>
              <a:spcAft>
                <a:spcPts val="600"/>
              </a:spcAft>
            </a:pPr>
            <a:r>
              <a:rPr lang="en-US" altLang="zh-CN" sz="1600" kern="0" dirty="0">
                <a:latin typeface="微软雅黑" panose="020B0503020204020204" pitchFamily="34" charset="-122"/>
                <a:ea typeface="微软雅黑" panose="020B0503020204020204" pitchFamily="34" charset="-122"/>
              </a:rPr>
              <a:t>Amplitude spectra of GCC time series. The vertical gray lines denote the harmonics of a draconitic year</a:t>
            </a:r>
            <a:endParaRPr lang="zh-CN" altLang="zh-CN" sz="1600" kern="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901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0388D5-C16C-49D3-9D01-5FB45C59EA4B}"/>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600" b="1" dirty="0">
                <a:solidFill>
                  <a:schemeClr val="tx1"/>
                </a:solidFill>
              </a:rPr>
              <a:t>Contents</a:t>
            </a:r>
            <a:endParaRPr lang="zh-CN" altLang="en-US" sz="3600" b="1" dirty="0">
              <a:solidFill>
                <a:schemeClr val="tx1"/>
              </a:solidFill>
            </a:endParaRPr>
          </a:p>
        </p:txBody>
      </p:sp>
      <p:sp>
        <p:nvSpPr>
          <p:cNvPr id="4" name="内容占位符 2">
            <a:extLst>
              <a:ext uri="{FF2B5EF4-FFF2-40B4-BE49-F238E27FC236}">
                <a16:creationId xmlns:a16="http://schemas.microsoft.com/office/drawing/2014/main" id="{FA7FA4AA-9833-0A15-15A0-DACD4E4C7465}"/>
              </a:ext>
            </a:extLst>
          </p:cNvPr>
          <p:cNvSpPr>
            <a:spLocks noGrp="1"/>
          </p:cNvSpPr>
          <p:nvPr>
            <p:ph idx="1"/>
          </p:nvPr>
        </p:nvSpPr>
        <p:spPr>
          <a:xfrm>
            <a:off x="755650" y="1196975"/>
            <a:ext cx="11101918" cy="5214938"/>
          </a:xfrm>
        </p:spPr>
        <p:txBody>
          <a:bodyPr/>
          <a:lstStyle/>
          <a:p>
            <a:r>
              <a:rPr lang="en-US" altLang="zh-CN" dirty="0">
                <a:solidFill>
                  <a:srgbClr val="C00000"/>
                </a:solidFill>
              </a:rPr>
              <a:t>Background and Motivation</a:t>
            </a:r>
          </a:p>
          <a:p>
            <a:r>
              <a:rPr lang="en-US" altLang="zh-CN" dirty="0"/>
              <a:t>Introduction to the GSTAR software</a:t>
            </a:r>
          </a:p>
          <a:p>
            <a:r>
              <a:rPr lang="en-US" altLang="zh-CN" dirty="0"/>
              <a:t>GNSS-based products from the GSTAR</a:t>
            </a:r>
            <a:r>
              <a:rPr lang="zh-CN" altLang="en-US" dirty="0"/>
              <a:t> </a:t>
            </a:r>
            <a:r>
              <a:rPr lang="en-US" altLang="zh-CN" dirty="0"/>
              <a:t>software</a:t>
            </a:r>
          </a:p>
          <a:p>
            <a:r>
              <a:rPr lang="en-US" altLang="zh-CN" dirty="0"/>
              <a:t>Multiple techniques: </a:t>
            </a:r>
            <a:r>
              <a:rPr lang="en-US" altLang="zh-CN" dirty="0" err="1"/>
              <a:t>geocenter</a:t>
            </a:r>
            <a:r>
              <a:rPr lang="en-US" altLang="zh-CN" dirty="0"/>
              <a:t> motion estimation</a:t>
            </a:r>
            <a:endParaRPr lang="zh-CN" altLang="en-US" dirty="0"/>
          </a:p>
        </p:txBody>
      </p:sp>
    </p:spTree>
    <p:extLst>
      <p:ext uri="{BB962C8B-B14F-4D97-AF65-F5344CB8AC3E}">
        <p14:creationId xmlns:p14="http://schemas.microsoft.com/office/powerpoint/2010/main" val="2711443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3">
            <a:extLst>
              <a:ext uri="{FF2B5EF4-FFF2-40B4-BE49-F238E27FC236}">
                <a16:creationId xmlns:a16="http://schemas.microsoft.com/office/drawing/2014/main" id="{2C8235DC-E5EC-E5C2-24E8-680BC4D16CAD}"/>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20</a:t>
            </a:fld>
            <a:endParaRPr lang="en-US" altLang="zh-CN" dirty="0"/>
          </a:p>
        </p:txBody>
      </p:sp>
      <p:sp>
        <p:nvSpPr>
          <p:cNvPr id="13" name="标题 1">
            <a:extLst>
              <a:ext uri="{FF2B5EF4-FFF2-40B4-BE49-F238E27FC236}">
                <a16:creationId xmlns:a16="http://schemas.microsoft.com/office/drawing/2014/main" id="{6AC49CEA-CE6F-695B-0717-81AB180C753F}"/>
              </a:ext>
            </a:extLst>
          </p:cNvPr>
          <p:cNvSpPr>
            <a:spLocks noGrp="1"/>
          </p:cNvSpPr>
          <p:nvPr>
            <p:ph type="title"/>
          </p:nvPr>
        </p:nvSpPr>
        <p:spPr>
          <a:xfrm>
            <a:off x="431800" y="214314"/>
            <a:ext cx="12616379" cy="6238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GSTAR</a:t>
            </a:r>
            <a:r>
              <a:rPr lang="zh-CN" altLang="en-US" sz="3200" b="1" dirty="0">
                <a:solidFill>
                  <a:schemeClr val="tx1"/>
                </a:solidFill>
              </a:rPr>
              <a:t>：</a:t>
            </a:r>
            <a:r>
              <a:rPr lang="en-US" altLang="zh-CN" sz="3200" b="1" dirty="0">
                <a:solidFill>
                  <a:schemeClr val="tx1"/>
                </a:solidFill>
              </a:rPr>
              <a:t>BDS-3+ISL </a:t>
            </a:r>
            <a:r>
              <a:rPr lang="en-US" altLang="zh-CN" sz="3200" b="1" dirty="0" err="1">
                <a:solidFill>
                  <a:schemeClr val="tx1"/>
                </a:solidFill>
              </a:rPr>
              <a:t>Geocenter</a:t>
            </a:r>
            <a:r>
              <a:rPr lang="en-US" altLang="zh-CN" sz="3200" b="1" dirty="0">
                <a:solidFill>
                  <a:schemeClr val="tx1"/>
                </a:solidFill>
              </a:rPr>
              <a:t> Motion</a:t>
            </a:r>
            <a:endParaRPr lang="zh-CN" altLang="en-US" sz="3200" b="1" dirty="0">
              <a:solidFill>
                <a:schemeClr val="tx1"/>
              </a:solidFill>
            </a:endParaRPr>
          </a:p>
        </p:txBody>
      </p:sp>
      <p:pic>
        <p:nvPicPr>
          <p:cNvPr id="2" name="图片 1">
            <a:extLst>
              <a:ext uri="{FF2B5EF4-FFF2-40B4-BE49-F238E27FC236}">
                <a16:creationId xmlns:a16="http://schemas.microsoft.com/office/drawing/2014/main" id="{7775EDFD-1FC6-87C0-6C32-516ADA8C51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91" y="1078767"/>
            <a:ext cx="7444279" cy="3428435"/>
          </a:xfrm>
          <a:prstGeom prst="rect">
            <a:avLst/>
          </a:prstGeom>
          <a:noFill/>
          <a:ln>
            <a:noFill/>
          </a:ln>
        </p:spPr>
      </p:pic>
      <p:grpSp>
        <p:nvGrpSpPr>
          <p:cNvPr id="10" name="组合 9">
            <a:extLst>
              <a:ext uri="{FF2B5EF4-FFF2-40B4-BE49-F238E27FC236}">
                <a16:creationId xmlns:a16="http://schemas.microsoft.com/office/drawing/2014/main" id="{7E32BA9A-C7AB-FB3F-C6D1-AF34810B92D9}"/>
              </a:ext>
            </a:extLst>
          </p:cNvPr>
          <p:cNvGrpSpPr/>
          <p:nvPr/>
        </p:nvGrpSpPr>
        <p:grpSpPr>
          <a:xfrm>
            <a:off x="3047340" y="4698659"/>
            <a:ext cx="8903777" cy="2010378"/>
            <a:chOff x="1468191" y="4633308"/>
            <a:chExt cx="8903777" cy="2010378"/>
          </a:xfrm>
        </p:grpSpPr>
        <p:pic>
          <p:nvPicPr>
            <p:cNvPr id="4" name="图片 3">
              <a:extLst>
                <a:ext uri="{FF2B5EF4-FFF2-40B4-BE49-F238E27FC236}">
                  <a16:creationId xmlns:a16="http://schemas.microsoft.com/office/drawing/2014/main" id="{17A95732-D3E6-E99E-2B59-8C122584E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161" y="4633308"/>
              <a:ext cx="8738807" cy="2010378"/>
            </a:xfrm>
            <a:prstGeom prst="rect">
              <a:avLst/>
            </a:prstGeom>
          </p:spPr>
        </p:pic>
        <p:sp>
          <p:nvSpPr>
            <p:cNvPr id="5" name="文本框 4">
              <a:extLst>
                <a:ext uri="{FF2B5EF4-FFF2-40B4-BE49-F238E27FC236}">
                  <a16:creationId xmlns:a16="http://schemas.microsoft.com/office/drawing/2014/main" id="{185DE0C9-803A-79D2-EBD6-05BB9CDAC671}"/>
                </a:ext>
              </a:extLst>
            </p:cNvPr>
            <p:cNvSpPr txBox="1"/>
            <p:nvPr/>
          </p:nvSpPr>
          <p:spPr>
            <a:xfrm>
              <a:off x="1468191" y="6269654"/>
              <a:ext cx="1315391" cy="307777"/>
            </a:xfrm>
            <a:prstGeom prst="rect">
              <a:avLst/>
            </a:prstGeom>
            <a:solidFill>
              <a:schemeClr val="bg1"/>
            </a:solidFill>
            <a:ln w="19050">
              <a:noFill/>
            </a:ln>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r>
                <a:rPr lang="en-US" altLang="zh-CN" b="1" dirty="0">
                  <a:solidFill>
                    <a:srgbClr val="C00000"/>
                  </a:solidFill>
                </a:rPr>
                <a:t>Reduction %</a:t>
              </a:r>
            </a:p>
          </p:txBody>
        </p:sp>
        <p:sp>
          <p:nvSpPr>
            <p:cNvPr id="6" name="文本框 5">
              <a:extLst>
                <a:ext uri="{FF2B5EF4-FFF2-40B4-BE49-F238E27FC236}">
                  <a16:creationId xmlns:a16="http://schemas.microsoft.com/office/drawing/2014/main" id="{90A62E9D-5634-7A32-07A9-9F86B4A3D2FE}"/>
                </a:ext>
              </a:extLst>
            </p:cNvPr>
            <p:cNvSpPr txBox="1"/>
            <p:nvPr/>
          </p:nvSpPr>
          <p:spPr>
            <a:xfrm>
              <a:off x="2500247" y="4751232"/>
              <a:ext cx="2292614" cy="307777"/>
            </a:xfrm>
            <a:prstGeom prst="rect">
              <a:avLst/>
            </a:prstGeom>
            <a:solidFill>
              <a:schemeClr val="bg1"/>
            </a:solidFill>
            <a:ln w="19050">
              <a:noFill/>
            </a:ln>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r>
                <a:rPr lang="en-US" altLang="zh-CN" b="1" dirty="0"/>
                <a:t>Geocenter coordinates</a:t>
              </a:r>
            </a:p>
          </p:txBody>
        </p:sp>
        <p:sp>
          <p:nvSpPr>
            <p:cNvPr id="7" name="文本框 6">
              <a:extLst>
                <a:ext uri="{FF2B5EF4-FFF2-40B4-BE49-F238E27FC236}">
                  <a16:creationId xmlns:a16="http://schemas.microsoft.com/office/drawing/2014/main" id="{3ADCF472-52E6-B22F-AA3B-490459CBB6FC}"/>
                </a:ext>
              </a:extLst>
            </p:cNvPr>
            <p:cNvSpPr txBox="1"/>
            <p:nvPr/>
          </p:nvSpPr>
          <p:spPr>
            <a:xfrm>
              <a:off x="4700612" y="4750158"/>
              <a:ext cx="1833363" cy="307777"/>
            </a:xfrm>
            <a:prstGeom prst="rect">
              <a:avLst/>
            </a:prstGeom>
            <a:solidFill>
              <a:schemeClr val="bg1"/>
            </a:solidFill>
            <a:ln w="19050">
              <a:noFill/>
            </a:ln>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r>
                <a:rPr lang="en-US" altLang="zh-CN" b="1" dirty="0"/>
                <a:t>Orbit position</a:t>
              </a:r>
            </a:p>
          </p:txBody>
        </p:sp>
        <p:sp>
          <p:nvSpPr>
            <p:cNvPr id="8" name="文本框 7">
              <a:extLst>
                <a:ext uri="{FF2B5EF4-FFF2-40B4-BE49-F238E27FC236}">
                  <a16:creationId xmlns:a16="http://schemas.microsoft.com/office/drawing/2014/main" id="{0D294429-889F-7B5F-9B41-B32DE3EBA3B6}"/>
                </a:ext>
              </a:extLst>
            </p:cNvPr>
            <p:cNvSpPr txBox="1"/>
            <p:nvPr/>
          </p:nvSpPr>
          <p:spPr>
            <a:xfrm>
              <a:off x="6521096" y="4751231"/>
              <a:ext cx="1833363" cy="307777"/>
            </a:xfrm>
            <a:prstGeom prst="rect">
              <a:avLst/>
            </a:prstGeom>
            <a:solidFill>
              <a:schemeClr val="bg1"/>
            </a:solidFill>
            <a:ln w="19050">
              <a:noFill/>
            </a:ln>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r>
                <a:rPr lang="en-US" altLang="zh-CN" b="1" dirty="0"/>
                <a:t>Orbit velocity</a:t>
              </a:r>
            </a:p>
          </p:txBody>
        </p:sp>
        <p:sp>
          <p:nvSpPr>
            <p:cNvPr id="9" name="文本框 8">
              <a:extLst>
                <a:ext uri="{FF2B5EF4-FFF2-40B4-BE49-F238E27FC236}">
                  <a16:creationId xmlns:a16="http://schemas.microsoft.com/office/drawing/2014/main" id="{F139F72F-211D-C17B-087C-FCD3461E2C22}"/>
                </a:ext>
              </a:extLst>
            </p:cNvPr>
            <p:cNvSpPr txBox="1"/>
            <p:nvPr/>
          </p:nvSpPr>
          <p:spPr>
            <a:xfrm>
              <a:off x="8538605" y="4750157"/>
              <a:ext cx="1833363" cy="307777"/>
            </a:xfrm>
            <a:prstGeom prst="rect">
              <a:avLst/>
            </a:prstGeom>
            <a:solidFill>
              <a:schemeClr val="bg1"/>
            </a:solidFill>
            <a:ln w="19050">
              <a:noFill/>
            </a:ln>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r>
                <a:rPr lang="en-US" altLang="zh-CN" b="1" dirty="0"/>
                <a:t>SRP parameters</a:t>
              </a:r>
            </a:p>
          </p:txBody>
        </p:sp>
      </p:grpSp>
      <p:sp>
        <p:nvSpPr>
          <p:cNvPr id="11" name="矩形 4">
            <a:extLst>
              <a:ext uri="{FF2B5EF4-FFF2-40B4-BE49-F238E27FC236}">
                <a16:creationId xmlns:a16="http://schemas.microsoft.com/office/drawing/2014/main" id="{E092A165-76F8-79BD-0E45-EFF074CAC9CD}"/>
              </a:ext>
            </a:extLst>
          </p:cNvPr>
          <p:cNvSpPr/>
          <p:nvPr/>
        </p:nvSpPr>
        <p:spPr>
          <a:xfrm>
            <a:off x="6841520" y="1028702"/>
            <a:ext cx="1927849" cy="623887"/>
          </a:xfrm>
          <a:prstGeom prst="wedgeRectCallout">
            <a:avLst>
              <a:gd name="adj1" fmla="val -122612"/>
              <a:gd name="adj2" fmla="val 190758"/>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600" b="1" dirty="0">
                <a:solidFill>
                  <a:prstClr val="black"/>
                </a:solidFill>
                <a:latin typeface="微软雅黑" panose="020B0503020204020204" pitchFamily="34" charset="-122"/>
                <a:ea typeface="微软雅黑" panose="020B0503020204020204" pitchFamily="34" charset="-122"/>
              </a:rPr>
              <a:t>0.7</a:t>
            </a:r>
            <a:r>
              <a:rPr lang="zh-CN" altLang="en-US" sz="1600" b="1" dirty="0">
                <a:solidFill>
                  <a:prstClr val="black"/>
                </a:solidFill>
                <a:latin typeface="微软雅黑" panose="020B0503020204020204" pitchFamily="34" charset="-122"/>
                <a:ea typeface="微软雅黑" panose="020B0503020204020204" pitchFamily="34" charset="-122"/>
              </a:rPr>
              <a:t> </a:t>
            </a:r>
            <a:r>
              <a:rPr lang="en-US" altLang="zh-CN" sz="1600" b="1" dirty="0">
                <a:solidFill>
                  <a:prstClr val="black"/>
                </a:solidFill>
                <a:latin typeface="微软雅黑" panose="020B0503020204020204" pitchFamily="34" charset="-122"/>
                <a:ea typeface="微软雅黑" panose="020B0503020204020204" pitchFamily="34" charset="-122"/>
              </a:rPr>
              <a:t>to 0.3</a:t>
            </a:r>
            <a:endParaRPr lang="zh-CN" altLang="en-US" sz="1600" b="1" dirty="0">
              <a:solidFill>
                <a:prstClr val="black"/>
              </a:solidFill>
              <a:latin typeface="微软雅黑" panose="020B0503020204020204" pitchFamily="34" charset="-122"/>
              <a:ea typeface="微软雅黑" panose="020B0503020204020204" pitchFamily="34" charset="-122"/>
            </a:endParaRPr>
          </a:p>
        </p:txBody>
      </p:sp>
      <p:sp>
        <p:nvSpPr>
          <p:cNvPr id="12" name="椭圆 11">
            <a:extLst>
              <a:ext uri="{FF2B5EF4-FFF2-40B4-BE49-F238E27FC236}">
                <a16:creationId xmlns:a16="http://schemas.microsoft.com/office/drawing/2014/main" id="{420B6658-682E-6B61-6C33-A76799CA05BC}"/>
              </a:ext>
            </a:extLst>
          </p:cNvPr>
          <p:cNvSpPr/>
          <p:nvPr/>
        </p:nvSpPr>
        <p:spPr bwMode="auto">
          <a:xfrm>
            <a:off x="4832688" y="1078767"/>
            <a:ext cx="599787" cy="3158383"/>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4" name="椭圆 13">
            <a:extLst>
              <a:ext uri="{FF2B5EF4-FFF2-40B4-BE49-F238E27FC236}">
                <a16:creationId xmlns:a16="http://schemas.microsoft.com/office/drawing/2014/main" id="{BC4B4B1A-A575-B788-CA82-FC22EF4AC34C}"/>
              </a:ext>
            </a:extLst>
          </p:cNvPr>
          <p:cNvSpPr/>
          <p:nvPr/>
        </p:nvSpPr>
        <p:spPr bwMode="auto">
          <a:xfrm>
            <a:off x="3567448" y="1078767"/>
            <a:ext cx="599787" cy="3158383"/>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5" name="内容占位符 7">
            <a:extLst>
              <a:ext uri="{FF2B5EF4-FFF2-40B4-BE49-F238E27FC236}">
                <a16:creationId xmlns:a16="http://schemas.microsoft.com/office/drawing/2014/main" id="{126F8124-8CD7-9CED-B6B2-B11AE1DD7D01}"/>
              </a:ext>
            </a:extLst>
          </p:cNvPr>
          <p:cNvSpPr txBox="1">
            <a:spLocks/>
          </p:cNvSpPr>
          <p:nvPr/>
        </p:nvSpPr>
        <p:spPr bwMode="auto">
          <a:xfrm>
            <a:off x="7311295" y="1885032"/>
            <a:ext cx="4639822" cy="2557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000" indent="-3420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400">
                <a:solidFill>
                  <a:schemeClr val="tx1"/>
                </a:solidFill>
                <a:latin typeface="微软雅黑" panose="020B0503020204020204" pitchFamily="34" charset="-122"/>
                <a:ea typeface="微软雅黑" panose="020B0503020204020204" pitchFamily="34" charset="-122"/>
                <a:cs typeface="+mn-cs"/>
              </a:defRPr>
            </a:lvl1pPr>
            <a:lvl2pPr marL="684000" indent="-32400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2pPr>
            <a:lvl3pPr marL="972000" indent="-2880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16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12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12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r>
              <a:rPr lang="en-US" altLang="zh-CN" sz="2000" kern="0" dirty="0"/>
              <a:t>Reduction of Formal errors</a:t>
            </a:r>
          </a:p>
          <a:p>
            <a:pPr lvl="1"/>
            <a:r>
              <a:rPr lang="en-US" altLang="zh-CN" sz="1800" kern="0" dirty="0"/>
              <a:t>GCC-X/Y: 26%, GCC-Z: 58%</a:t>
            </a:r>
          </a:p>
          <a:p>
            <a:pPr lvl="1"/>
            <a:r>
              <a:rPr lang="en-US" altLang="zh-CN" sz="1800" kern="0" dirty="0"/>
              <a:t>Orbit position : 31~42%</a:t>
            </a:r>
          </a:p>
          <a:p>
            <a:pPr lvl="1"/>
            <a:r>
              <a:rPr lang="en-US" altLang="zh-CN" sz="1800" kern="0" dirty="0"/>
              <a:t>SRP parameters: 30~49%</a:t>
            </a:r>
          </a:p>
          <a:p>
            <a:pPr lvl="1"/>
            <a:r>
              <a:rPr lang="en-US" altLang="zh-CN" sz="1800" dirty="0">
                <a:latin typeface="微软雅黑" panose="020B0503020204020204" pitchFamily="34" charset="-122"/>
                <a:ea typeface="微软雅黑" panose="020B0503020204020204" pitchFamily="34" charset="-122"/>
              </a:rPr>
              <a:t>The additional ISL measurements can </a:t>
            </a:r>
            <a:r>
              <a:rPr lang="en-US" altLang="zh-CN" sz="1800" dirty="0">
                <a:solidFill>
                  <a:srgbClr val="C00000"/>
                </a:solidFill>
                <a:latin typeface="微软雅黑" panose="020B0503020204020204" pitchFamily="34" charset="-122"/>
                <a:ea typeface="微软雅黑" panose="020B0503020204020204" pitchFamily="34" charset="-122"/>
              </a:rPr>
              <a:t>decorrelate the GCC-Z and SRP parameters</a:t>
            </a:r>
            <a:endParaRPr lang="en-US" altLang="zh-CN" sz="1800" kern="0" dirty="0">
              <a:solidFill>
                <a:srgbClr val="C00000"/>
              </a:solidFill>
            </a:endParaRPr>
          </a:p>
        </p:txBody>
      </p:sp>
      <p:pic>
        <p:nvPicPr>
          <p:cNvPr id="18" name="图片 17">
            <a:extLst>
              <a:ext uri="{FF2B5EF4-FFF2-40B4-BE49-F238E27FC236}">
                <a16:creationId xmlns:a16="http://schemas.microsoft.com/office/drawing/2014/main" id="{37244532-D51F-5D22-8F7E-3E663ECB4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61" y="4520081"/>
            <a:ext cx="2237231" cy="2232215"/>
          </a:xfrm>
          <a:prstGeom prst="rect">
            <a:avLst/>
          </a:prstGeom>
        </p:spPr>
      </p:pic>
    </p:spTree>
    <p:extLst>
      <p:ext uri="{BB962C8B-B14F-4D97-AF65-F5344CB8AC3E}">
        <p14:creationId xmlns:p14="http://schemas.microsoft.com/office/powerpoint/2010/main" val="212134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68E8B1-3AC8-4DA8-9EFA-7840E5FA3F8E}"/>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600" b="1" dirty="0">
                <a:solidFill>
                  <a:schemeClr val="tx1"/>
                </a:solidFill>
              </a:rPr>
              <a:t>Summary</a:t>
            </a:r>
            <a:endParaRPr lang="zh-CN" altLang="en-US" sz="3600" b="1" dirty="0">
              <a:solidFill>
                <a:schemeClr val="tx1"/>
              </a:solidFill>
            </a:endParaRPr>
          </a:p>
        </p:txBody>
      </p:sp>
      <p:sp>
        <p:nvSpPr>
          <p:cNvPr id="4" name="内容占位符 3">
            <a:extLst>
              <a:ext uri="{FF2B5EF4-FFF2-40B4-BE49-F238E27FC236}">
                <a16:creationId xmlns:a16="http://schemas.microsoft.com/office/drawing/2014/main" id="{5813FD59-4B53-48F7-A848-B208E54E83CA}"/>
              </a:ext>
            </a:extLst>
          </p:cNvPr>
          <p:cNvSpPr>
            <a:spLocks noGrp="1"/>
          </p:cNvSpPr>
          <p:nvPr>
            <p:ph idx="1"/>
          </p:nvPr>
        </p:nvSpPr>
        <p:spPr>
          <a:xfrm>
            <a:off x="364007" y="1212151"/>
            <a:ext cx="11561354" cy="5645849"/>
          </a:xfrm>
        </p:spPr>
        <p:txBody>
          <a:bodyPr>
            <a:normAutofit/>
          </a:bodyPr>
          <a:lstStyle/>
          <a:p>
            <a:pPr>
              <a:spcAft>
                <a:spcPts val="600"/>
              </a:spcAft>
            </a:pPr>
            <a:r>
              <a:rPr lang="en-US" altLang="zh-CN" sz="2000" dirty="0"/>
              <a:t>Geodetic </a:t>
            </a:r>
            <a:r>
              <a:rPr lang="en-US" altLang="zh-CN" sz="2000" dirty="0" err="1"/>
              <a:t>SpatioTemporal</a:t>
            </a:r>
            <a:r>
              <a:rPr lang="en-US" altLang="zh-CN" sz="2000" dirty="0"/>
              <a:t> data Analysis and Research </a:t>
            </a:r>
            <a:r>
              <a:rPr lang="en-US" altLang="zh-CN" sz="2000" b="1" dirty="0">
                <a:solidFill>
                  <a:srgbClr val="C00000"/>
                </a:solidFill>
              </a:rPr>
              <a:t>(GSTAR) </a:t>
            </a:r>
            <a:r>
              <a:rPr lang="en-US" altLang="zh-CN" sz="2000" dirty="0"/>
              <a:t>software was developed in </a:t>
            </a:r>
            <a:r>
              <a:rPr lang="en-US" altLang="zh-CN" sz="2000" dirty="0" err="1"/>
              <a:t>Beihang</a:t>
            </a:r>
            <a:r>
              <a:rPr lang="en-US" altLang="zh-CN" sz="2000" dirty="0"/>
              <a:t> University; </a:t>
            </a:r>
            <a:r>
              <a:rPr lang="en-US" altLang="zh-CN" sz="2000" b="1" dirty="0">
                <a:solidFill>
                  <a:srgbClr val="C00000"/>
                </a:solidFill>
              </a:rPr>
              <a:t>layered modular architecture and antenna-based data structure were proposed </a:t>
            </a:r>
            <a:r>
              <a:rPr lang="en-US" altLang="zh-CN" sz="2000" dirty="0"/>
              <a:t>to make secondary development more convenient. </a:t>
            </a:r>
          </a:p>
          <a:p>
            <a:pPr>
              <a:spcAft>
                <a:spcPts val="600"/>
              </a:spcAft>
            </a:pPr>
            <a:r>
              <a:rPr lang="en-US" altLang="zh-CN" sz="2000" b="1" dirty="0">
                <a:solidFill>
                  <a:srgbClr val="C00000"/>
                </a:solidFill>
              </a:rPr>
              <a:t>The GSTAR realizes CPU+GPU parallel processing algorithm</a:t>
            </a:r>
            <a:r>
              <a:rPr lang="en-US" altLang="zh-CN" sz="2000" dirty="0"/>
              <a:t>, which improved the data processing efficiency by 9 times than traditional serial algorithm for multi-GNSS POD.</a:t>
            </a:r>
            <a:endParaRPr lang="en-US" altLang="zh-CN" sz="2000" dirty="0">
              <a:solidFill>
                <a:srgbClr val="C00000"/>
              </a:solidFill>
            </a:endParaRPr>
          </a:p>
          <a:p>
            <a:pPr>
              <a:spcAft>
                <a:spcPts val="600"/>
              </a:spcAft>
            </a:pPr>
            <a:r>
              <a:rPr lang="en-US" altLang="zh-CN" sz="2000" dirty="0"/>
              <a:t>The GSTAR is initially tested by estimating GNSS satellite orbit, clock, station coordinate and </a:t>
            </a:r>
            <a:r>
              <a:rPr lang="en-US" altLang="zh-CN" sz="2000" dirty="0" err="1"/>
              <a:t>geocenter</a:t>
            </a:r>
            <a:r>
              <a:rPr lang="en-US" altLang="zh-CN" sz="2000" dirty="0"/>
              <a:t> motion. </a:t>
            </a:r>
            <a:r>
              <a:rPr lang="en-US" altLang="zh-CN" sz="2000" b="1" dirty="0">
                <a:solidFill>
                  <a:srgbClr val="C00000"/>
                </a:solidFill>
              </a:rPr>
              <a:t>The accuracies of these GNSS-based products are comparable with those from IGS Analysis Centers</a:t>
            </a:r>
            <a:r>
              <a:rPr lang="en-US" altLang="zh-CN" sz="2000" dirty="0"/>
              <a:t>.</a:t>
            </a:r>
            <a:endParaRPr lang="zh-CN" altLang="en-US" sz="2000" dirty="0"/>
          </a:p>
          <a:p>
            <a:pPr>
              <a:spcAft>
                <a:spcPts val="600"/>
              </a:spcAft>
            </a:pPr>
            <a:r>
              <a:rPr lang="en-US" altLang="zh-CN" sz="2000" dirty="0"/>
              <a:t>The formal errors and </a:t>
            </a:r>
            <a:r>
              <a:rPr lang="en-US" altLang="zh-CN" sz="2000" dirty="0" err="1"/>
              <a:t>draconitic</a:t>
            </a:r>
            <a:r>
              <a:rPr lang="en-US" altLang="zh-CN" sz="2000" dirty="0"/>
              <a:t> signals of </a:t>
            </a:r>
            <a:r>
              <a:rPr lang="en-US" altLang="zh-CN" sz="2000" dirty="0" err="1"/>
              <a:t>geocenter</a:t>
            </a:r>
            <a:r>
              <a:rPr lang="en-US" altLang="zh-CN" sz="2000" dirty="0"/>
              <a:t> motion estimates with multiple geodetic techniques is significantly improved compared to the only GNSS solution. </a:t>
            </a:r>
          </a:p>
          <a:p>
            <a:pPr>
              <a:spcAft>
                <a:spcPts val="600"/>
              </a:spcAft>
            </a:pPr>
            <a:r>
              <a:rPr lang="en-US" altLang="zh-CN" sz="2000" dirty="0"/>
              <a:t>The GSTAR is still under development and it needs more test (e.g., VLBI, DORIS, Gravity field). </a:t>
            </a:r>
            <a:r>
              <a:rPr lang="en-US" altLang="zh-CN" sz="2000" b="1" dirty="0">
                <a:solidFill>
                  <a:srgbClr val="C00000"/>
                </a:solidFill>
              </a:rPr>
              <a:t>A website to provide open service for geodesy communities and the user manual is expected to be finished soon</a:t>
            </a:r>
            <a:r>
              <a:rPr lang="en-US" altLang="zh-CN" sz="2000" dirty="0"/>
              <a:t>.</a:t>
            </a:r>
            <a:endParaRPr lang="zh-CN" altLang="en-US" sz="2000" dirty="0"/>
          </a:p>
        </p:txBody>
      </p:sp>
      <p:sp>
        <p:nvSpPr>
          <p:cNvPr id="3" name="灯片编号占位符 2">
            <a:extLst>
              <a:ext uri="{FF2B5EF4-FFF2-40B4-BE49-F238E27FC236}">
                <a16:creationId xmlns:a16="http://schemas.microsoft.com/office/drawing/2014/main" id="{2E7F8B57-DC67-4DB0-8D32-E078B672160F}"/>
              </a:ext>
            </a:extLst>
          </p:cNvPr>
          <p:cNvSpPr>
            <a:spLocks noGrp="1"/>
          </p:cNvSpPr>
          <p:nvPr>
            <p:ph type="sldNum" sz="quarter" idx="10"/>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eaLnBrk="1" fontAlgn="base"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pPr>
              <a:defRPr/>
            </a:pPr>
            <a:fld id="{ABA01480-835E-44CB-BDDC-244BDC204D1C}" type="slidenum">
              <a:rPr lang="en-US" altLang="zh-CN" smtClean="0"/>
              <a:pPr>
                <a:defRPr/>
              </a:pPr>
              <a:t>21</a:t>
            </a:fld>
            <a:endParaRPr lang="en-US" altLang="zh-CN" dirty="0"/>
          </a:p>
        </p:txBody>
      </p:sp>
    </p:spTree>
    <p:extLst>
      <p:ext uri="{BB962C8B-B14F-4D97-AF65-F5344CB8AC3E}">
        <p14:creationId xmlns:p14="http://schemas.microsoft.com/office/powerpoint/2010/main" val="252861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3752" y="1908175"/>
            <a:ext cx="2725737"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60575"/>
            <a:ext cx="2725738"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685798" y="1196975"/>
            <a:ext cx="1111454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1" fontAlgn="base" hangingPunct="1">
              <a:spcBef>
                <a:spcPct val="0"/>
              </a:spcBef>
              <a:spcAft>
                <a:spcPct val="0"/>
              </a:spcAft>
              <a:defRPr sz="4000">
                <a:solidFill>
                  <a:schemeClr val="tx1"/>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2pPr>
            <a:lvl3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3pPr>
            <a:lvl4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4pPr>
            <a:lvl5pPr algn="l" rtl="0" eaLnBrk="1" fontAlgn="base" hangingPunct="1">
              <a:spcBef>
                <a:spcPct val="0"/>
              </a:spcBef>
              <a:spcAft>
                <a:spcPct val="0"/>
              </a:spcAft>
              <a:defRPr sz="3800">
                <a:solidFill>
                  <a:srgbClr val="C00000"/>
                </a:solidFill>
                <a:latin typeface="微软雅黑" panose="020B0503020204020204" pitchFamily="34" charset="-122"/>
                <a:ea typeface="微软雅黑" panose="020B0503020204020204" pitchFamily="34" charset="-122"/>
              </a:defRPr>
            </a:lvl5pPr>
            <a:lvl6pPr marL="457200" algn="l" rtl="0" eaLnBrk="1" fontAlgn="base" hangingPunct="1">
              <a:spcBef>
                <a:spcPct val="0"/>
              </a:spcBef>
              <a:spcAft>
                <a:spcPct val="0"/>
              </a:spcAft>
              <a:defRPr sz="3800">
                <a:solidFill>
                  <a:schemeClr val="tx2"/>
                </a:solidFill>
                <a:latin typeface="Verdana" pitchFamily="34" charset="0"/>
                <a:ea typeface="黑体" pitchFamily="2" charset="-122"/>
              </a:defRPr>
            </a:lvl6pPr>
            <a:lvl7pPr marL="914400" algn="l" rtl="0" eaLnBrk="1" fontAlgn="base" hangingPunct="1">
              <a:spcBef>
                <a:spcPct val="0"/>
              </a:spcBef>
              <a:spcAft>
                <a:spcPct val="0"/>
              </a:spcAft>
              <a:defRPr sz="3800">
                <a:solidFill>
                  <a:schemeClr val="tx2"/>
                </a:solidFill>
                <a:latin typeface="Verdana" pitchFamily="34" charset="0"/>
                <a:ea typeface="黑体" pitchFamily="2" charset="-122"/>
              </a:defRPr>
            </a:lvl7pPr>
            <a:lvl8pPr marL="1371600" algn="l" rtl="0" eaLnBrk="1" fontAlgn="base" hangingPunct="1">
              <a:spcBef>
                <a:spcPct val="0"/>
              </a:spcBef>
              <a:spcAft>
                <a:spcPct val="0"/>
              </a:spcAft>
              <a:defRPr sz="3800">
                <a:solidFill>
                  <a:schemeClr val="tx2"/>
                </a:solidFill>
                <a:latin typeface="Verdana" pitchFamily="34" charset="0"/>
                <a:ea typeface="黑体" pitchFamily="2" charset="-122"/>
              </a:defRPr>
            </a:lvl8pPr>
            <a:lvl9pPr marL="1828800" algn="l" rtl="0" eaLnBrk="1" fontAlgn="base" hangingPunct="1">
              <a:spcBef>
                <a:spcPct val="0"/>
              </a:spcBef>
              <a:spcAft>
                <a:spcPct val="0"/>
              </a:spcAft>
              <a:defRPr sz="3800">
                <a:solidFill>
                  <a:schemeClr val="tx2"/>
                </a:solidFill>
                <a:latin typeface="Verdana" pitchFamily="34" charset="0"/>
                <a:ea typeface="黑体" pitchFamily="2" charset="-122"/>
              </a:defRPr>
            </a:lvl9pPr>
          </a:lstStyle>
          <a:p>
            <a:pPr>
              <a:defRPr/>
            </a:pPr>
            <a:r>
              <a:rPr lang="en-US" altLang="zh-CN" sz="6600" kern="0" dirty="0">
                <a:solidFill>
                  <a:srgbClr val="C00000"/>
                </a:solidFill>
              </a:rPr>
              <a:t>Thanks for participation!</a:t>
            </a:r>
          </a:p>
          <a:p>
            <a:pPr>
              <a:defRPr/>
            </a:pPr>
            <a:br>
              <a:rPr lang="en-US" altLang="zh-CN" sz="6600" kern="0" dirty="0">
                <a:solidFill>
                  <a:srgbClr val="C00000"/>
                </a:solidFill>
              </a:rPr>
            </a:br>
            <a:endParaRPr lang="en-US" altLang="zh-CN" sz="2800" kern="0" dirty="0">
              <a:solidFill>
                <a:srgbClr val="C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BC4B81-83C1-0978-E598-6E52F1DB9800}"/>
              </a:ext>
            </a:extLst>
          </p:cNvPr>
          <p:cNvSpPr>
            <a:spLocks noGrp="1"/>
          </p:cNvSpPr>
          <p:nvPr>
            <p:ph type="title"/>
          </p:nvPr>
        </p:nvSpPr>
        <p:spPr>
          <a:xfrm>
            <a:off x="179897" y="138107"/>
            <a:ext cx="11425767" cy="623887"/>
          </a:xfrm>
        </p:spPr>
        <p:txBody>
          <a:bodyPr/>
          <a:lstStyle/>
          <a:p>
            <a:r>
              <a:rPr lang="en-US" altLang="zh-CN" sz="3200" b="1" dirty="0">
                <a:solidFill>
                  <a:schemeClr val="tx1"/>
                </a:solidFill>
              </a:rPr>
              <a:t>Fusion of Global Space Geodetic Observations</a:t>
            </a:r>
            <a:endParaRPr lang="zh-CN" altLang="en-US" sz="3200" b="1" dirty="0"/>
          </a:p>
        </p:txBody>
      </p:sp>
      <p:grpSp>
        <p:nvGrpSpPr>
          <p:cNvPr id="5" name="组合 4">
            <a:extLst>
              <a:ext uri="{FF2B5EF4-FFF2-40B4-BE49-F238E27FC236}">
                <a16:creationId xmlns:a16="http://schemas.microsoft.com/office/drawing/2014/main" id="{C5E5CFAB-C886-AAAF-784A-3FE3A12E6EC6}"/>
              </a:ext>
            </a:extLst>
          </p:cNvPr>
          <p:cNvGrpSpPr/>
          <p:nvPr/>
        </p:nvGrpSpPr>
        <p:grpSpPr>
          <a:xfrm>
            <a:off x="669561" y="3923963"/>
            <a:ext cx="2811331" cy="1539012"/>
            <a:chOff x="323850" y="3309465"/>
            <a:chExt cx="2087910" cy="2162467"/>
          </a:xfrm>
        </p:grpSpPr>
        <p:pic>
          <p:nvPicPr>
            <p:cNvPr id="6" name="图片 5">
              <a:extLst>
                <a:ext uri="{FF2B5EF4-FFF2-40B4-BE49-F238E27FC236}">
                  <a16:creationId xmlns:a16="http://schemas.microsoft.com/office/drawing/2014/main" id="{0661DD93-E55E-0EED-8809-8AF96ACAB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17" y="3348607"/>
              <a:ext cx="2028881" cy="2098843"/>
            </a:xfrm>
            <a:prstGeom prst="rect">
              <a:avLst/>
            </a:prstGeom>
          </p:spPr>
        </p:pic>
        <p:sp>
          <p:nvSpPr>
            <p:cNvPr id="7" name="任意多边形: 形状 6">
              <a:extLst>
                <a:ext uri="{FF2B5EF4-FFF2-40B4-BE49-F238E27FC236}">
                  <a16:creationId xmlns:a16="http://schemas.microsoft.com/office/drawing/2014/main" id="{2EA8E7AC-6E66-D908-B2C7-0D35F3AC53CB}"/>
                </a:ext>
              </a:extLst>
            </p:cNvPr>
            <p:cNvSpPr/>
            <p:nvPr/>
          </p:nvSpPr>
          <p:spPr bwMode="auto">
            <a:xfrm>
              <a:off x="323850" y="3309465"/>
              <a:ext cx="2087910" cy="2162467"/>
            </a:xfrm>
            <a:custGeom>
              <a:avLst/>
              <a:gdLst>
                <a:gd name="connsiteX0" fmla="*/ 1038174 w 2087910"/>
                <a:gd name="connsiteY0" fmla="*/ 171798 h 2162467"/>
                <a:gd name="connsiteX1" fmla="*/ 88585 w 2087910"/>
                <a:gd name="connsiteY1" fmla="*/ 1121387 h 2162467"/>
                <a:gd name="connsiteX2" fmla="*/ 1038174 w 2087910"/>
                <a:gd name="connsiteY2" fmla="*/ 2070976 h 2162467"/>
                <a:gd name="connsiteX3" fmla="*/ 1987763 w 2087910"/>
                <a:gd name="connsiteY3" fmla="*/ 1121387 h 2162467"/>
                <a:gd name="connsiteX4" fmla="*/ 1038174 w 2087910"/>
                <a:gd name="connsiteY4" fmla="*/ 171798 h 2162467"/>
                <a:gd name="connsiteX5" fmla="*/ 0 w 2087910"/>
                <a:gd name="connsiteY5" fmla="*/ 0 h 2162467"/>
                <a:gd name="connsiteX6" fmla="*/ 2087910 w 2087910"/>
                <a:gd name="connsiteY6" fmla="*/ 0 h 2162467"/>
                <a:gd name="connsiteX7" fmla="*/ 2087910 w 2087910"/>
                <a:gd name="connsiteY7" fmla="*/ 2162467 h 2162467"/>
                <a:gd name="connsiteX8" fmla="*/ 0 w 2087910"/>
                <a:gd name="connsiteY8" fmla="*/ 2162467 h 21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10" h="2162467">
                  <a:moveTo>
                    <a:pt x="1038174" y="171798"/>
                  </a:moveTo>
                  <a:cubicBezTo>
                    <a:pt x="513730" y="171798"/>
                    <a:pt x="88585" y="596943"/>
                    <a:pt x="88585" y="1121387"/>
                  </a:cubicBezTo>
                  <a:cubicBezTo>
                    <a:pt x="88585" y="1645831"/>
                    <a:pt x="513730" y="2070976"/>
                    <a:pt x="1038174" y="2070976"/>
                  </a:cubicBezTo>
                  <a:cubicBezTo>
                    <a:pt x="1562618" y="2070976"/>
                    <a:pt x="1987763" y="1645831"/>
                    <a:pt x="1987763" y="1121387"/>
                  </a:cubicBezTo>
                  <a:cubicBezTo>
                    <a:pt x="1987763" y="596943"/>
                    <a:pt x="1562618" y="171798"/>
                    <a:pt x="1038174" y="171798"/>
                  </a:cubicBezTo>
                  <a:close/>
                  <a:moveTo>
                    <a:pt x="0" y="0"/>
                  </a:moveTo>
                  <a:lnTo>
                    <a:pt x="2087910" y="0"/>
                  </a:lnTo>
                  <a:lnTo>
                    <a:pt x="2087910" y="2162467"/>
                  </a:lnTo>
                  <a:lnTo>
                    <a:pt x="0" y="21624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grpSp>
      <p:sp>
        <p:nvSpPr>
          <p:cNvPr id="8" name="矩形 7">
            <a:extLst>
              <a:ext uri="{FF2B5EF4-FFF2-40B4-BE49-F238E27FC236}">
                <a16:creationId xmlns:a16="http://schemas.microsoft.com/office/drawing/2014/main" id="{B95D1EF3-75CC-EF79-2FBA-08A517B76A91}"/>
              </a:ext>
            </a:extLst>
          </p:cNvPr>
          <p:cNvSpPr/>
          <p:nvPr/>
        </p:nvSpPr>
        <p:spPr bwMode="auto">
          <a:xfrm>
            <a:off x="4426034" y="5471691"/>
            <a:ext cx="2344937" cy="612160"/>
          </a:xfrm>
          <a:prstGeom prst="rect">
            <a:avLst/>
          </a:prstGeom>
          <a:solidFill>
            <a:srgbClr val="FF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Parameter Characterization</a:t>
            </a:r>
            <a:endParaRPr lang="zh-CN" alt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8">
            <a:extLst>
              <a:ext uri="{FF2B5EF4-FFF2-40B4-BE49-F238E27FC236}">
                <a16:creationId xmlns:a16="http://schemas.microsoft.com/office/drawing/2014/main" id="{9392DD4B-3917-A7DA-3760-4A1144D68538}"/>
              </a:ext>
            </a:extLst>
          </p:cNvPr>
          <p:cNvSpPr/>
          <p:nvPr/>
        </p:nvSpPr>
        <p:spPr bwMode="auto">
          <a:xfrm>
            <a:off x="3902651" y="1408388"/>
            <a:ext cx="3391704" cy="3756040"/>
          </a:xfrm>
          <a:prstGeom prst="rect">
            <a:avLst/>
          </a:prstGeom>
          <a:solidFill>
            <a:srgbClr val="CCFFCC"/>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Geodetic parameter for earth system variation</a:t>
            </a:r>
          </a:p>
          <a:p>
            <a:pPr marL="285750" indent="-285750">
              <a:buClr>
                <a:srgbClr val="C00000"/>
              </a:buClr>
              <a:buFont typeface="Wingdings" panose="05000000000000000000" pitchFamily="2" charset="2"/>
              <a:buChar char="Ø"/>
            </a:pPr>
            <a:r>
              <a:rPr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Geometric parameter</a:t>
            </a:r>
            <a:endParaRPr lang="en-US" altLang="zh-CN" sz="16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20000"/>
              </a:lnSpc>
              <a:spcAft>
                <a:spcPts val="600"/>
              </a:spcAft>
              <a:buClr>
                <a:srgbClr val="C00000"/>
              </a:buClr>
            </a:pPr>
            <a:r>
              <a:rPr lang="zh-CN" altLang="en-US" sz="12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geocenter</a:t>
            </a: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coordinate/velocity, sea surface height, etc.</a:t>
            </a:r>
          </a:p>
          <a:p>
            <a:pPr marL="285750" indent="-285750">
              <a:buClr>
                <a:srgbClr val="C00000"/>
              </a:buClr>
              <a:buFont typeface="Wingdings" panose="05000000000000000000" pitchFamily="2" charset="2"/>
              <a:buChar char="Ø"/>
            </a:pPr>
            <a:r>
              <a:rPr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Earth orientation parameter</a:t>
            </a:r>
            <a:endParaRPr lang="en-US" altLang="zh-CN" sz="16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20000"/>
              </a:lnSpc>
              <a:spcAft>
                <a:spcPts val="600"/>
              </a:spcAft>
              <a:buClr>
                <a:srgbClr val="C00000"/>
              </a:buClr>
            </a:pPr>
            <a:r>
              <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polar motion, UT1, LOD, precession, nutation, etc.</a:t>
            </a:r>
          </a:p>
          <a:p>
            <a:pPr marL="285750" indent="-285750">
              <a:buClr>
                <a:srgbClr val="C00000"/>
              </a:buClr>
              <a:buFont typeface="Wingdings" panose="05000000000000000000" pitchFamily="2" charset="2"/>
              <a:buChar char="Ø"/>
            </a:pPr>
            <a:r>
              <a:rPr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Earth gravity parameter</a:t>
            </a:r>
          </a:p>
          <a:p>
            <a:pPr>
              <a:lnSpc>
                <a:spcPct val="120000"/>
              </a:lnSpc>
              <a:spcAft>
                <a:spcPts val="600"/>
              </a:spcAft>
              <a:buClr>
                <a:srgbClr val="C00000"/>
              </a:buClr>
            </a:pPr>
            <a:r>
              <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Time-varying gravity field, etc.</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0121EDFD-9412-0C6C-4DFA-86D2AE7F3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18" y="1015028"/>
            <a:ext cx="2630974" cy="1452517"/>
          </a:xfrm>
          <a:prstGeom prst="rect">
            <a:avLst/>
          </a:prstGeom>
        </p:spPr>
      </p:pic>
      <p:sp>
        <p:nvSpPr>
          <p:cNvPr id="13" name="矩形 12">
            <a:extLst>
              <a:ext uri="{FF2B5EF4-FFF2-40B4-BE49-F238E27FC236}">
                <a16:creationId xmlns:a16="http://schemas.microsoft.com/office/drawing/2014/main" id="{F7AAC00A-53A5-56AA-2A59-99B22D366984}"/>
              </a:ext>
            </a:extLst>
          </p:cNvPr>
          <p:cNvSpPr/>
          <p:nvPr/>
        </p:nvSpPr>
        <p:spPr bwMode="auto">
          <a:xfrm>
            <a:off x="8704600" y="5494341"/>
            <a:ext cx="2344937" cy="612160"/>
          </a:xfrm>
          <a:prstGeom prst="rect">
            <a:avLst/>
          </a:prstGeom>
          <a:solidFill>
            <a:srgbClr val="FF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Space Geodetic Observation</a:t>
            </a:r>
            <a:endParaRPr lang="zh-CN" alt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4" name="组合 13">
            <a:extLst>
              <a:ext uri="{FF2B5EF4-FFF2-40B4-BE49-F238E27FC236}">
                <a16:creationId xmlns:a16="http://schemas.microsoft.com/office/drawing/2014/main" id="{D135D4A7-4168-FBB5-82A7-49E86D29F931}"/>
              </a:ext>
            </a:extLst>
          </p:cNvPr>
          <p:cNvGrpSpPr/>
          <p:nvPr/>
        </p:nvGrpSpPr>
        <p:grpSpPr>
          <a:xfrm>
            <a:off x="398275" y="2569918"/>
            <a:ext cx="3179302" cy="1401514"/>
            <a:chOff x="2483768" y="1987776"/>
            <a:chExt cx="3096344" cy="2557538"/>
          </a:xfrm>
        </p:grpSpPr>
        <p:pic>
          <p:nvPicPr>
            <p:cNvPr id="15" name="图片 14">
              <a:extLst>
                <a:ext uri="{FF2B5EF4-FFF2-40B4-BE49-F238E27FC236}">
                  <a16:creationId xmlns:a16="http://schemas.microsoft.com/office/drawing/2014/main" id="{FEED0D2A-0184-3F3F-8DDD-9C4EEAF1C8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768" y="1987776"/>
              <a:ext cx="3088347" cy="2557537"/>
            </a:xfrm>
            <a:prstGeom prst="rect">
              <a:avLst/>
            </a:prstGeom>
          </p:spPr>
        </p:pic>
        <p:sp>
          <p:nvSpPr>
            <p:cNvPr id="16" name="任意多边形: 形状 13">
              <a:extLst>
                <a:ext uri="{FF2B5EF4-FFF2-40B4-BE49-F238E27FC236}">
                  <a16:creationId xmlns:a16="http://schemas.microsoft.com/office/drawing/2014/main" id="{3EA559F4-7814-E028-6F87-0994236BF7CB}"/>
                </a:ext>
              </a:extLst>
            </p:cNvPr>
            <p:cNvSpPr/>
            <p:nvPr/>
          </p:nvSpPr>
          <p:spPr bwMode="auto">
            <a:xfrm>
              <a:off x="2491765" y="1987777"/>
              <a:ext cx="3088347" cy="2557537"/>
            </a:xfrm>
            <a:custGeom>
              <a:avLst/>
              <a:gdLst>
                <a:gd name="connsiteX0" fmla="*/ 1560060 w 3088347"/>
                <a:gd name="connsiteY0" fmla="*/ 41321 h 2557537"/>
                <a:gd name="connsiteX1" fmla="*/ 335924 w 3088347"/>
                <a:gd name="connsiteY1" fmla="*/ 1265457 h 2557537"/>
                <a:gd name="connsiteX2" fmla="*/ 1560060 w 3088347"/>
                <a:gd name="connsiteY2" fmla="*/ 2489593 h 2557537"/>
                <a:gd name="connsiteX3" fmla="*/ 2784196 w 3088347"/>
                <a:gd name="connsiteY3" fmla="*/ 1265457 h 2557537"/>
                <a:gd name="connsiteX4" fmla="*/ 1560060 w 3088347"/>
                <a:gd name="connsiteY4" fmla="*/ 41321 h 2557537"/>
                <a:gd name="connsiteX5" fmla="*/ 0 w 3088347"/>
                <a:gd name="connsiteY5" fmla="*/ 0 h 2557537"/>
                <a:gd name="connsiteX6" fmla="*/ 3088347 w 3088347"/>
                <a:gd name="connsiteY6" fmla="*/ 0 h 2557537"/>
                <a:gd name="connsiteX7" fmla="*/ 3088347 w 3088347"/>
                <a:gd name="connsiteY7" fmla="*/ 2557537 h 2557537"/>
                <a:gd name="connsiteX8" fmla="*/ 0 w 3088347"/>
                <a:gd name="connsiteY8" fmla="*/ 2557537 h 255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8347" h="2557537">
                  <a:moveTo>
                    <a:pt x="1560060" y="41321"/>
                  </a:moveTo>
                  <a:cubicBezTo>
                    <a:pt x="883988" y="41321"/>
                    <a:pt x="335924" y="589385"/>
                    <a:pt x="335924" y="1265457"/>
                  </a:cubicBezTo>
                  <a:cubicBezTo>
                    <a:pt x="335924" y="1941529"/>
                    <a:pt x="883988" y="2489593"/>
                    <a:pt x="1560060" y="2489593"/>
                  </a:cubicBezTo>
                  <a:cubicBezTo>
                    <a:pt x="2236132" y="2489593"/>
                    <a:pt x="2784196" y="1941529"/>
                    <a:pt x="2784196" y="1265457"/>
                  </a:cubicBezTo>
                  <a:cubicBezTo>
                    <a:pt x="2784196" y="589385"/>
                    <a:pt x="2236132" y="41321"/>
                    <a:pt x="1560060" y="41321"/>
                  </a:cubicBezTo>
                  <a:close/>
                  <a:moveTo>
                    <a:pt x="0" y="0"/>
                  </a:moveTo>
                  <a:lnTo>
                    <a:pt x="3088347" y="0"/>
                  </a:lnTo>
                  <a:lnTo>
                    <a:pt x="3088347" y="2557537"/>
                  </a:lnTo>
                  <a:lnTo>
                    <a:pt x="0" y="255753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grpSp>
      <p:sp>
        <p:nvSpPr>
          <p:cNvPr id="18" name="矩形 17">
            <a:extLst>
              <a:ext uri="{FF2B5EF4-FFF2-40B4-BE49-F238E27FC236}">
                <a16:creationId xmlns:a16="http://schemas.microsoft.com/office/drawing/2014/main" id="{9CE1989E-110E-7A44-39F3-E57F02179CE9}"/>
              </a:ext>
            </a:extLst>
          </p:cNvPr>
          <p:cNvSpPr/>
          <p:nvPr/>
        </p:nvSpPr>
        <p:spPr bwMode="auto">
          <a:xfrm>
            <a:off x="65346" y="1253056"/>
            <a:ext cx="1866484" cy="41785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Crustal Movements</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18">
            <a:extLst>
              <a:ext uri="{FF2B5EF4-FFF2-40B4-BE49-F238E27FC236}">
                <a16:creationId xmlns:a16="http://schemas.microsoft.com/office/drawing/2014/main" id="{B31071DE-02C3-76B7-7AAA-4233FF1C212B}"/>
              </a:ext>
            </a:extLst>
          </p:cNvPr>
          <p:cNvSpPr/>
          <p:nvPr/>
        </p:nvSpPr>
        <p:spPr bwMode="auto">
          <a:xfrm>
            <a:off x="64320" y="4079550"/>
            <a:ext cx="1860744" cy="409061"/>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Glacier Change</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07A90541-9C7E-C106-131E-0CCA54B01176}"/>
              </a:ext>
            </a:extLst>
          </p:cNvPr>
          <p:cNvSpPr/>
          <p:nvPr/>
        </p:nvSpPr>
        <p:spPr bwMode="auto">
          <a:xfrm>
            <a:off x="71086" y="2449844"/>
            <a:ext cx="1860744" cy="41785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Mass Movements</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20">
            <a:extLst>
              <a:ext uri="{FF2B5EF4-FFF2-40B4-BE49-F238E27FC236}">
                <a16:creationId xmlns:a16="http://schemas.microsoft.com/office/drawing/2014/main" id="{CE87938B-F766-DF57-0E53-544DCFA9C188}"/>
              </a:ext>
            </a:extLst>
          </p:cNvPr>
          <p:cNvSpPr/>
          <p:nvPr/>
        </p:nvSpPr>
        <p:spPr bwMode="auto">
          <a:xfrm>
            <a:off x="843905" y="5516992"/>
            <a:ext cx="2162318" cy="566859"/>
          </a:xfrm>
          <a:prstGeom prst="rect">
            <a:avLst/>
          </a:prstGeom>
          <a:solidFill>
            <a:srgbClr val="FF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Earth System Change</a:t>
            </a:r>
            <a:endParaRPr lang="zh-CN" alt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灯片编号占位符 3">
            <a:extLst>
              <a:ext uri="{FF2B5EF4-FFF2-40B4-BE49-F238E27FC236}">
                <a16:creationId xmlns:a16="http://schemas.microsoft.com/office/drawing/2014/main" id="{730F23FE-6B44-5D79-1D3E-E4842EBB6D03}"/>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3</a:t>
            </a:fld>
            <a:endParaRPr lang="en-US" altLang="zh-CN" dirty="0"/>
          </a:p>
        </p:txBody>
      </p:sp>
      <p:sp>
        <p:nvSpPr>
          <p:cNvPr id="22" name="文本框 21">
            <a:extLst>
              <a:ext uri="{FF2B5EF4-FFF2-40B4-BE49-F238E27FC236}">
                <a16:creationId xmlns:a16="http://schemas.microsoft.com/office/drawing/2014/main" id="{6A940E3E-FBA8-4EEC-09EB-6E925C8F71D9}"/>
              </a:ext>
            </a:extLst>
          </p:cNvPr>
          <p:cNvSpPr txBox="1"/>
          <p:nvPr/>
        </p:nvSpPr>
        <p:spPr>
          <a:xfrm>
            <a:off x="-175248" y="6268861"/>
            <a:ext cx="12542496" cy="523220"/>
          </a:xfrm>
          <a:prstGeom prst="rect">
            <a:avLst/>
          </a:prstGeom>
          <a:noFill/>
          <a:ln w="38100">
            <a:noFill/>
          </a:ln>
        </p:spPr>
        <p:txBody>
          <a:bodyPr wrap="square">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Data fusion: normal equation level      observation level</a:t>
            </a:r>
            <a:endPar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 name="组合 3">
            <a:extLst>
              <a:ext uri="{FF2B5EF4-FFF2-40B4-BE49-F238E27FC236}">
                <a16:creationId xmlns:a16="http://schemas.microsoft.com/office/drawing/2014/main" id="{8DC74A37-0B3F-B4E5-4012-1AB91642416C}"/>
              </a:ext>
            </a:extLst>
          </p:cNvPr>
          <p:cNvGrpSpPr/>
          <p:nvPr/>
        </p:nvGrpSpPr>
        <p:grpSpPr>
          <a:xfrm>
            <a:off x="7793388" y="1014491"/>
            <a:ext cx="4268338" cy="4402059"/>
            <a:chOff x="4667191" y="2682396"/>
            <a:chExt cx="4055952" cy="4050613"/>
          </a:xfrm>
          <a:effectLst/>
        </p:grpSpPr>
        <p:grpSp>
          <p:nvGrpSpPr>
            <p:cNvPr id="23" name="组合 22">
              <a:extLst>
                <a:ext uri="{FF2B5EF4-FFF2-40B4-BE49-F238E27FC236}">
                  <a16:creationId xmlns:a16="http://schemas.microsoft.com/office/drawing/2014/main" id="{373F00B6-5222-E3F3-BD13-C881407D1A0C}"/>
                </a:ext>
              </a:extLst>
            </p:cNvPr>
            <p:cNvGrpSpPr/>
            <p:nvPr/>
          </p:nvGrpSpPr>
          <p:grpSpPr>
            <a:xfrm>
              <a:off x="4667191" y="2682396"/>
              <a:ext cx="1980000" cy="1312446"/>
              <a:chOff x="75216" y="1124744"/>
              <a:chExt cx="1980000" cy="1482909"/>
            </a:xfrm>
          </p:grpSpPr>
          <p:pic>
            <p:nvPicPr>
              <p:cNvPr id="38" name="图片 37">
                <a:extLst>
                  <a:ext uri="{FF2B5EF4-FFF2-40B4-BE49-F238E27FC236}">
                    <a16:creationId xmlns:a16="http://schemas.microsoft.com/office/drawing/2014/main" id="{FBEF254C-A9E0-3852-ACC4-C3B8EE20B39B}"/>
                  </a:ext>
                </a:extLst>
              </p:cNvPr>
              <p:cNvPicPr>
                <a:picLocks/>
              </p:cNvPicPr>
              <p:nvPr/>
            </p:nvPicPr>
            <p:blipFill rotWithShape="1">
              <a:blip r:embed="rId6"/>
              <a:srcRect l="1963" t="7727" r="2743"/>
              <a:stretch/>
            </p:blipFill>
            <p:spPr>
              <a:xfrm>
                <a:off x="75216" y="1124744"/>
                <a:ext cx="1980000" cy="1080000"/>
              </a:xfrm>
              <a:prstGeom prst="rect">
                <a:avLst/>
              </a:prstGeom>
              <a:effectLst/>
            </p:spPr>
          </p:pic>
          <p:sp>
            <p:nvSpPr>
              <p:cNvPr id="39" name="矩形 38">
                <a:extLst>
                  <a:ext uri="{FF2B5EF4-FFF2-40B4-BE49-F238E27FC236}">
                    <a16:creationId xmlns:a16="http://schemas.microsoft.com/office/drawing/2014/main" id="{EB78E7FA-AC6D-1F3E-3C3B-6ECE51B350FC}"/>
                  </a:ext>
                </a:extLst>
              </p:cNvPr>
              <p:cNvSpPr/>
              <p:nvPr/>
            </p:nvSpPr>
            <p:spPr bwMode="auto">
              <a:xfrm>
                <a:off x="75216" y="2247653"/>
                <a:ext cx="1980000" cy="360000"/>
              </a:xfrm>
              <a:prstGeom prst="rect">
                <a:avLst/>
              </a:prstGeom>
              <a:solidFill>
                <a:srgbClr val="FFFF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GNSS</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4" name="组合 23">
              <a:extLst>
                <a:ext uri="{FF2B5EF4-FFF2-40B4-BE49-F238E27FC236}">
                  <a16:creationId xmlns:a16="http://schemas.microsoft.com/office/drawing/2014/main" id="{4C25E6D2-F773-CA98-6EF9-EF94EA92255B}"/>
                </a:ext>
              </a:extLst>
            </p:cNvPr>
            <p:cNvGrpSpPr/>
            <p:nvPr/>
          </p:nvGrpSpPr>
          <p:grpSpPr>
            <a:xfrm>
              <a:off x="6743143" y="2688338"/>
              <a:ext cx="1980000" cy="1316726"/>
              <a:chOff x="2144416" y="1124744"/>
              <a:chExt cx="1980000" cy="1487745"/>
            </a:xfrm>
          </p:grpSpPr>
          <p:pic>
            <p:nvPicPr>
              <p:cNvPr id="36" name="图片 35">
                <a:extLst>
                  <a:ext uri="{FF2B5EF4-FFF2-40B4-BE49-F238E27FC236}">
                    <a16:creationId xmlns:a16="http://schemas.microsoft.com/office/drawing/2014/main" id="{61CB7BA6-51DB-ED8F-0AF1-BAD9FEF38A7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144416" y="1124744"/>
                <a:ext cx="1980000" cy="1080000"/>
              </a:xfrm>
              <a:prstGeom prst="rect">
                <a:avLst/>
              </a:prstGeom>
              <a:effectLst/>
            </p:spPr>
          </p:pic>
          <p:sp>
            <p:nvSpPr>
              <p:cNvPr id="37" name="矩形 36">
                <a:extLst>
                  <a:ext uri="{FF2B5EF4-FFF2-40B4-BE49-F238E27FC236}">
                    <a16:creationId xmlns:a16="http://schemas.microsoft.com/office/drawing/2014/main" id="{56E0414A-8A17-6CAC-5EE5-2A50DBA22600}"/>
                  </a:ext>
                </a:extLst>
              </p:cNvPr>
              <p:cNvSpPr/>
              <p:nvPr/>
            </p:nvSpPr>
            <p:spPr bwMode="auto">
              <a:xfrm>
                <a:off x="2144416" y="2252489"/>
                <a:ext cx="1980000" cy="360000"/>
              </a:xfrm>
              <a:prstGeom prst="rect">
                <a:avLst/>
              </a:prstGeom>
              <a:solidFill>
                <a:srgbClr val="FFFF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VLBI</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5" name="组合 24">
              <a:extLst>
                <a:ext uri="{FF2B5EF4-FFF2-40B4-BE49-F238E27FC236}">
                  <a16:creationId xmlns:a16="http://schemas.microsoft.com/office/drawing/2014/main" id="{DB8191C0-2CEA-01B3-D9FC-F6789F65183C}"/>
                </a:ext>
              </a:extLst>
            </p:cNvPr>
            <p:cNvGrpSpPr/>
            <p:nvPr/>
          </p:nvGrpSpPr>
          <p:grpSpPr>
            <a:xfrm>
              <a:off x="6736391" y="4058140"/>
              <a:ext cx="1980000" cy="1289698"/>
              <a:chOff x="2144416" y="2812437"/>
              <a:chExt cx="1980000" cy="1457207"/>
            </a:xfrm>
          </p:grpSpPr>
          <p:pic>
            <p:nvPicPr>
              <p:cNvPr id="34" name="图片 33">
                <a:extLst>
                  <a:ext uri="{FF2B5EF4-FFF2-40B4-BE49-F238E27FC236}">
                    <a16:creationId xmlns:a16="http://schemas.microsoft.com/office/drawing/2014/main" id="{5ECAC9CA-F688-87C2-D63A-0B4C1E308ED6}"/>
                  </a:ext>
                </a:extLst>
              </p:cNvPr>
              <p:cNvPicPr>
                <a:picLocks/>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8820" t="6248" r="9280" b="9406"/>
              <a:stretch/>
            </p:blipFill>
            <p:spPr>
              <a:xfrm>
                <a:off x="2144416" y="2812437"/>
                <a:ext cx="1980000" cy="1080000"/>
              </a:xfrm>
              <a:prstGeom prst="rect">
                <a:avLst/>
              </a:prstGeom>
              <a:effectLst/>
            </p:spPr>
          </p:pic>
          <p:sp>
            <p:nvSpPr>
              <p:cNvPr id="35" name="矩形 34">
                <a:extLst>
                  <a:ext uri="{FF2B5EF4-FFF2-40B4-BE49-F238E27FC236}">
                    <a16:creationId xmlns:a16="http://schemas.microsoft.com/office/drawing/2014/main" id="{AA56EC90-30B2-ED1B-8BB2-DF300833D3BB}"/>
                  </a:ext>
                </a:extLst>
              </p:cNvPr>
              <p:cNvSpPr/>
              <p:nvPr/>
            </p:nvSpPr>
            <p:spPr bwMode="auto">
              <a:xfrm>
                <a:off x="2144416" y="3909644"/>
                <a:ext cx="1980000" cy="360000"/>
              </a:xfrm>
              <a:prstGeom prst="rect">
                <a:avLst/>
              </a:prstGeom>
              <a:solidFill>
                <a:srgbClr val="FFFF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SLR</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6" name="组合 25">
              <a:extLst>
                <a:ext uri="{FF2B5EF4-FFF2-40B4-BE49-F238E27FC236}">
                  <a16:creationId xmlns:a16="http://schemas.microsoft.com/office/drawing/2014/main" id="{4C392E8F-FD6D-257F-CB8D-23137F148218}"/>
                </a:ext>
              </a:extLst>
            </p:cNvPr>
            <p:cNvGrpSpPr/>
            <p:nvPr/>
          </p:nvGrpSpPr>
          <p:grpSpPr>
            <a:xfrm>
              <a:off x="4667191" y="4055782"/>
              <a:ext cx="1980000" cy="1292056"/>
              <a:chOff x="75216" y="2809773"/>
              <a:chExt cx="1980000" cy="1459871"/>
            </a:xfrm>
          </p:grpSpPr>
          <p:pic>
            <p:nvPicPr>
              <p:cNvPr id="32" name="图片 31">
                <a:extLst>
                  <a:ext uri="{FF2B5EF4-FFF2-40B4-BE49-F238E27FC236}">
                    <a16:creationId xmlns:a16="http://schemas.microsoft.com/office/drawing/2014/main" id="{CE166819-8FD0-C65B-49B5-AB0455DD5B56}"/>
                  </a:ext>
                </a:extLst>
              </p:cNvPr>
              <p:cNvPicPr>
                <a:picLocks/>
              </p:cNvPicPr>
              <p:nvPr/>
            </p:nvPicPr>
            <p:blipFill rotWithShape="1">
              <a:blip r:embed="rId10"/>
              <a:srcRect b="11261"/>
              <a:stretch/>
            </p:blipFill>
            <p:spPr>
              <a:xfrm>
                <a:off x="75216" y="2809773"/>
                <a:ext cx="1980000" cy="1080000"/>
              </a:xfrm>
              <a:prstGeom prst="rect">
                <a:avLst/>
              </a:prstGeom>
              <a:effectLst/>
            </p:spPr>
          </p:pic>
          <p:sp>
            <p:nvSpPr>
              <p:cNvPr id="33" name="矩形 32">
                <a:extLst>
                  <a:ext uri="{FF2B5EF4-FFF2-40B4-BE49-F238E27FC236}">
                    <a16:creationId xmlns:a16="http://schemas.microsoft.com/office/drawing/2014/main" id="{DF986438-F953-A567-94B7-4E352DEF8F01}"/>
                  </a:ext>
                </a:extLst>
              </p:cNvPr>
              <p:cNvSpPr/>
              <p:nvPr/>
            </p:nvSpPr>
            <p:spPr bwMode="auto">
              <a:xfrm>
                <a:off x="75216" y="3909644"/>
                <a:ext cx="1980000" cy="360000"/>
              </a:xfrm>
              <a:prstGeom prst="rect">
                <a:avLst/>
              </a:prstGeom>
              <a:solidFill>
                <a:srgbClr val="FFFF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DORIS</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7" name="矩形 26">
              <a:extLst>
                <a:ext uri="{FF2B5EF4-FFF2-40B4-BE49-F238E27FC236}">
                  <a16:creationId xmlns:a16="http://schemas.microsoft.com/office/drawing/2014/main" id="{DADCA0FF-C57D-89CF-2BD4-074C4146DB79}"/>
                </a:ext>
              </a:extLst>
            </p:cNvPr>
            <p:cNvSpPr/>
            <p:nvPr/>
          </p:nvSpPr>
          <p:spPr bwMode="auto">
            <a:xfrm>
              <a:off x="6736391" y="6414392"/>
              <a:ext cx="1980000" cy="318617"/>
            </a:xfrm>
            <a:prstGeom prst="rect">
              <a:avLst/>
            </a:prstGeom>
            <a:solidFill>
              <a:srgbClr val="CCFF9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LEOs</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8" name="组合 27">
              <a:extLst>
                <a:ext uri="{FF2B5EF4-FFF2-40B4-BE49-F238E27FC236}">
                  <a16:creationId xmlns:a16="http://schemas.microsoft.com/office/drawing/2014/main" id="{86F175A7-2EC5-43BC-C820-42094CE479F1}"/>
                </a:ext>
              </a:extLst>
            </p:cNvPr>
            <p:cNvGrpSpPr/>
            <p:nvPr/>
          </p:nvGrpSpPr>
          <p:grpSpPr>
            <a:xfrm>
              <a:off x="4667191" y="5445224"/>
              <a:ext cx="1980000" cy="1287785"/>
              <a:chOff x="75216" y="4494235"/>
              <a:chExt cx="1980000" cy="1455045"/>
            </a:xfrm>
          </p:grpSpPr>
          <p:sp>
            <p:nvSpPr>
              <p:cNvPr id="30" name="矩形 29">
                <a:extLst>
                  <a:ext uri="{FF2B5EF4-FFF2-40B4-BE49-F238E27FC236}">
                    <a16:creationId xmlns:a16="http://schemas.microsoft.com/office/drawing/2014/main" id="{3F209796-146A-007E-9633-803DB836262A}"/>
                  </a:ext>
                </a:extLst>
              </p:cNvPr>
              <p:cNvSpPr/>
              <p:nvPr/>
            </p:nvSpPr>
            <p:spPr bwMode="auto">
              <a:xfrm>
                <a:off x="75216" y="5589280"/>
                <a:ext cx="1980000" cy="360000"/>
              </a:xfrm>
              <a:prstGeom prst="rect">
                <a:avLst/>
              </a:prstGeom>
              <a:solidFill>
                <a:srgbClr val="CCFF9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Inter-Satellite Link (ISL)</a:t>
                </a:r>
                <a:endPar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1" name="图片 30">
                <a:extLst>
                  <a:ext uri="{FF2B5EF4-FFF2-40B4-BE49-F238E27FC236}">
                    <a16:creationId xmlns:a16="http://schemas.microsoft.com/office/drawing/2014/main" id="{6223AA69-FA5B-7BD2-4380-B40C45B84100}"/>
                  </a:ext>
                </a:extLst>
              </p:cNvPr>
              <p:cNvPicPr>
                <a:picLocks/>
              </p:cNvPicPr>
              <p:nvPr/>
            </p:nvPicPr>
            <p:blipFill>
              <a:blip r:embed="rId11"/>
              <a:stretch>
                <a:fillRect/>
              </a:stretch>
            </p:blipFill>
            <p:spPr>
              <a:xfrm>
                <a:off x="75216" y="4494235"/>
                <a:ext cx="1980000" cy="1080000"/>
              </a:xfrm>
              <a:prstGeom prst="rect">
                <a:avLst/>
              </a:prstGeom>
              <a:effectLst/>
            </p:spPr>
          </p:pic>
        </p:grpSp>
        <p:pic>
          <p:nvPicPr>
            <p:cNvPr id="29" name="图片 28">
              <a:extLst>
                <a:ext uri="{FF2B5EF4-FFF2-40B4-BE49-F238E27FC236}">
                  <a16:creationId xmlns:a16="http://schemas.microsoft.com/office/drawing/2014/main" id="{1076B16D-6428-A5F0-1DFD-734F7664DCCA}"/>
                </a:ext>
              </a:extLst>
            </p:cNvPr>
            <p:cNvPicPr>
              <a:picLocks/>
            </p:cNvPicPr>
            <p:nvPr/>
          </p:nvPicPr>
          <p:blipFill rotWithShape="1">
            <a:blip r:embed="rId12"/>
            <a:srcRect t="28580" b="8421"/>
            <a:stretch/>
          </p:blipFill>
          <p:spPr>
            <a:xfrm>
              <a:off x="6743143" y="5445224"/>
              <a:ext cx="1980000" cy="955852"/>
            </a:xfrm>
            <a:prstGeom prst="rect">
              <a:avLst/>
            </a:prstGeom>
            <a:effectLst/>
          </p:spPr>
        </p:pic>
      </p:grpSp>
      <p:sp>
        <p:nvSpPr>
          <p:cNvPr id="12" name="箭头: 右 11">
            <a:extLst>
              <a:ext uri="{FF2B5EF4-FFF2-40B4-BE49-F238E27FC236}">
                <a16:creationId xmlns:a16="http://schemas.microsoft.com/office/drawing/2014/main" id="{6A38D9BD-6793-D3BB-813F-39A3C3EB5133}"/>
              </a:ext>
            </a:extLst>
          </p:cNvPr>
          <p:cNvSpPr/>
          <p:nvPr/>
        </p:nvSpPr>
        <p:spPr bwMode="auto">
          <a:xfrm>
            <a:off x="7524842" y="6453081"/>
            <a:ext cx="258209" cy="19587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0" name="箭头: 下 9">
            <a:extLst>
              <a:ext uri="{FF2B5EF4-FFF2-40B4-BE49-F238E27FC236}">
                <a16:creationId xmlns:a16="http://schemas.microsoft.com/office/drawing/2014/main" id="{B2F9A5D3-7BED-F477-D43B-979C8961EF42}"/>
              </a:ext>
            </a:extLst>
          </p:cNvPr>
          <p:cNvSpPr/>
          <p:nvPr/>
        </p:nvSpPr>
        <p:spPr>
          <a:xfrm rot="16200000">
            <a:off x="3517265" y="3150703"/>
            <a:ext cx="320747" cy="350053"/>
          </a:xfrm>
          <a:prstGeom prst="downArrow">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1" name="箭头: 下 40">
            <a:extLst>
              <a:ext uri="{FF2B5EF4-FFF2-40B4-BE49-F238E27FC236}">
                <a16:creationId xmlns:a16="http://schemas.microsoft.com/office/drawing/2014/main" id="{CDB3D1A8-A854-C146-54F0-97722076D09A}"/>
              </a:ext>
            </a:extLst>
          </p:cNvPr>
          <p:cNvSpPr/>
          <p:nvPr/>
        </p:nvSpPr>
        <p:spPr>
          <a:xfrm rot="5400000">
            <a:off x="7347872" y="3150702"/>
            <a:ext cx="320747" cy="350053"/>
          </a:xfrm>
          <a:prstGeom prst="downArrow">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254459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E1080D59-0A98-CD3A-4B57-CE3E1D9219D8}"/>
              </a:ext>
            </a:extLst>
          </p:cNvPr>
          <p:cNvPicPr>
            <a:picLocks noChangeAspect="1"/>
          </p:cNvPicPr>
          <p:nvPr/>
        </p:nvPicPr>
        <p:blipFill rotWithShape="1">
          <a:blip r:embed="rId3">
            <a:extLst>
              <a:ext uri="{28A0092B-C50C-407E-A947-70E740481C1C}">
                <a14:useLocalDpi xmlns:a14="http://schemas.microsoft.com/office/drawing/2010/main" val="0"/>
              </a:ext>
            </a:extLst>
          </a:blip>
          <a:srcRect l="11113" t="4695" r="9275" b="13147"/>
          <a:stretch/>
        </p:blipFill>
        <p:spPr>
          <a:xfrm>
            <a:off x="7117836" y="2465369"/>
            <a:ext cx="4865127" cy="3494259"/>
          </a:xfrm>
          <a:prstGeom prst="rect">
            <a:avLst/>
          </a:prstGeom>
        </p:spPr>
      </p:pic>
      <p:sp>
        <p:nvSpPr>
          <p:cNvPr id="31" name="灯片编号占位符 2">
            <a:extLst>
              <a:ext uri="{FF2B5EF4-FFF2-40B4-BE49-F238E27FC236}">
                <a16:creationId xmlns:a16="http://schemas.microsoft.com/office/drawing/2014/main" id="{ED34E296-603B-E98D-7D73-E4FA93A73CAA}"/>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pPr>
              <a:defRPr/>
            </a:pPr>
            <a:fld id="{ABA01480-835E-44CB-BDDC-244BDC204D1C}" type="slidenum">
              <a:rPr lang="en-US" altLang="zh-CN" smtClean="0"/>
              <a:pPr>
                <a:defRPr/>
              </a:pPr>
              <a:t>4</a:t>
            </a:fld>
            <a:endParaRPr lang="en-US" altLang="zh-CN" dirty="0"/>
          </a:p>
        </p:txBody>
      </p:sp>
      <p:sp>
        <p:nvSpPr>
          <p:cNvPr id="3" name="文本框 2">
            <a:extLst>
              <a:ext uri="{FF2B5EF4-FFF2-40B4-BE49-F238E27FC236}">
                <a16:creationId xmlns:a16="http://schemas.microsoft.com/office/drawing/2014/main" id="{AD3F39C3-544A-B3B4-D36C-4C022045AE7D}"/>
              </a:ext>
            </a:extLst>
          </p:cNvPr>
          <p:cNvSpPr txBox="1"/>
          <p:nvPr/>
        </p:nvSpPr>
        <p:spPr>
          <a:xfrm>
            <a:off x="44719" y="6221559"/>
            <a:ext cx="12120931" cy="523220"/>
          </a:xfrm>
          <a:prstGeom prst="rect">
            <a:avLst/>
          </a:prstGeom>
          <a:noFill/>
          <a:ln w="38100">
            <a:noFill/>
          </a:ln>
        </p:spPr>
        <p:txBody>
          <a:bodyPr wrap="square">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Techniques combination: co-location on ground      in space</a:t>
            </a:r>
            <a:endPar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箭头: 右 3">
            <a:extLst>
              <a:ext uri="{FF2B5EF4-FFF2-40B4-BE49-F238E27FC236}">
                <a16:creationId xmlns:a16="http://schemas.microsoft.com/office/drawing/2014/main" id="{78F2E956-AAF7-FBA1-4FEC-3984B3144FDC}"/>
              </a:ext>
            </a:extLst>
          </p:cNvPr>
          <p:cNvSpPr/>
          <p:nvPr/>
        </p:nvSpPr>
        <p:spPr bwMode="auto">
          <a:xfrm>
            <a:off x="9552424" y="6401559"/>
            <a:ext cx="258209" cy="19587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7" name="内容占位符 2">
            <a:extLst>
              <a:ext uri="{FF2B5EF4-FFF2-40B4-BE49-F238E27FC236}">
                <a16:creationId xmlns:a16="http://schemas.microsoft.com/office/drawing/2014/main" id="{805133E0-C6A9-6BED-0A5C-6ED520D5BF67}"/>
              </a:ext>
            </a:extLst>
          </p:cNvPr>
          <p:cNvSpPr>
            <a:spLocks noGrp="1"/>
          </p:cNvSpPr>
          <p:nvPr>
            <p:ph idx="1"/>
          </p:nvPr>
        </p:nvSpPr>
        <p:spPr>
          <a:xfrm>
            <a:off x="418072" y="1166925"/>
            <a:ext cx="10903071" cy="5112690"/>
          </a:xfrm>
        </p:spPr>
        <p:txBody>
          <a:bodyPr>
            <a:normAutofit fontScale="92500" lnSpcReduction="20000"/>
          </a:bodyPr>
          <a:lstStyle/>
          <a:p>
            <a:r>
              <a:rPr lang="en-US" altLang="zh-CN" sz="2600" dirty="0">
                <a:latin typeface="微软雅黑" panose="020B0503020204020204" pitchFamily="34" charset="-122"/>
                <a:ea typeface="微软雅黑" panose="020B0503020204020204" pitchFamily="34" charset="-122"/>
              </a:rPr>
              <a:t>Geodetic Global Observing System (GGOS) Objectives</a:t>
            </a:r>
          </a:p>
          <a:p>
            <a:pPr lvl="1"/>
            <a:r>
              <a:rPr lang="en-US" altLang="zh-CN" sz="2200" dirty="0"/>
              <a:t>ITRF: a parameter accuracy of 1mm and a stability of 0.1mm/year</a:t>
            </a:r>
          </a:p>
          <a:p>
            <a:pPr lvl="1"/>
            <a:r>
              <a:rPr lang="en-US" altLang="zh-CN" sz="2200" dirty="0"/>
              <a:t>Link between the ITRF and the ICRF: improve consistency of the EOP</a:t>
            </a:r>
          </a:p>
          <a:p>
            <a:r>
              <a:rPr lang="en-US" altLang="zh-CN" sz="2600" dirty="0"/>
              <a:t>ESA</a:t>
            </a:r>
            <a:r>
              <a:rPr lang="en-US" altLang="zh-CN" sz="2600" dirty="0">
                <a:latin typeface="Times New Roman" panose="02020603050405020304" pitchFamily="18" charset="0"/>
                <a:cs typeface="Times New Roman" panose="02020603050405020304" pitchFamily="18" charset="0"/>
              </a:rPr>
              <a:t>’</a:t>
            </a:r>
            <a:r>
              <a:rPr lang="en-US" altLang="zh-CN" sz="2600" dirty="0"/>
              <a:t>s GENESIS Mission</a:t>
            </a:r>
          </a:p>
          <a:p>
            <a:pPr lvl="1"/>
            <a:r>
              <a:rPr lang="en-US" altLang="zh-CN" sz="2200" dirty="0"/>
              <a:t>Scheduled for launch in 2028, ~6000km</a:t>
            </a:r>
          </a:p>
          <a:p>
            <a:pPr lvl="1"/>
            <a:r>
              <a:rPr lang="en-US" altLang="zh-CN" sz="2200" dirty="0"/>
              <a:t>All four space-based geodetic techniques</a:t>
            </a:r>
          </a:p>
          <a:p>
            <a:pPr marL="909637" lvl="2" indent="0">
              <a:buNone/>
            </a:pPr>
            <a:r>
              <a:rPr lang="en-US" altLang="zh-CN" sz="2200" dirty="0"/>
              <a:t>on-board</a:t>
            </a:r>
          </a:p>
          <a:p>
            <a:pPr lvl="1"/>
            <a:r>
              <a:rPr lang="en-US" altLang="zh-CN" sz="2200" dirty="0"/>
              <a:t>Allow for the first time a link between </a:t>
            </a:r>
          </a:p>
          <a:p>
            <a:pPr marL="471487" lvl="1" indent="0">
              <a:buNone/>
            </a:pPr>
            <a:r>
              <a:rPr lang="en-US" altLang="zh-CN" sz="2200" dirty="0"/>
              <a:t>      the ITRF and the ICRF</a:t>
            </a:r>
          </a:p>
          <a:p>
            <a:pPr lvl="1">
              <a:buClr>
                <a:srgbClr val="CC0000"/>
              </a:buClr>
            </a:pPr>
            <a:r>
              <a:rPr lang="en-US" altLang="zh-CN" sz="2200" dirty="0"/>
              <a:t>Non-gravitational accelerations measuring</a:t>
            </a:r>
          </a:p>
          <a:p>
            <a:pPr marL="471487" lvl="1" indent="0">
              <a:buClr>
                <a:srgbClr val="CC0000"/>
              </a:buClr>
              <a:buNone/>
            </a:pPr>
            <a:r>
              <a:rPr lang="en-US" altLang="zh-CN" sz="2200" dirty="0"/>
              <a:t>      by an accelerometer</a:t>
            </a:r>
          </a:p>
          <a:p>
            <a:pPr lvl="1"/>
            <a:r>
              <a:rPr lang="en-US" altLang="zh-CN" sz="2200" dirty="0"/>
              <a:t>Improve the operational time and frequency</a:t>
            </a:r>
          </a:p>
          <a:p>
            <a:pPr marL="471487" lvl="1" indent="0">
              <a:buNone/>
            </a:pPr>
            <a:r>
              <a:rPr lang="en-US" altLang="zh-CN" sz="2200" dirty="0"/>
              <a:t>      transfer and synchronization globally</a:t>
            </a:r>
          </a:p>
        </p:txBody>
      </p:sp>
      <p:sp>
        <p:nvSpPr>
          <p:cNvPr id="8" name="标题 1">
            <a:extLst>
              <a:ext uri="{FF2B5EF4-FFF2-40B4-BE49-F238E27FC236}">
                <a16:creationId xmlns:a16="http://schemas.microsoft.com/office/drawing/2014/main" id="{A737C483-85AA-D2F7-1FF3-1653EF263160}"/>
              </a:ext>
            </a:extLst>
          </p:cNvPr>
          <p:cNvSpPr>
            <a:spLocks noGrp="1"/>
          </p:cNvSpPr>
          <p:nvPr>
            <p:ph type="title"/>
          </p:nvPr>
        </p:nvSpPr>
        <p:spPr>
          <a:xfrm>
            <a:off x="179897" y="138107"/>
            <a:ext cx="11985753" cy="623887"/>
          </a:xfrm>
        </p:spPr>
        <p:txBody>
          <a:bodyPr/>
          <a:lstStyle/>
          <a:p>
            <a:r>
              <a:rPr lang="en-US" altLang="zh-CN" sz="3200" b="1" dirty="0">
                <a:solidFill>
                  <a:schemeClr val="tx1"/>
                </a:solidFill>
              </a:rPr>
              <a:t>Combination of Global Space Geodetic Techniques</a:t>
            </a:r>
            <a:endParaRPr lang="zh-CN" altLang="en-US" sz="3200" b="1" dirty="0"/>
          </a:p>
        </p:txBody>
      </p:sp>
      <p:sp>
        <p:nvSpPr>
          <p:cNvPr id="10" name="文本框 9">
            <a:extLst>
              <a:ext uri="{FF2B5EF4-FFF2-40B4-BE49-F238E27FC236}">
                <a16:creationId xmlns:a16="http://schemas.microsoft.com/office/drawing/2014/main" id="{3BA4A1B8-5519-4591-3D48-6FD4D55FC295}"/>
              </a:ext>
            </a:extLst>
          </p:cNvPr>
          <p:cNvSpPr txBox="1"/>
          <p:nvPr/>
        </p:nvSpPr>
        <p:spPr>
          <a:xfrm>
            <a:off x="9694130" y="5905928"/>
            <a:ext cx="2381367" cy="369332"/>
          </a:xfrm>
          <a:prstGeom prst="rect">
            <a:avLst/>
          </a:prstGeom>
          <a:noFill/>
        </p:spPr>
        <p:txBody>
          <a:bodyPr wrap="square">
            <a:spAutoFit/>
          </a:bodyPr>
          <a:lstStyle>
            <a:defPPr>
              <a:defRPr lang="zh-CN"/>
            </a:defPPr>
            <a:lvl1pPr>
              <a:defRPr i="1"/>
            </a:lvl1pPr>
          </a:lstStyle>
          <a:p>
            <a:r>
              <a:rPr lang="zh-CN" altLang="en-US" dirty="0"/>
              <a:t>Delva et al. </a:t>
            </a:r>
            <a:r>
              <a:rPr lang="en-US" altLang="zh-CN" dirty="0"/>
              <a:t>(</a:t>
            </a:r>
            <a:r>
              <a:rPr lang="zh-CN" altLang="en-US" dirty="0"/>
              <a:t>2023</a:t>
            </a:r>
            <a:r>
              <a:rPr lang="en-US" altLang="zh-CN" dirty="0"/>
              <a:t>)</a:t>
            </a:r>
            <a:endParaRPr lang="zh-CN" altLang="en-US" dirty="0"/>
          </a:p>
        </p:txBody>
      </p:sp>
    </p:spTree>
    <p:extLst>
      <p:ext uri="{BB962C8B-B14F-4D97-AF65-F5344CB8AC3E}">
        <p14:creationId xmlns:p14="http://schemas.microsoft.com/office/powerpoint/2010/main" val="2774245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95A766-F298-45F0-6955-BBA19AB1EF8D}"/>
              </a:ext>
            </a:extLst>
          </p:cNvPr>
          <p:cNvSpPr>
            <a:spLocks noGrp="1"/>
          </p:cNvSpPr>
          <p:nvPr>
            <p:ph type="title"/>
          </p:nvPr>
        </p:nvSpPr>
        <p:spPr>
          <a:xfrm>
            <a:off x="122896" y="170340"/>
            <a:ext cx="11810918" cy="6238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Sensors in Space and on Ground</a:t>
            </a:r>
            <a:r>
              <a:rPr lang="zh-CN" altLang="en-US" sz="3200" b="1" dirty="0">
                <a:solidFill>
                  <a:schemeClr val="tx1"/>
                </a:solidFill>
              </a:rPr>
              <a:t>：</a:t>
            </a:r>
            <a:r>
              <a:rPr lang="en-US" altLang="zh-CN" sz="3200" b="1" dirty="0">
                <a:solidFill>
                  <a:schemeClr val="tx1"/>
                </a:solidFill>
              </a:rPr>
              <a:t>From Sparse</a:t>
            </a:r>
            <a:r>
              <a:rPr lang="zh-CN" altLang="en-US" sz="3200" b="1" dirty="0">
                <a:solidFill>
                  <a:schemeClr val="tx1"/>
                </a:solidFill>
              </a:rPr>
              <a:t> </a:t>
            </a:r>
            <a:r>
              <a:rPr lang="en-US" altLang="zh-CN" sz="3200" b="1" dirty="0">
                <a:solidFill>
                  <a:schemeClr val="tx1"/>
                </a:solidFill>
              </a:rPr>
              <a:t>to Dense</a:t>
            </a:r>
            <a:endParaRPr lang="zh-CN" altLang="en-US" sz="3200" b="1" dirty="0">
              <a:solidFill>
                <a:schemeClr val="tx1"/>
              </a:solidFill>
            </a:endParaRPr>
          </a:p>
        </p:txBody>
      </p:sp>
      <p:sp>
        <p:nvSpPr>
          <p:cNvPr id="9" name="Text Box 4" descr="图片3">
            <a:extLst>
              <a:ext uri="{FF2B5EF4-FFF2-40B4-BE49-F238E27FC236}">
                <a16:creationId xmlns:a16="http://schemas.microsoft.com/office/drawing/2014/main" id="{5032EF0C-60C4-4E72-3FC6-4A6EBEDC2C1F}"/>
              </a:ext>
            </a:extLst>
          </p:cNvPr>
          <p:cNvSpPr txBox="1">
            <a:spLocks noChangeArrowheads="1"/>
          </p:cNvSpPr>
          <p:nvPr/>
        </p:nvSpPr>
        <p:spPr bwMode="blackWhite">
          <a:xfrm>
            <a:off x="457022" y="1024361"/>
            <a:ext cx="6735762" cy="2453298"/>
          </a:xfrm>
          <a:prstGeom prst="rect">
            <a:avLst/>
          </a:prstGeom>
          <a:solidFill>
            <a:srgbClr val="FFFFFF"/>
          </a:solidFill>
          <a:ln w="9525" algn="ctr">
            <a:noFill/>
            <a:miter lim="800000"/>
            <a:headEnd/>
            <a:tailEnd/>
          </a:ln>
          <a:effectLst/>
        </p:spPr>
        <p:txBody>
          <a:bodyPr tIns="0" anchor="ctr"/>
          <a:lstStyle>
            <a:lvl1pPr marL="342900" indent="-342900" defTabSz="931863">
              <a:defRPr kumimoji="1" sz="2400" b="1">
                <a:solidFill>
                  <a:schemeClr val="tx1"/>
                </a:solidFill>
                <a:latin typeface="Arial" pitchFamily="34" charset="0"/>
                <a:ea typeface="黑体" pitchFamily="49" charset="-122"/>
              </a:defRPr>
            </a:lvl1pPr>
            <a:lvl2pPr marL="914400" indent="-457200" defTabSz="931863">
              <a:defRPr kumimoji="1" sz="2400" b="1">
                <a:solidFill>
                  <a:schemeClr val="tx1"/>
                </a:solidFill>
                <a:latin typeface="Arial" pitchFamily="34" charset="0"/>
                <a:ea typeface="黑体" pitchFamily="49" charset="-122"/>
              </a:defRPr>
            </a:lvl2pPr>
            <a:lvl3pPr marL="1143000" indent="-228600" defTabSz="931863">
              <a:defRPr kumimoji="1" sz="2400" b="1">
                <a:solidFill>
                  <a:schemeClr val="tx1"/>
                </a:solidFill>
                <a:latin typeface="Arial" pitchFamily="34" charset="0"/>
                <a:ea typeface="黑体" pitchFamily="49" charset="-122"/>
              </a:defRPr>
            </a:lvl3pPr>
            <a:lvl4pPr marL="1600200" indent="-228600" defTabSz="931863">
              <a:defRPr kumimoji="1" sz="2400" b="1">
                <a:solidFill>
                  <a:schemeClr val="tx1"/>
                </a:solidFill>
                <a:latin typeface="Arial" pitchFamily="34" charset="0"/>
                <a:ea typeface="黑体" pitchFamily="49" charset="-122"/>
              </a:defRPr>
            </a:lvl4pPr>
            <a:lvl5pPr marL="2057400" indent="-228600" defTabSz="931863">
              <a:defRPr kumimoji="1" sz="2400" b="1">
                <a:solidFill>
                  <a:schemeClr val="tx1"/>
                </a:solidFill>
                <a:latin typeface="Arial" pitchFamily="34" charset="0"/>
                <a:ea typeface="黑体" pitchFamily="49" charset="-122"/>
              </a:defRPr>
            </a:lvl5pPr>
            <a:lvl6pPr marL="2514600" indent="-228600" defTabSz="931863" eaLnBrk="0" fontAlgn="base" hangingPunct="0">
              <a:spcBef>
                <a:spcPct val="0"/>
              </a:spcBef>
              <a:spcAft>
                <a:spcPct val="0"/>
              </a:spcAft>
              <a:defRPr kumimoji="1" sz="2400" b="1">
                <a:solidFill>
                  <a:schemeClr val="tx1"/>
                </a:solidFill>
                <a:latin typeface="Arial" pitchFamily="34" charset="0"/>
                <a:ea typeface="黑体" pitchFamily="49" charset="-122"/>
              </a:defRPr>
            </a:lvl6pPr>
            <a:lvl7pPr marL="2971800" indent="-228600" defTabSz="931863" eaLnBrk="0" fontAlgn="base" hangingPunct="0">
              <a:spcBef>
                <a:spcPct val="0"/>
              </a:spcBef>
              <a:spcAft>
                <a:spcPct val="0"/>
              </a:spcAft>
              <a:defRPr kumimoji="1" sz="2400" b="1">
                <a:solidFill>
                  <a:schemeClr val="tx1"/>
                </a:solidFill>
                <a:latin typeface="Arial" pitchFamily="34" charset="0"/>
                <a:ea typeface="黑体" pitchFamily="49" charset="-122"/>
              </a:defRPr>
            </a:lvl7pPr>
            <a:lvl8pPr marL="3429000" indent="-228600" defTabSz="931863" eaLnBrk="0" fontAlgn="base" hangingPunct="0">
              <a:spcBef>
                <a:spcPct val="0"/>
              </a:spcBef>
              <a:spcAft>
                <a:spcPct val="0"/>
              </a:spcAft>
              <a:defRPr kumimoji="1" sz="2400" b="1">
                <a:solidFill>
                  <a:schemeClr val="tx1"/>
                </a:solidFill>
                <a:latin typeface="Arial" pitchFamily="34" charset="0"/>
                <a:ea typeface="黑体" pitchFamily="49" charset="-122"/>
              </a:defRPr>
            </a:lvl8pPr>
            <a:lvl9pPr marL="3886200" indent="-228600" defTabSz="931863" eaLnBrk="0" fontAlgn="base" hangingPunct="0">
              <a:spcBef>
                <a:spcPct val="0"/>
              </a:spcBef>
              <a:spcAft>
                <a:spcPct val="0"/>
              </a:spcAft>
              <a:defRPr kumimoji="1" sz="2400" b="1">
                <a:solidFill>
                  <a:schemeClr val="tx1"/>
                </a:solidFill>
                <a:latin typeface="Arial" pitchFamily="34" charset="0"/>
                <a:ea typeface="黑体" pitchFamily="49" charset="-122"/>
              </a:defRPr>
            </a:lvl9pPr>
          </a:lstStyle>
          <a:p>
            <a:pPr marL="0" indent="0" defTabSz="914400" eaLnBrk="1" hangingPunct="1">
              <a:spcBef>
                <a:spcPct val="15000"/>
              </a:spcBef>
              <a:buClr>
                <a:srgbClr val="CC0000"/>
              </a:buClr>
              <a:buFont typeface="Wingdings" pitchFamily="2" charset="2"/>
              <a:buChar char="o"/>
              <a:defRPr/>
            </a:pPr>
            <a:r>
              <a:rPr kumimoji="0" lang="en-US" altLang="zh-CN" b="0" dirty="0">
                <a:solidFill>
                  <a:srgbClr val="000000"/>
                </a:solidFill>
                <a:latin typeface="微软雅黑" panose="020B0503020204020204" pitchFamily="34" charset="-122"/>
                <a:ea typeface="微软雅黑" panose="020B0503020204020204" pitchFamily="34" charset="-122"/>
                <a:cs typeface="+mn-cs"/>
              </a:rPr>
              <a:t> </a:t>
            </a:r>
            <a:r>
              <a:rPr kumimoji="0" lang="en-US" altLang="zh-CN" sz="2400" b="0" dirty="0">
                <a:solidFill>
                  <a:srgbClr val="000000"/>
                </a:solidFill>
                <a:latin typeface="微软雅黑" panose="020B0503020204020204" pitchFamily="34" charset="-122"/>
                <a:ea typeface="微软雅黑" panose="020B0503020204020204" pitchFamily="34" charset="-122"/>
              </a:rPr>
              <a:t>Tens of Thousands</a:t>
            </a:r>
            <a:r>
              <a:rPr kumimoji="0" lang="en-US" altLang="zh-CN" sz="2400" b="0" dirty="0">
                <a:solidFill>
                  <a:srgbClr val="000000"/>
                </a:solidFill>
                <a:latin typeface="微软雅黑" panose="020B0503020204020204" pitchFamily="34" charset="-122"/>
                <a:ea typeface="微软雅黑" panose="020B0503020204020204" pitchFamily="34" charset="-122"/>
                <a:cs typeface="+mn-cs"/>
              </a:rPr>
              <a:t> of </a:t>
            </a:r>
            <a:r>
              <a:rPr kumimoji="0" lang="en-US" altLang="zh-CN" sz="2400" b="0" dirty="0">
                <a:solidFill>
                  <a:srgbClr val="C00000"/>
                </a:solidFill>
                <a:latin typeface="微软雅黑" panose="020B0503020204020204" pitchFamily="34" charset="-122"/>
                <a:ea typeface="微软雅黑" panose="020B0503020204020204" pitchFamily="34" charset="-122"/>
                <a:cs typeface="+mn-cs"/>
              </a:rPr>
              <a:t>Ground </a:t>
            </a:r>
            <a:r>
              <a:rPr kumimoji="0" lang="en-US" altLang="zh-CN" b="0" dirty="0">
                <a:solidFill>
                  <a:srgbClr val="C00000"/>
                </a:solidFill>
                <a:latin typeface="微软雅黑" panose="020B0503020204020204" pitchFamily="34" charset="-122"/>
                <a:ea typeface="微软雅黑" panose="020B0503020204020204" pitchFamily="34" charset="-122"/>
              </a:rPr>
              <a:t>S</a:t>
            </a:r>
            <a:r>
              <a:rPr kumimoji="0" lang="en-US" altLang="zh-CN" sz="2400" b="0" dirty="0">
                <a:solidFill>
                  <a:srgbClr val="C00000"/>
                </a:solidFill>
                <a:latin typeface="微软雅黑" panose="020B0503020204020204" pitchFamily="34" charset="-122"/>
                <a:ea typeface="微软雅黑" panose="020B0503020204020204" pitchFamily="34" charset="-122"/>
                <a:cs typeface="+mn-cs"/>
              </a:rPr>
              <a:t>tations</a:t>
            </a:r>
          </a:p>
          <a:p>
            <a:pPr lvl="1" indent="-342900" defTabSz="914400">
              <a:spcBef>
                <a:spcPct val="15000"/>
              </a:spcBef>
              <a:buClr>
                <a:srgbClr val="CC0000"/>
              </a:buClr>
              <a:buFont typeface="Wingdings" panose="05000000000000000000" pitchFamily="2" charset="2"/>
              <a:buChar char="n"/>
              <a:defRPr/>
            </a:pPr>
            <a:r>
              <a:rPr kumimoji="0" lang="en-US" altLang="zh-CN" sz="2000" b="0" dirty="0">
                <a:solidFill>
                  <a:srgbClr val="000000"/>
                </a:solidFill>
                <a:latin typeface="微软雅黑" panose="020B0503020204020204" pitchFamily="34" charset="-122"/>
                <a:ea typeface="微软雅黑" panose="020B0503020204020204" pitchFamily="34" charset="-122"/>
              </a:rPr>
              <a:t> GNSS, VLBI, DORIS, SLR, (ISL)</a:t>
            </a:r>
            <a:endParaRPr kumimoji="0" lang="en-US" altLang="zh-CN" sz="2000" b="0" dirty="0">
              <a:solidFill>
                <a:srgbClr val="000000"/>
              </a:solidFill>
              <a:latin typeface="微软雅黑" panose="020B0503020204020204" pitchFamily="34" charset="-122"/>
              <a:ea typeface="微软雅黑" panose="020B0503020204020204" pitchFamily="34" charset="-122"/>
              <a:cs typeface="+mn-cs"/>
            </a:endParaRPr>
          </a:p>
          <a:p>
            <a:pPr marL="0" indent="0" defTabSz="914400" eaLnBrk="1" hangingPunct="1">
              <a:spcBef>
                <a:spcPct val="15000"/>
              </a:spcBef>
              <a:buClr>
                <a:srgbClr val="CC0000"/>
              </a:buClr>
              <a:buFont typeface="Wingdings" pitchFamily="2" charset="2"/>
              <a:buChar char="o"/>
              <a:defRPr/>
            </a:pPr>
            <a:r>
              <a:rPr kumimoji="0" lang="en-US" altLang="zh-CN" sz="2400" b="0" dirty="0">
                <a:solidFill>
                  <a:srgbClr val="000000"/>
                </a:solidFill>
                <a:latin typeface="微软雅黑" panose="020B0503020204020204" pitchFamily="34" charset="-122"/>
                <a:ea typeface="微软雅黑" panose="020B0503020204020204" pitchFamily="34" charset="-122"/>
                <a:cs typeface="+mn-cs"/>
                <a:sym typeface="Wingdings" panose="05000000000000000000" pitchFamily="2" charset="2"/>
              </a:rPr>
              <a:t> Thousands of </a:t>
            </a:r>
            <a:r>
              <a:rPr kumimoji="0" lang="en-US" altLang="zh-CN" sz="2400" b="0" dirty="0">
                <a:solidFill>
                  <a:srgbClr val="C00000"/>
                </a:solidFill>
                <a:latin typeface="微软雅黑" panose="020B0503020204020204" pitchFamily="34" charset="-122"/>
                <a:ea typeface="微软雅黑" panose="020B0503020204020204" pitchFamily="34" charset="-122"/>
                <a:cs typeface="+mn-cs"/>
                <a:sym typeface="Wingdings" panose="05000000000000000000" pitchFamily="2" charset="2"/>
              </a:rPr>
              <a:t>Observation </a:t>
            </a:r>
            <a:r>
              <a:rPr kumimoji="0" lang="en-US" altLang="zh-CN" b="0" dirty="0">
                <a:solidFill>
                  <a:srgbClr val="C00000"/>
                </a:solidFill>
                <a:latin typeface="微软雅黑" panose="020B0503020204020204" pitchFamily="34" charset="-122"/>
                <a:ea typeface="微软雅黑" panose="020B0503020204020204" pitchFamily="34" charset="-122"/>
                <a:sym typeface="Wingdings" panose="05000000000000000000" pitchFamily="2" charset="2"/>
              </a:rPr>
              <a:t>S</a:t>
            </a:r>
            <a:r>
              <a:rPr kumimoji="0" lang="en-US" altLang="zh-CN" sz="2400" b="0" dirty="0">
                <a:solidFill>
                  <a:srgbClr val="C00000"/>
                </a:solidFill>
                <a:latin typeface="微软雅黑" panose="020B0503020204020204" pitchFamily="34" charset="-122"/>
                <a:ea typeface="微软雅黑" panose="020B0503020204020204" pitchFamily="34" charset="-122"/>
                <a:cs typeface="+mn-cs"/>
                <a:sym typeface="Wingdings" panose="05000000000000000000" pitchFamily="2" charset="2"/>
              </a:rPr>
              <a:t>atellites</a:t>
            </a:r>
          </a:p>
          <a:p>
            <a:pPr lvl="1" indent="-342900" defTabSz="914400">
              <a:spcBef>
                <a:spcPct val="15000"/>
              </a:spcBef>
              <a:buClr>
                <a:srgbClr val="CC0000"/>
              </a:buClr>
              <a:buFont typeface="Wingdings" panose="05000000000000000000" pitchFamily="2" charset="2"/>
              <a:buChar char="n"/>
              <a:defRPr/>
            </a:pPr>
            <a:r>
              <a:rPr kumimoji="0" lang="en-US" altLang="zh-CN" sz="2000" b="0" dirty="0">
                <a:solidFill>
                  <a:srgbClr val="000000"/>
                </a:solidFill>
                <a:latin typeface="微软雅黑" panose="020B0503020204020204" pitchFamily="34" charset="-122"/>
                <a:ea typeface="微软雅黑" panose="020B0503020204020204" pitchFamily="34" charset="-122"/>
                <a:sym typeface="Wingdings" panose="05000000000000000000" pitchFamily="2" charset="2"/>
              </a:rPr>
              <a:t> GEO, IGSO, MEO, LEO</a:t>
            </a:r>
            <a:endParaRPr kumimoji="0" lang="en-US" altLang="zh-CN" sz="2000" b="0" dirty="0">
              <a:solidFill>
                <a:srgbClr val="000000"/>
              </a:solidFill>
              <a:latin typeface="微软雅黑" panose="020B0503020204020204" pitchFamily="34" charset="-122"/>
              <a:ea typeface="微软雅黑" panose="020B0503020204020204" pitchFamily="34" charset="-122"/>
              <a:cs typeface="+mn-cs"/>
              <a:sym typeface="Wingdings" panose="05000000000000000000" pitchFamily="2" charset="2"/>
            </a:endParaRPr>
          </a:p>
          <a:p>
            <a:pPr marL="0" indent="0" defTabSz="914400" eaLnBrk="1" hangingPunct="1">
              <a:spcBef>
                <a:spcPct val="15000"/>
              </a:spcBef>
              <a:buClr>
                <a:srgbClr val="CC0000"/>
              </a:buClr>
              <a:buFont typeface="Wingdings" pitchFamily="2" charset="2"/>
              <a:buChar char="o"/>
              <a:defRPr/>
            </a:pPr>
            <a:r>
              <a:rPr kumimoji="0" lang="en-US" altLang="zh-CN" b="0" dirty="0">
                <a:solidFill>
                  <a:srgbClr val="000000"/>
                </a:solidFill>
                <a:latin typeface="微软雅黑" panose="020B0503020204020204" pitchFamily="34" charset="-122"/>
                <a:ea typeface="微软雅黑" panose="020B0503020204020204" pitchFamily="34" charset="-122"/>
                <a:cs typeface="+mn-cs"/>
                <a:sym typeface="Wingdings" panose="05000000000000000000" pitchFamily="2" charset="2"/>
              </a:rPr>
              <a:t> Tens of Millions of </a:t>
            </a:r>
            <a:r>
              <a:rPr kumimoji="0" lang="en-US" altLang="zh-CN" b="0" dirty="0">
                <a:solidFill>
                  <a:srgbClr val="C00000"/>
                </a:solidFill>
                <a:latin typeface="微软雅黑" panose="020B0503020204020204" pitchFamily="34" charset="-122"/>
                <a:ea typeface="微软雅黑" panose="020B0503020204020204" pitchFamily="34" charset="-122"/>
                <a:sym typeface="Wingdings" panose="05000000000000000000" pitchFamily="2" charset="2"/>
              </a:rPr>
              <a:t>P</a:t>
            </a:r>
            <a:r>
              <a:rPr kumimoji="0" lang="en-US" altLang="zh-CN" b="0" dirty="0">
                <a:solidFill>
                  <a:srgbClr val="C00000"/>
                </a:solidFill>
                <a:latin typeface="微软雅黑" panose="020B0503020204020204" pitchFamily="34" charset="-122"/>
                <a:ea typeface="微软雅黑" panose="020B0503020204020204" pitchFamily="34" charset="-122"/>
                <a:cs typeface="+mn-cs"/>
                <a:sym typeface="Wingdings" panose="05000000000000000000" pitchFamily="2" charset="2"/>
              </a:rPr>
              <a:t>arameter</a:t>
            </a:r>
            <a:r>
              <a:rPr kumimoji="0" lang="en-US" altLang="zh-CN" b="0" dirty="0">
                <a:solidFill>
                  <a:srgbClr val="C00000"/>
                </a:solidFill>
                <a:latin typeface="微软雅黑" panose="020B0503020204020204" pitchFamily="34" charset="-122"/>
                <a:ea typeface="微软雅黑" panose="020B0503020204020204" pitchFamily="34" charset="-122"/>
                <a:sym typeface="Wingdings" panose="05000000000000000000" pitchFamily="2" charset="2"/>
              </a:rPr>
              <a:t> Estimates</a:t>
            </a:r>
          </a:p>
          <a:p>
            <a:pPr lvl="1" indent="-342900" defTabSz="914400">
              <a:spcBef>
                <a:spcPct val="15000"/>
              </a:spcBef>
              <a:buClr>
                <a:srgbClr val="CC0000"/>
              </a:buClr>
              <a:buFont typeface="Wingdings" panose="05000000000000000000" pitchFamily="2" charset="2"/>
              <a:buChar char="n"/>
              <a:defRPr/>
            </a:pPr>
            <a:r>
              <a:rPr kumimoji="0" lang="en-US" altLang="zh-CN" b="0" dirty="0">
                <a:solidFill>
                  <a:srgbClr val="000000"/>
                </a:solidFill>
                <a:latin typeface="微软雅黑" panose="020B0503020204020204" pitchFamily="34" charset="-122"/>
                <a:ea typeface="微软雅黑" panose="020B0503020204020204" pitchFamily="34" charset="-122"/>
                <a:cs typeface="+mn-cs"/>
                <a:sym typeface="Wingdings" panose="05000000000000000000" pitchFamily="2" charset="2"/>
              </a:rPr>
              <a:t> </a:t>
            </a:r>
            <a:r>
              <a:rPr kumimoji="0" lang="en-US" altLang="zh-CN" sz="2000" b="0" dirty="0">
                <a:solidFill>
                  <a:srgbClr val="000000"/>
                </a:solidFill>
                <a:latin typeface="微软雅黑" panose="020B0503020204020204" pitchFamily="34" charset="-122"/>
                <a:ea typeface="微软雅黑" panose="020B0503020204020204" pitchFamily="34" charset="-122"/>
                <a:cs typeface="+mn-cs"/>
                <a:sym typeface="Wingdings" panose="05000000000000000000" pitchFamily="2" charset="2"/>
              </a:rPr>
              <a:t>Geometrical, Physical, Models, Errors, etc.</a:t>
            </a:r>
            <a:endParaRPr kumimoji="0" lang="zh-CN" altLang="en-US" sz="2000" b="0" dirty="0">
              <a:solidFill>
                <a:srgbClr val="C00000"/>
              </a:solidFill>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id="{2A24BA06-7C98-CB0C-A5CF-247B688E09F1}"/>
              </a:ext>
            </a:extLst>
          </p:cNvPr>
          <p:cNvSpPr>
            <a:spLocks noChangeArrowheads="1"/>
          </p:cNvSpPr>
          <p:nvPr/>
        </p:nvSpPr>
        <p:spPr bwMode="auto">
          <a:xfrm>
            <a:off x="383116" y="6187417"/>
            <a:ext cx="11290479" cy="565604"/>
          </a:xfrm>
          <a:prstGeom prst="rect">
            <a:avLst/>
          </a:prstGeom>
          <a:noFill/>
          <a:ln w="38100">
            <a:noFill/>
          </a:ln>
        </p:spPr>
        <p:txBody>
          <a:bodyPr wrap="square">
            <a:spAutoFit/>
          </a:bodyPr>
          <a:lstStyle/>
          <a:p>
            <a:pPr algn="ctr">
              <a:lnSpc>
                <a:spcPct val="120000"/>
              </a:lnSpc>
            </a:pPr>
            <a:r>
              <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Processing efficiency:  low-speed   </a:t>
            </a: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high-performance</a:t>
            </a:r>
            <a:endPar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396CAB45-22F6-445C-1E14-2146364D8C4B}"/>
              </a:ext>
            </a:extLst>
          </p:cNvPr>
          <p:cNvGraphicFramePr>
            <a:graphicFrameLocks noGrp="1"/>
          </p:cNvGraphicFramePr>
          <p:nvPr>
            <p:extLst>
              <p:ext uri="{D42A27DB-BD31-4B8C-83A1-F6EECF244321}">
                <p14:modId xmlns:p14="http://schemas.microsoft.com/office/powerpoint/2010/main" val="973180500"/>
              </p:ext>
            </p:extLst>
          </p:nvPr>
        </p:nvGraphicFramePr>
        <p:xfrm>
          <a:off x="7388381" y="1088392"/>
          <a:ext cx="4637090" cy="5067021"/>
        </p:xfrm>
        <a:graphic>
          <a:graphicData uri="http://schemas.openxmlformats.org/drawingml/2006/table">
            <a:tbl>
              <a:tblPr firstRow="1" firstCol="1" bandRow="1">
                <a:tableStyleId>{5C22544A-7EE6-4342-B048-85BDC9FD1C3A}</a:tableStyleId>
              </a:tblPr>
              <a:tblGrid>
                <a:gridCol w="1197362">
                  <a:extLst>
                    <a:ext uri="{9D8B030D-6E8A-4147-A177-3AD203B41FA5}">
                      <a16:colId xmlns:a16="http://schemas.microsoft.com/office/drawing/2014/main" val="4081224181"/>
                    </a:ext>
                  </a:extLst>
                </a:gridCol>
                <a:gridCol w="573288">
                  <a:extLst>
                    <a:ext uri="{9D8B030D-6E8A-4147-A177-3AD203B41FA5}">
                      <a16:colId xmlns:a16="http://schemas.microsoft.com/office/drawing/2014/main" val="1903172918"/>
                    </a:ext>
                  </a:extLst>
                </a:gridCol>
                <a:gridCol w="573288">
                  <a:extLst>
                    <a:ext uri="{9D8B030D-6E8A-4147-A177-3AD203B41FA5}">
                      <a16:colId xmlns:a16="http://schemas.microsoft.com/office/drawing/2014/main" val="218565592"/>
                    </a:ext>
                  </a:extLst>
                </a:gridCol>
                <a:gridCol w="573288">
                  <a:extLst>
                    <a:ext uri="{9D8B030D-6E8A-4147-A177-3AD203B41FA5}">
                      <a16:colId xmlns:a16="http://schemas.microsoft.com/office/drawing/2014/main" val="2848566712"/>
                    </a:ext>
                  </a:extLst>
                </a:gridCol>
                <a:gridCol w="573288">
                  <a:extLst>
                    <a:ext uri="{9D8B030D-6E8A-4147-A177-3AD203B41FA5}">
                      <a16:colId xmlns:a16="http://schemas.microsoft.com/office/drawing/2014/main" val="1039440355"/>
                    </a:ext>
                  </a:extLst>
                </a:gridCol>
                <a:gridCol w="573288">
                  <a:extLst>
                    <a:ext uri="{9D8B030D-6E8A-4147-A177-3AD203B41FA5}">
                      <a16:colId xmlns:a16="http://schemas.microsoft.com/office/drawing/2014/main" val="2580428024"/>
                    </a:ext>
                  </a:extLst>
                </a:gridCol>
                <a:gridCol w="573288">
                  <a:extLst>
                    <a:ext uri="{9D8B030D-6E8A-4147-A177-3AD203B41FA5}">
                      <a16:colId xmlns:a16="http://schemas.microsoft.com/office/drawing/2014/main" val="1059075065"/>
                    </a:ext>
                  </a:extLst>
                </a:gridCol>
              </a:tblGrid>
              <a:tr h="409923">
                <a:tc rowSpan="2">
                  <a:txBody>
                    <a:bodyPr/>
                    <a:lstStyle/>
                    <a:p>
                      <a:pPr algn="ctr">
                        <a:spcAft>
                          <a:spcPts val="0"/>
                        </a:spcAft>
                      </a:pPr>
                      <a:r>
                        <a:rPr lang="en-US" altLang="zh-CN" sz="1600" b="0" kern="100" dirty="0">
                          <a:solidFill>
                            <a:srgbClr val="C00000"/>
                          </a:solidFill>
                          <a:effectLst/>
                          <a:latin typeface="微软雅黑" panose="020B0503020204020204" pitchFamily="34" charset="-122"/>
                          <a:ea typeface="微软雅黑" panose="020B0503020204020204" pitchFamily="34" charset="-122"/>
                        </a:rPr>
                        <a:t>Geodetic parameters</a:t>
                      </a:r>
                      <a:endParaRPr lang="zh-CN" sz="16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ctr">
                        <a:spcAft>
                          <a:spcPts val="0"/>
                        </a:spcAft>
                      </a:pPr>
                      <a:r>
                        <a:rPr lang="en-US" altLang="zh-CN" sz="1800" b="0" kern="100" dirty="0">
                          <a:solidFill>
                            <a:srgbClr val="C00000"/>
                          </a:solidFill>
                          <a:effectLst/>
                          <a:latin typeface="微软雅黑" panose="020B0503020204020204" pitchFamily="34" charset="-122"/>
                          <a:ea typeface="微软雅黑" panose="020B0503020204020204" pitchFamily="34" charset="-122"/>
                        </a:rPr>
                        <a:t>Space geodesy technology</a:t>
                      </a:r>
                      <a:endParaRPr lang="zh-CN" sz="1800" b="0" kern="100" dirty="0">
                        <a:solidFill>
                          <a:srgbClr val="C00000"/>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spcAft>
                          <a:spcPts val="0"/>
                        </a:spcAft>
                      </a:pPr>
                      <a:endParaRPr lang="zh-CN" sz="1400" b="0" kern="100" dirty="0">
                        <a:solidFill>
                          <a:srgbClr val="C00000"/>
                        </a:solidFill>
                        <a:effectLst/>
                        <a:latin typeface="微软雅黑" panose="020B0503020204020204" pitchFamily="34" charset="-122"/>
                        <a:ea typeface="微软雅黑" panose="020B0503020204020204" pitchFamily="34" charset="-122"/>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060293"/>
                  </a:ext>
                </a:extLst>
              </a:tr>
              <a:tr h="406420">
                <a:tc vMerge="1">
                  <a:txBody>
                    <a:bodyPr/>
                    <a:lstStyle/>
                    <a:p>
                      <a:pPr algn="just">
                        <a:spcAft>
                          <a:spcPts val="0"/>
                        </a:spcAft>
                      </a:pP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b="0" kern="100" dirty="0">
                          <a:solidFill>
                            <a:schemeClr val="tx1"/>
                          </a:solidFill>
                          <a:effectLst/>
                          <a:latin typeface="微软雅黑" panose="020B0503020204020204" pitchFamily="34" charset="-122"/>
                          <a:ea typeface="微软雅黑" panose="020B0503020204020204" pitchFamily="34" charset="-122"/>
                        </a:rPr>
                        <a:t>GNSS</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b="0" kern="100" dirty="0">
                          <a:solidFill>
                            <a:schemeClr val="tx1"/>
                          </a:solidFill>
                          <a:effectLst/>
                          <a:latin typeface="微软雅黑" panose="020B0503020204020204" pitchFamily="34" charset="-122"/>
                          <a:ea typeface="微软雅黑" panose="020B0503020204020204" pitchFamily="34" charset="-122"/>
                        </a:rPr>
                        <a:t>VLBI</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b="0" kern="100" dirty="0">
                          <a:solidFill>
                            <a:schemeClr val="tx1"/>
                          </a:solidFill>
                          <a:effectLst/>
                          <a:latin typeface="微软雅黑" panose="020B0503020204020204" pitchFamily="34" charset="-122"/>
                          <a:ea typeface="微软雅黑" panose="020B0503020204020204" pitchFamily="34" charset="-122"/>
                        </a:rPr>
                        <a:t>DORIS</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b="0" kern="100" dirty="0">
                          <a:solidFill>
                            <a:schemeClr val="tx1"/>
                          </a:solidFill>
                          <a:effectLst/>
                          <a:latin typeface="微软雅黑" panose="020B0503020204020204" pitchFamily="34" charset="-122"/>
                          <a:ea typeface="微软雅黑" panose="020B0503020204020204" pitchFamily="34" charset="-122"/>
                        </a:rPr>
                        <a:t>SLR</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微软雅黑" panose="020B0503020204020204" pitchFamily="34" charset="-122"/>
                          <a:ea typeface="微软雅黑" panose="020B0503020204020204" pitchFamily="34" charset="-122"/>
                        </a:rPr>
                        <a:t>ISL</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altLang="zh-CN" sz="1100" b="0" kern="100" dirty="0">
                          <a:solidFill>
                            <a:schemeClr val="tx1"/>
                          </a:solidFill>
                          <a:effectLst/>
                          <a:latin typeface="微软雅黑" panose="020B0503020204020204" pitchFamily="34" charset="-122"/>
                          <a:ea typeface="微软雅黑" panose="020B0503020204020204" pitchFamily="34" charset="-122"/>
                        </a:rPr>
                        <a:t>LEO</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2562668836"/>
                  </a:ext>
                </a:extLst>
              </a:tr>
              <a:tr h="746078">
                <a:tc>
                  <a:txBody>
                    <a:bodyPr/>
                    <a:lstStyle/>
                    <a:p>
                      <a:pPr algn="ctr">
                        <a:spcAft>
                          <a:spcPts val="0"/>
                        </a:spcAft>
                      </a:pPr>
                      <a:r>
                        <a:rPr lang="en-US" altLang="zh-CN" sz="1400" b="0" kern="100" dirty="0">
                          <a:solidFill>
                            <a:schemeClr val="tx1"/>
                          </a:solidFill>
                          <a:effectLst/>
                          <a:latin typeface="微软雅黑" panose="020B0503020204020204" pitchFamily="34" charset="-122"/>
                          <a:ea typeface="微软雅黑" panose="020B0503020204020204" pitchFamily="34" charset="-122"/>
                        </a:rPr>
                        <a:t>Site coordinates &amp; velocity</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altLang="zh-CN" sz="12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576450480"/>
                  </a:ext>
                </a:extLst>
              </a:tr>
              <a:tr h="522531">
                <a:tc>
                  <a:txBody>
                    <a:bodyPr/>
                    <a:lstStyle/>
                    <a:p>
                      <a:pPr algn="ctr">
                        <a:spcAft>
                          <a:spcPts val="0"/>
                        </a:spcAft>
                      </a:pPr>
                      <a:r>
                        <a:rPr lang="en-US" altLang="zh-CN" sz="1400" b="0" kern="100" dirty="0">
                          <a:solidFill>
                            <a:schemeClr val="tx1"/>
                          </a:solidFill>
                          <a:effectLst/>
                          <a:latin typeface="微软雅黑" panose="020B0503020204020204" pitchFamily="34" charset="-122"/>
                          <a:ea typeface="微软雅黑" panose="020B0503020204020204" pitchFamily="34" charset="-122"/>
                        </a:rPr>
                        <a:t>Radio source coordinates</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238016519"/>
                  </a:ext>
                </a:extLst>
              </a:tr>
              <a:tr h="409923">
                <a:tc>
                  <a:txBody>
                    <a:bodyPr/>
                    <a:lstStyle/>
                    <a:p>
                      <a:pPr algn="ctr">
                        <a:spcAft>
                          <a:spcPts val="0"/>
                        </a:spcAft>
                      </a:pPr>
                      <a:r>
                        <a:rPr lang="en-US" altLang="zh-CN" sz="1400" b="0" kern="100" dirty="0">
                          <a:solidFill>
                            <a:schemeClr val="tx1"/>
                          </a:solidFill>
                          <a:effectLst/>
                          <a:latin typeface="微软雅黑" panose="020B0503020204020204" pitchFamily="34" charset="-122"/>
                          <a:ea typeface="微软雅黑" panose="020B0503020204020204" pitchFamily="34" charset="-122"/>
                        </a:rPr>
                        <a:t>Nutation</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83916645"/>
                  </a:ext>
                </a:extLst>
              </a:tr>
              <a:tr h="409923">
                <a:tc>
                  <a:txBody>
                    <a:bodyPr/>
                    <a:lstStyle/>
                    <a:p>
                      <a:pPr algn="ctr">
                        <a:spcAft>
                          <a:spcPts val="0"/>
                        </a:spcAft>
                      </a:pPr>
                      <a:r>
                        <a:rPr lang="en-US" altLang="zh-CN" sz="1400" b="0" kern="100" dirty="0">
                          <a:solidFill>
                            <a:schemeClr val="tx1"/>
                          </a:solidFill>
                          <a:effectLst/>
                          <a:latin typeface="微软雅黑" panose="020B0503020204020204" pitchFamily="34" charset="-122"/>
                          <a:ea typeface="微软雅黑" panose="020B0503020204020204" pitchFamily="34" charset="-122"/>
                        </a:rPr>
                        <a:t>Polar motion</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kern="100" dirty="0">
                          <a:solidFill>
                            <a:schemeClr val="tx1"/>
                          </a:solidFill>
                          <a:effectLst/>
                          <a:latin typeface="微软雅黑" panose="020B0503020204020204" pitchFamily="34" charset="-122"/>
                          <a:ea typeface="微软雅黑" panose="020B0503020204020204" pitchFamily="34" charset="-122"/>
                        </a:rPr>
                        <a:t>√</a:t>
                      </a:r>
                      <a:endParaRPr lang="zh-CN" altLang="zh-CN" sz="11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3788737320"/>
                  </a:ext>
                </a:extLst>
              </a:tr>
              <a:tr h="409923">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UT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833051067"/>
                  </a:ext>
                </a:extLst>
              </a:tr>
              <a:tr h="409923">
                <a:tc>
                  <a:txBody>
                    <a:bodyPr/>
                    <a:lstStyle/>
                    <a:p>
                      <a:pPr algn="ctr">
                        <a:spcAft>
                          <a:spcPts val="0"/>
                        </a:spcAft>
                      </a:pPr>
                      <a:r>
                        <a:rPr lang="en-US" altLang="zh-CN" sz="1400" b="0" kern="100" dirty="0">
                          <a:solidFill>
                            <a:schemeClr val="tx1"/>
                          </a:solidFill>
                          <a:effectLst/>
                          <a:latin typeface="微软雅黑" panose="020B0503020204020204" pitchFamily="34" charset="-122"/>
                          <a:ea typeface="微软雅黑" panose="020B0503020204020204" pitchFamily="34" charset="-122"/>
                        </a:rPr>
                        <a:t>LOD</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altLang="zh-CN" sz="12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2834602727"/>
                  </a:ext>
                </a:extLst>
              </a:tr>
              <a:tr h="522531">
                <a:tc>
                  <a:txBody>
                    <a:bodyPr/>
                    <a:lstStyle/>
                    <a:p>
                      <a:pPr algn="ctr">
                        <a:spcAft>
                          <a:spcPts val="0"/>
                        </a:spcAft>
                      </a:pPr>
                      <a:r>
                        <a:rPr lang="en-US" altLang="zh-CN" sz="1400" b="0" kern="100" dirty="0" err="1">
                          <a:solidFill>
                            <a:schemeClr val="tx1"/>
                          </a:solidFill>
                          <a:effectLst/>
                          <a:latin typeface="微软雅黑" panose="020B0503020204020204" pitchFamily="34" charset="-122"/>
                          <a:ea typeface="微软雅黑" panose="020B0503020204020204" pitchFamily="34" charset="-122"/>
                        </a:rPr>
                        <a:t>Geocenter</a:t>
                      </a:r>
                      <a:r>
                        <a:rPr lang="en-US" altLang="zh-CN" sz="1400" b="0" kern="100" dirty="0">
                          <a:solidFill>
                            <a:schemeClr val="tx1"/>
                          </a:solidFill>
                          <a:effectLst/>
                          <a:latin typeface="微软雅黑" panose="020B0503020204020204" pitchFamily="34" charset="-122"/>
                          <a:ea typeface="微软雅黑" panose="020B0503020204020204" pitchFamily="34" charset="-122"/>
                        </a:rPr>
                        <a:t> motion</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tx1"/>
                          </a:solidFill>
                          <a:effectLst/>
                          <a:latin typeface="微软雅黑" panose="020B0503020204020204" pitchFamily="34" charset="-122"/>
                          <a:ea typeface="微软雅黑" panose="020B0503020204020204" pitchFamily="34" charset="-122"/>
                        </a:rPr>
                        <a:t> </a:t>
                      </a:r>
                      <a:r>
                        <a:rPr lang="en-US" altLang="zh-CN" sz="1400" b="0" kern="100" dirty="0">
                          <a:solidFill>
                            <a:schemeClr val="tx1"/>
                          </a:solidFill>
                          <a:effectLst/>
                          <a:latin typeface="微软雅黑" panose="020B0503020204020204" pitchFamily="34" charset="-122"/>
                          <a:ea typeface="微软雅黑" panose="020B0503020204020204" pitchFamily="34" charset="-122"/>
                        </a:rPr>
                        <a:t>√</a:t>
                      </a:r>
                      <a:endParaRPr lang="zh-CN" altLang="zh-CN" sz="14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solidFill>
                            <a:schemeClr val="tx1"/>
                          </a:solidFill>
                          <a:effectLst/>
                          <a:latin typeface="微软雅黑" panose="020B0503020204020204" pitchFamily="34" charset="-122"/>
                          <a:ea typeface="微软雅黑" panose="020B0503020204020204" pitchFamily="34" charset="-122"/>
                        </a:rPr>
                        <a:t>√</a:t>
                      </a:r>
                      <a:endParaRPr lang="zh-CN" altLang="zh-CN" sz="14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31778134"/>
                  </a:ext>
                </a:extLst>
              </a:tr>
              <a:tr h="409923">
                <a:tc>
                  <a:txBody>
                    <a:bodyPr/>
                    <a:lstStyle/>
                    <a:p>
                      <a:pPr algn="ctr">
                        <a:spcAft>
                          <a:spcPts val="0"/>
                        </a:spcAft>
                      </a:pPr>
                      <a:r>
                        <a:rPr lang="en-US" altLang="zh-CN" sz="1400" b="0" kern="100" dirty="0">
                          <a:solidFill>
                            <a:schemeClr val="tx1"/>
                          </a:solidFill>
                          <a:effectLst/>
                          <a:latin typeface="微软雅黑" panose="020B0503020204020204" pitchFamily="34" charset="-122"/>
                          <a:ea typeface="微软雅黑" panose="020B0503020204020204" pitchFamily="34" charset="-122"/>
                        </a:rPr>
                        <a:t>Troposphere</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 </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altLang="zh-CN" sz="12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380200312"/>
                  </a:ext>
                </a:extLst>
              </a:tr>
              <a:tr h="409923">
                <a:tc>
                  <a:txBody>
                    <a:bodyPr/>
                    <a:lstStyle/>
                    <a:p>
                      <a:pPr algn="ctr">
                        <a:spcAft>
                          <a:spcPts val="0"/>
                        </a:spcAft>
                      </a:pPr>
                      <a:r>
                        <a:rPr lang="en-US" altLang="zh-CN" sz="1400" b="0" kern="100" dirty="0">
                          <a:solidFill>
                            <a:schemeClr val="tx1"/>
                          </a:solidFill>
                          <a:effectLst/>
                          <a:latin typeface="微软雅黑" panose="020B0503020204020204" pitchFamily="34" charset="-122"/>
                          <a:ea typeface="微软雅黑" panose="020B0503020204020204" pitchFamily="34" charset="-122"/>
                        </a:rPr>
                        <a:t>Ionosphere</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a:solidFill>
                            <a:schemeClr val="tx1"/>
                          </a:solidFill>
                          <a:effectLst/>
                          <a:latin typeface="微软雅黑" panose="020B0503020204020204" pitchFamily="34" charset="-122"/>
                          <a:ea typeface="微软雅黑" panose="020B0503020204020204" pitchFamily="34" charset="-122"/>
                        </a:rPr>
                        <a:t>√</a:t>
                      </a:r>
                      <a:endParaRPr lang="zh-CN" sz="1200" b="0" kern="10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4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spcAft>
                          <a:spcPts val="0"/>
                        </a:spcAft>
                      </a:pPr>
                      <a:r>
                        <a:rPr lang="en-US" altLang="zh-CN" sz="1200" b="0" kern="100" dirty="0">
                          <a:solidFill>
                            <a:schemeClr val="tx1"/>
                          </a:solidFill>
                          <a:effectLst/>
                          <a:latin typeface="微软雅黑" panose="020B0503020204020204" pitchFamily="34" charset="-122"/>
                          <a:ea typeface="微软雅黑" panose="020B0503020204020204" pitchFamily="34" charset="-122"/>
                        </a:rPr>
                        <a:t>√</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36005" marR="36005"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30955833"/>
                  </a:ext>
                </a:extLst>
              </a:tr>
            </a:tbl>
          </a:graphicData>
        </a:graphic>
      </p:graphicFrame>
      <p:pic>
        <p:nvPicPr>
          <p:cNvPr id="13" name="图片 3">
            <a:extLst>
              <a:ext uri="{FF2B5EF4-FFF2-40B4-BE49-F238E27FC236}">
                <a16:creationId xmlns:a16="http://schemas.microsoft.com/office/drawing/2014/main" id="{FC00DC20-F42B-C5B6-9FEA-1816E89B37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581" y="3541174"/>
            <a:ext cx="3967591" cy="26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a:extLst>
              <a:ext uri="{FF2B5EF4-FFF2-40B4-BE49-F238E27FC236}">
                <a16:creationId xmlns:a16="http://schemas.microsoft.com/office/drawing/2014/main" id="{D13AEDF3-031A-EE79-E3A5-934E34B50527}"/>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5</a:t>
            </a:fld>
            <a:endParaRPr lang="en-US" altLang="zh-CN" dirty="0"/>
          </a:p>
        </p:txBody>
      </p:sp>
      <p:pic>
        <p:nvPicPr>
          <p:cNvPr id="5" name="内容占位符 4">
            <a:extLst>
              <a:ext uri="{FF2B5EF4-FFF2-40B4-BE49-F238E27FC236}">
                <a16:creationId xmlns:a16="http://schemas.microsoft.com/office/drawing/2014/main" id="{4809C682-3584-1643-4860-D53DA6FFE1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44690" y="3510351"/>
            <a:ext cx="2645062" cy="2645062"/>
          </a:xfrm>
        </p:spPr>
      </p:pic>
      <p:sp>
        <p:nvSpPr>
          <p:cNvPr id="7" name="箭头: 右 6">
            <a:extLst>
              <a:ext uri="{FF2B5EF4-FFF2-40B4-BE49-F238E27FC236}">
                <a16:creationId xmlns:a16="http://schemas.microsoft.com/office/drawing/2014/main" id="{C93349C3-D8AD-D1CE-52D4-01810D238616}"/>
              </a:ext>
            </a:extLst>
          </p:cNvPr>
          <p:cNvSpPr/>
          <p:nvPr/>
        </p:nvSpPr>
        <p:spPr bwMode="auto">
          <a:xfrm>
            <a:off x="7249306" y="6398260"/>
            <a:ext cx="258209" cy="19587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0831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0388D5-C16C-49D3-9D01-5FB45C59EA4B}"/>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600" b="1" dirty="0">
                <a:solidFill>
                  <a:schemeClr val="tx1"/>
                </a:solidFill>
              </a:rPr>
              <a:t>Contents</a:t>
            </a:r>
            <a:endParaRPr lang="zh-CN" altLang="en-US" sz="3600" b="1" dirty="0">
              <a:solidFill>
                <a:schemeClr val="tx1"/>
              </a:solidFill>
            </a:endParaRPr>
          </a:p>
        </p:txBody>
      </p:sp>
      <p:sp>
        <p:nvSpPr>
          <p:cNvPr id="4" name="内容占位符 2">
            <a:extLst>
              <a:ext uri="{FF2B5EF4-FFF2-40B4-BE49-F238E27FC236}">
                <a16:creationId xmlns:a16="http://schemas.microsoft.com/office/drawing/2014/main" id="{FA7FA4AA-9833-0A15-15A0-DACD4E4C7465}"/>
              </a:ext>
            </a:extLst>
          </p:cNvPr>
          <p:cNvSpPr>
            <a:spLocks noGrp="1"/>
          </p:cNvSpPr>
          <p:nvPr>
            <p:ph idx="1"/>
          </p:nvPr>
        </p:nvSpPr>
        <p:spPr>
          <a:xfrm>
            <a:off x="755650" y="1196975"/>
            <a:ext cx="11101918" cy="5214938"/>
          </a:xfrm>
        </p:spPr>
        <p:txBody>
          <a:bodyPr/>
          <a:lstStyle/>
          <a:p>
            <a:r>
              <a:rPr lang="en-US" altLang="zh-CN" dirty="0"/>
              <a:t>Background and Motivation</a:t>
            </a:r>
          </a:p>
          <a:p>
            <a:r>
              <a:rPr lang="en-US" altLang="zh-CN" dirty="0">
                <a:solidFill>
                  <a:srgbClr val="C00000"/>
                </a:solidFill>
              </a:rPr>
              <a:t>Introduction to the GSTAR software</a:t>
            </a:r>
          </a:p>
          <a:p>
            <a:r>
              <a:rPr lang="en-US" altLang="zh-CN" dirty="0"/>
              <a:t>GNSS-based products from the GSTAR</a:t>
            </a:r>
            <a:r>
              <a:rPr lang="zh-CN" altLang="en-US" dirty="0"/>
              <a:t> </a:t>
            </a:r>
            <a:r>
              <a:rPr lang="en-US" altLang="zh-CN" dirty="0"/>
              <a:t>software</a:t>
            </a:r>
          </a:p>
          <a:p>
            <a:r>
              <a:rPr lang="en-US" altLang="zh-CN" dirty="0"/>
              <a:t>Multiple techniques: </a:t>
            </a:r>
            <a:r>
              <a:rPr lang="en-US" altLang="zh-CN" dirty="0" err="1"/>
              <a:t>geocenter</a:t>
            </a:r>
            <a:r>
              <a:rPr lang="en-US" altLang="zh-CN" dirty="0"/>
              <a:t> motion estimation</a:t>
            </a:r>
            <a:endParaRPr lang="zh-CN" altLang="en-US" dirty="0"/>
          </a:p>
        </p:txBody>
      </p:sp>
    </p:spTree>
    <p:extLst>
      <p:ext uri="{BB962C8B-B14F-4D97-AF65-F5344CB8AC3E}">
        <p14:creationId xmlns:p14="http://schemas.microsoft.com/office/powerpoint/2010/main" val="298637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790AA5-BFBF-D6F5-E26C-A166F1A307D2}"/>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US" altLang="zh-CN" sz="3200" b="1" dirty="0">
                <a:solidFill>
                  <a:schemeClr val="tx1"/>
                </a:solidFill>
              </a:rPr>
              <a:t>GSTAR</a:t>
            </a:r>
            <a:r>
              <a:rPr lang="zh-CN" altLang="en-US" sz="3200" b="1" dirty="0">
                <a:solidFill>
                  <a:schemeClr val="tx1"/>
                </a:solidFill>
              </a:rPr>
              <a:t>：</a:t>
            </a:r>
            <a:r>
              <a:rPr lang="en-US" altLang="zh-CN" sz="3200" b="1" dirty="0">
                <a:solidFill>
                  <a:schemeClr val="tx1"/>
                </a:solidFill>
              </a:rPr>
              <a:t>Architecture Design</a:t>
            </a:r>
            <a:endParaRPr lang="zh-CN" altLang="en-US" sz="3200" b="1" dirty="0">
              <a:solidFill>
                <a:schemeClr val="tx1"/>
              </a:solidFill>
            </a:endParaRPr>
          </a:p>
        </p:txBody>
      </p:sp>
      <p:sp>
        <p:nvSpPr>
          <p:cNvPr id="4" name="内容占位符 2">
            <a:extLst>
              <a:ext uri="{FF2B5EF4-FFF2-40B4-BE49-F238E27FC236}">
                <a16:creationId xmlns:a16="http://schemas.microsoft.com/office/drawing/2014/main" id="{F5D4548B-2F04-14C6-7C83-6731E40FBD2A}"/>
              </a:ext>
            </a:extLst>
          </p:cNvPr>
          <p:cNvSpPr>
            <a:spLocks noGrp="1"/>
          </p:cNvSpPr>
          <p:nvPr>
            <p:ph idx="1"/>
          </p:nvPr>
        </p:nvSpPr>
        <p:spPr>
          <a:xfrm>
            <a:off x="123698" y="1153085"/>
            <a:ext cx="11555831" cy="5214938"/>
          </a:xfrm>
        </p:spPr>
        <p:txBody>
          <a:bodyPr>
            <a:normAutofit/>
          </a:bodyPr>
          <a:lstStyle/>
          <a:p>
            <a:r>
              <a:rPr lang="en-US" altLang="zh-CN" sz="2800" dirty="0"/>
              <a:t>Layered modular architecture</a:t>
            </a:r>
          </a:p>
          <a:p>
            <a:endParaRPr lang="zh-CN" altLang="en-US" sz="2800" dirty="0"/>
          </a:p>
        </p:txBody>
      </p:sp>
      <p:sp>
        <p:nvSpPr>
          <p:cNvPr id="5" name="内容占位符 3">
            <a:extLst>
              <a:ext uri="{FF2B5EF4-FFF2-40B4-BE49-F238E27FC236}">
                <a16:creationId xmlns:a16="http://schemas.microsoft.com/office/drawing/2014/main" id="{FABC13EE-8F01-754C-E188-5F5999D18721}"/>
              </a:ext>
            </a:extLst>
          </p:cNvPr>
          <p:cNvSpPr txBox="1">
            <a:spLocks/>
          </p:cNvSpPr>
          <p:nvPr/>
        </p:nvSpPr>
        <p:spPr bwMode="auto">
          <a:xfrm>
            <a:off x="538229" y="1829471"/>
            <a:ext cx="6047506" cy="506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r>
              <a:rPr lang="en-US" altLang="zh-CN" sz="2400" kern="0" dirty="0"/>
              <a:t>Object-oriented programming </a:t>
            </a:r>
            <a:r>
              <a:rPr lang="en-US" altLang="zh-CN" sz="2400" kern="0" dirty="0">
                <a:solidFill>
                  <a:srgbClr val="C00000"/>
                </a:solidFill>
              </a:rPr>
              <a:t>(C++) </a:t>
            </a:r>
            <a:r>
              <a:rPr lang="en-US" altLang="zh-CN" sz="2400" kern="0" dirty="0"/>
              <a:t>with more than 100,000 lines</a:t>
            </a:r>
          </a:p>
          <a:p>
            <a:r>
              <a:rPr lang="en-US" altLang="zh-CN" sz="2400" kern="0" dirty="0"/>
              <a:t>Layered modular design with </a:t>
            </a:r>
            <a:r>
              <a:rPr lang="en-US" altLang="zh-CN" sz="2400" kern="0" dirty="0">
                <a:solidFill>
                  <a:srgbClr val="C00000"/>
                </a:solidFill>
              </a:rPr>
              <a:t>high cohesion</a:t>
            </a:r>
            <a:r>
              <a:rPr lang="en-US" altLang="zh-CN" sz="2400" kern="0" dirty="0"/>
              <a:t> and </a:t>
            </a:r>
            <a:r>
              <a:rPr lang="en-US" altLang="zh-CN" sz="2400" kern="0" dirty="0">
                <a:solidFill>
                  <a:srgbClr val="C00000"/>
                </a:solidFill>
              </a:rPr>
              <a:t>low coupling</a:t>
            </a:r>
          </a:p>
          <a:p>
            <a:r>
              <a:rPr lang="en-US" altLang="zh-CN" sz="2400" kern="0" dirty="0"/>
              <a:t>Strong </a:t>
            </a:r>
            <a:r>
              <a:rPr lang="en-US" altLang="zh-CN" sz="2400" dirty="0"/>
              <a:t>expandability and better usability </a:t>
            </a:r>
            <a:r>
              <a:rPr lang="en-US" altLang="zh-CN" sz="2400" kern="0" dirty="0"/>
              <a:t>for </a:t>
            </a:r>
            <a:r>
              <a:rPr lang="en-US" altLang="zh-CN" sz="2400" kern="0" dirty="0">
                <a:solidFill>
                  <a:srgbClr val="C00000"/>
                </a:solidFill>
              </a:rPr>
              <a:t>secondary development</a:t>
            </a:r>
          </a:p>
          <a:p>
            <a:r>
              <a:rPr lang="en-US" altLang="zh-CN" sz="2400" kern="0" dirty="0">
                <a:solidFill>
                  <a:srgbClr val="C00000"/>
                </a:solidFill>
              </a:rPr>
              <a:t>Multi-thread processing </a:t>
            </a:r>
            <a:r>
              <a:rPr lang="en-US" altLang="zh-CN" sz="2400" kern="0" dirty="0"/>
              <a:t>architecture using CPU and GPU</a:t>
            </a:r>
            <a:endParaRPr lang="en-US" altLang="zh-CN" sz="2400" kern="0" dirty="0">
              <a:solidFill>
                <a:srgbClr val="C00000"/>
              </a:solidFill>
            </a:endParaRPr>
          </a:p>
          <a:p>
            <a:r>
              <a:rPr lang="en-US" altLang="zh-CN" sz="2400" dirty="0">
                <a:solidFill>
                  <a:srgbClr val="C00000"/>
                </a:solidFill>
              </a:rPr>
              <a:t>Good cross-platform-ability </a:t>
            </a:r>
            <a:r>
              <a:rPr lang="en-US" altLang="zh-CN" sz="2400" dirty="0"/>
              <a:t>on Windows, Linux and Mac OS</a:t>
            </a:r>
          </a:p>
          <a:p>
            <a:endParaRPr lang="en-US" altLang="zh-CN" sz="2400" kern="0" dirty="0"/>
          </a:p>
          <a:p>
            <a:endParaRPr lang="en-US" altLang="zh-CN" sz="1800" kern="0" dirty="0"/>
          </a:p>
        </p:txBody>
      </p:sp>
      <p:sp>
        <p:nvSpPr>
          <p:cNvPr id="3" name="灯片编号占位符 3">
            <a:extLst>
              <a:ext uri="{FF2B5EF4-FFF2-40B4-BE49-F238E27FC236}">
                <a16:creationId xmlns:a16="http://schemas.microsoft.com/office/drawing/2014/main" id="{52FA8340-354D-90BA-AD8A-87F834D071F4}"/>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7</a:t>
            </a:fld>
            <a:endParaRPr lang="en-US" altLang="zh-CN" dirty="0"/>
          </a:p>
        </p:txBody>
      </p:sp>
      <p:pic>
        <p:nvPicPr>
          <p:cNvPr id="7" name="图片 6">
            <a:extLst>
              <a:ext uri="{FF2B5EF4-FFF2-40B4-BE49-F238E27FC236}">
                <a16:creationId xmlns:a16="http://schemas.microsoft.com/office/drawing/2014/main" id="{0ED7AFB0-CFA7-4841-296E-08A3F01DC460}"/>
              </a:ext>
            </a:extLst>
          </p:cNvPr>
          <p:cNvPicPr>
            <a:picLocks noChangeAspect="1"/>
          </p:cNvPicPr>
          <p:nvPr/>
        </p:nvPicPr>
        <p:blipFill>
          <a:blip r:embed="rId3"/>
          <a:stretch>
            <a:fillRect/>
          </a:stretch>
        </p:blipFill>
        <p:spPr>
          <a:xfrm>
            <a:off x="6928348" y="1044252"/>
            <a:ext cx="5068037" cy="5757240"/>
          </a:xfrm>
          <a:prstGeom prst="rect">
            <a:avLst/>
          </a:prstGeom>
        </p:spPr>
      </p:pic>
    </p:spTree>
    <p:extLst>
      <p:ext uri="{BB962C8B-B14F-4D97-AF65-F5344CB8AC3E}">
        <p14:creationId xmlns:p14="http://schemas.microsoft.com/office/powerpoint/2010/main" val="9475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52C50117-6335-A7E2-4272-B2312D4799B1}"/>
              </a:ext>
            </a:extLst>
          </p:cNvPr>
          <p:cNvSpPr>
            <a:spLocks noGrp="1"/>
          </p:cNvSpPr>
          <p:nvPr>
            <p:ph type="title"/>
          </p:nvPr>
        </p:nvSpPr>
        <p:spPr>
          <a:xfrm>
            <a:off x="431801" y="214314"/>
            <a:ext cx="11425767" cy="623887"/>
          </a:xfrm>
        </p:spPr>
        <p:txBody>
          <a:bodyPr/>
          <a:lstStyle/>
          <a:p>
            <a:r>
              <a:rPr lang="en-US" altLang="zh-CN" sz="3200" b="1" dirty="0">
                <a:solidFill>
                  <a:schemeClr val="tx1"/>
                </a:solidFill>
              </a:rPr>
              <a:t>GSTAR</a:t>
            </a:r>
            <a:r>
              <a:rPr lang="zh-CN" altLang="en-US" sz="3200" b="1" dirty="0">
                <a:solidFill>
                  <a:schemeClr val="tx1"/>
                </a:solidFill>
              </a:rPr>
              <a:t>：</a:t>
            </a:r>
            <a:r>
              <a:rPr lang="en-US" altLang="zh-CN" sz="3200" b="1" dirty="0">
                <a:solidFill>
                  <a:schemeClr val="tx1"/>
                </a:solidFill>
              </a:rPr>
              <a:t>Data Structure</a:t>
            </a:r>
            <a:endParaRPr lang="zh-CN" altLang="en-US" sz="3200" b="1" dirty="0">
              <a:solidFill>
                <a:schemeClr val="tx1"/>
              </a:solidFill>
            </a:endParaRPr>
          </a:p>
        </p:txBody>
      </p:sp>
      <p:sp>
        <p:nvSpPr>
          <p:cNvPr id="46" name="内容占位符 3">
            <a:extLst>
              <a:ext uri="{FF2B5EF4-FFF2-40B4-BE49-F238E27FC236}">
                <a16:creationId xmlns:a16="http://schemas.microsoft.com/office/drawing/2014/main" id="{6441B9B7-36A1-D77A-43A5-33BF56C40B77}"/>
              </a:ext>
            </a:extLst>
          </p:cNvPr>
          <p:cNvSpPr txBox="1">
            <a:spLocks/>
          </p:cNvSpPr>
          <p:nvPr/>
        </p:nvSpPr>
        <p:spPr>
          <a:xfrm>
            <a:off x="251147" y="1065791"/>
            <a:ext cx="11800440" cy="5214938"/>
          </a:xfrm>
          <a:prstGeom prst="rect">
            <a:avLst/>
          </a:prstGeom>
        </p:spPr>
        <p:txBody>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pPr>
              <a:lnSpc>
                <a:spcPts val="3000"/>
              </a:lnSpc>
            </a:pPr>
            <a:r>
              <a:rPr lang="en-US" altLang="zh-CN" sz="2800" kern="0" dirty="0"/>
              <a:t>Antenna is the core unit for independent storage and processing</a:t>
            </a:r>
            <a:r>
              <a:rPr lang="zh-CN" altLang="en-US" sz="2800" kern="0" dirty="0"/>
              <a:t>（</a:t>
            </a:r>
            <a:r>
              <a:rPr lang="en-US" altLang="zh-CN" sz="2800" kern="0" dirty="0"/>
              <a:t>platform -&gt;</a:t>
            </a:r>
            <a:r>
              <a:rPr lang="zh-CN" altLang="en-US" sz="2800" kern="0" dirty="0">
                <a:solidFill>
                  <a:srgbClr val="C00000"/>
                </a:solidFill>
              </a:rPr>
              <a:t> </a:t>
            </a:r>
            <a:r>
              <a:rPr lang="en-US" altLang="zh-CN" sz="2800" b="1" kern="0" dirty="0">
                <a:solidFill>
                  <a:srgbClr val="C00000"/>
                </a:solidFill>
              </a:rPr>
              <a:t>antenna</a:t>
            </a:r>
            <a:r>
              <a:rPr lang="zh-CN" altLang="en-US" sz="2800" kern="0" dirty="0">
                <a:solidFill>
                  <a:srgbClr val="C00000"/>
                </a:solidFill>
              </a:rPr>
              <a:t> </a:t>
            </a:r>
            <a:r>
              <a:rPr lang="en-US" altLang="zh-CN" sz="2800" kern="0" dirty="0"/>
              <a:t>-&gt; processing</a:t>
            </a:r>
            <a:r>
              <a:rPr lang="zh-CN" altLang="en-US" sz="2800" kern="0" dirty="0"/>
              <a:t>）</a:t>
            </a:r>
            <a:endParaRPr lang="en-US" altLang="zh-CN" sz="2800" kern="0" dirty="0"/>
          </a:p>
        </p:txBody>
      </p:sp>
      <p:pic>
        <p:nvPicPr>
          <p:cNvPr id="47" name="图片 46">
            <a:extLst>
              <a:ext uri="{FF2B5EF4-FFF2-40B4-BE49-F238E27FC236}">
                <a16:creationId xmlns:a16="http://schemas.microsoft.com/office/drawing/2014/main" id="{AC5F2256-EFB8-3CC4-DDC4-D69A3AC30B3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8" b="91967" l="10659" r="88372"/>
                    </a14:imgEffect>
                  </a14:imgLayer>
                </a14:imgProps>
              </a:ext>
              <a:ext uri="{28A0092B-C50C-407E-A947-70E740481C1C}">
                <a14:useLocalDpi xmlns:a14="http://schemas.microsoft.com/office/drawing/2010/main" val="0"/>
              </a:ext>
            </a:extLst>
          </a:blip>
          <a:srcRect l="11413" t="7263" r="12200" b="7263"/>
          <a:stretch/>
        </p:blipFill>
        <p:spPr>
          <a:xfrm>
            <a:off x="10341419" y="2331516"/>
            <a:ext cx="1636880" cy="1282504"/>
          </a:xfrm>
          <a:prstGeom prst="rect">
            <a:avLst/>
          </a:prstGeom>
        </p:spPr>
      </p:pic>
      <p:sp>
        <p:nvSpPr>
          <p:cNvPr id="49" name="箭头: 右 48">
            <a:extLst>
              <a:ext uri="{FF2B5EF4-FFF2-40B4-BE49-F238E27FC236}">
                <a16:creationId xmlns:a16="http://schemas.microsoft.com/office/drawing/2014/main" id="{573A4B23-0E17-44C3-20CB-AF6CEABC58BC}"/>
              </a:ext>
            </a:extLst>
          </p:cNvPr>
          <p:cNvSpPr/>
          <p:nvPr/>
        </p:nvSpPr>
        <p:spPr bwMode="auto">
          <a:xfrm>
            <a:off x="9942981" y="4058462"/>
            <a:ext cx="430236" cy="368058"/>
          </a:xfrm>
          <a:prstGeom prst="rightArrow">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E6ACF490-A35D-5F27-2417-0C089B668A2E}"/>
              </a:ext>
            </a:extLst>
          </p:cNvPr>
          <p:cNvSpPr txBox="1"/>
          <p:nvPr/>
        </p:nvSpPr>
        <p:spPr>
          <a:xfrm>
            <a:off x="10365791" y="3614020"/>
            <a:ext cx="1686679" cy="461665"/>
          </a:xfrm>
          <a:prstGeom prst="rect">
            <a:avLst/>
          </a:prstGeom>
          <a:noFill/>
        </p:spPr>
        <p:txBody>
          <a:bodyPr wrap="none" rtlCol="0">
            <a:spAutoFit/>
          </a:bodyPr>
          <a:lstStyle/>
          <a:p>
            <a:pPr algn="ctr"/>
            <a:r>
              <a:rPr lang="en-US" altLang="zh-CN" sz="1200" b="1" dirty="0">
                <a:latin typeface="微软雅黑" panose="020B0503020204020204" pitchFamily="34" charset="-122"/>
                <a:ea typeface="微软雅黑" panose="020B0503020204020204" pitchFamily="34" charset="-122"/>
              </a:rPr>
              <a:t>LSQ estimator</a:t>
            </a:r>
          </a:p>
          <a:p>
            <a:pPr algn="ct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for post analysis</a:t>
            </a:r>
            <a:r>
              <a:rPr lang="zh-CN" altLang="en-US" sz="1200" dirty="0">
                <a:latin typeface="微软雅黑" panose="020B0503020204020204" pitchFamily="34" charset="-122"/>
                <a:ea typeface="微软雅黑" panose="020B0503020204020204" pitchFamily="34" charset="-122"/>
              </a:rPr>
              <a:t>）</a:t>
            </a:r>
          </a:p>
        </p:txBody>
      </p:sp>
      <p:sp>
        <p:nvSpPr>
          <p:cNvPr id="52" name="文本框 51">
            <a:extLst>
              <a:ext uri="{FF2B5EF4-FFF2-40B4-BE49-F238E27FC236}">
                <a16:creationId xmlns:a16="http://schemas.microsoft.com/office/drawing/2014/main" id="{380CC8EC-7BE8-DF02-71F0-17BC8646708C}"/>
              </a:ext>
            </a:extLst>
          </p:cNvPr>
          <p:cNvSpPr txBox="1"/>
          <p:nvPr/>
        </p:nvSpPr>
        <p:spPr>
          <a:xfrm>
            <a:off x="10269148" y="5695073"/>
            <a:ext cx="2017347" cy="461665"/>
          </a:xfrm>
          <a:prstGeom prst="rect">
            <a:avLst/>
          </a:prstGeom>
          <a:noFill/>
        </p:spPr>
        <p:txBody>
          <a:bodyPr wrap="none" rtlCol="0">
            <a:spAutoFit/>
          </a:bodyPr>
          <a:lstStyle/>
          <a:p>
            <a:pPr algn="ctr"/>
            <a:r>
              <a:rPr lang="en-US" altLang="zh-CN" sz="1200" b="1" dirty="0">
                <a:latin typeface="微软雅黑" panose="020B0503020204020204" pitchFamily="34" charset="-122"/>
                <a:ea typeface="微软雅黑" panose="020B0503020204020204" pitchFamily="34" charset="-122"/>
              </a:rPr>
              <a:t>SRIF estimator</a:t>
            </a:r>
          </a:p>
          <a:p>
            <a:pPr algn="ct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for real-time process</a:t>
            </a:r>
            <a:r>
              <a:rPr lang="zh-CN" altLang="en-US" sz="1200" dirty="0">
                <a:latin typeface="微软雅黑" panose="020B0503020204020204" pitchFamily="34" charset="-122"/>
                <a:ea typeface="微软雅黑" panose="020B0503020204020204" pitchFamily="34" charset="-122"/>
              </a:rPr>
              <a:t>）</a:t>
            </a:r>
          </a:p>
        </p:txBody>
      </p:sp>
      <p:sp>
        <p:nvSpPr>
          <p:cNvPr id="2" name="灯片编号占位符 3">
            <a:extLst>
              <a:ext uri="{FF2B5EF4-FFF2-40B4-BE49-F238E27FC236}">
                <a16:creationId xmlns:a16="http://schemas.microsoft.com/office/drawing/2014/main" id="{EFB08A38-664D-7DE8-A46F-0E5F4EBBF0C1}"/>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8</a:t>
            </a:fld>
            <a:endParaRPr lang="en-US" altLang="zh-CN" dirty="0"/>
          </a:p>
        </p:txBody>
      </p:sp>
      <p:pic>
        <p:nvPicPr>
          <p:cNvPr id="5" name="图片 4">
            <a:extLst>
              <a:ext uri="{FF2B5EF4-FFF2-40B4-BE49-F238E27FC236}">
                <a16:creationId xmlns:a16="http://schemas.microsoft.com/office/drawing/2014/main" id="{C6326552-C1F3-E707-F0B9-81CCA0C351C3}"/>
              </a:ext>
            </a:extLst>
          </p:cNvPr>
          <p:cNvPicPr>
            <a:picLocks noChangeAspect="1"/>
          </p:cNvPicPr>
          <p:nvPr/>
        </p:nvPicPr>
        <p:blipFill>
          <a:blip r:embed="rId5"/>
          <a:stretch>
            <a:fillRect/>
          </a:stretch>
        </p:blipFill>
        <p:spPr>
          <a:xfrm>
            <a:off x="3238943" y="1855724"/>
            <a:ext cx="6641828" cy="4918674"/>
          </a:xfrm>
          <a:prstGeom prst="rect">
            <a:avLst/>
          </a:prstGeom>
        </p:spPr>
      </p:pic>
      <p:pic>
        <p:nvPicPr>
          <p:cNvPr id="7" name="图片 6">
            <a:extLst>
              <a:ext uri="{FF2B5EF4-FFF2-40B4-BE49-F238E27FC236}">
                <a16:creationId xmlns:a16="http://schemas.microsoft.com/office/drawing/2014/main" id="{0C39B553-6580-9D94-3E06-63C27E5C961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8" b="91967" l="10659" r="88372"/>
                    </a14:imgEffect>
                  </a14:imgLayer>
                </a14:imgProps>
              </a:ext>
              <a:ext uri="{28A0092B-C50C-407E-A947-70E740481C1C}">
                <a14:useLocalDpi xmlns:a14="http://schemas.microsoft.com/office/drawing/2010/main" val="0"/>
              </a:ext>
            </a:extLst>
          </a:blip>
          <a:srcRect l="11413" t="7263" r="12200" b="7263"/>
          <a:stretch/>
        </p:blipFill>
        <p:spPr>
          <a:xfrm>
            <a:off x="10341419" y="4347160"/>
            <a:ext cx="1636880" cy="1282504"/>
          </a:xfrm>
          <a:prstGeom prst="rect">
            <a:avLst/>
          </a:prstGeom>
        </p:spPr>
      </p:pic>
      <p:pic>
        <p:nvPicPr>
          <p:cNvPr id="4" name="图片 3">
            <a:extLst>
              <a:ext uri="{FF2B5EF4-FFF2-40B4-BE49-F238E27FC236}">
                <a16:creationId xmlns:a16="http://schemas.microsoft.com/office/drawing/2014/main" id="{CE01624D-77AD-65AD-C41C-5C85A36FCE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530" y="2567842"/>
            <a:ext cx="2886873" cy="2980755"/>
          </a:xfrm>
          <a:prstGeom prst="rect">
            <a:avLst/>
          </a:prstGeom>
        </p:spPr>
      </p:pic>
    </p:spTree>
    <p:extLst>
      <p:ext uri="{BB962C8B-B14F-4D97-AF65-F5344CB8AC3E}">
        <p14:creationId xmlns:p14="http://schemas.microsoft.com/office/powerpoint/2010/main" val="3471447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52C50117-6335-A7E2-4272-B2312D4799B1}"/>
              </a:ext>
            </a:extLst>
          </p:cNvPr>
          <p:cNvSpPr>
            <a:spLocks noGrp="1"/>
          </p:cNvSpPr>
          <p:nvPr>
            <p:ph type="title"/>
          </p:nvPr>
        </p:nvSpPr>
        <p:spPr>
          <a:xfrm>
            <a:off x="431801" y="214314"/>
            <a:ext cx="11425767" cy="623887"/>
          </a:xfrm>
        </p:spPr>
        <p:txBody>
          <a:bodyPr/>
          <a:lstStyle/>
          <a:p>
            <a:r>
              <a:rPr lang="en-US" altLang="zh-CN" sz="3200" b="1" dirty="0">
                <a:solidFill>
                  <a:schemeClr val="tx1"/>
                </a:solidFill>
              </a:rPr>
              <a:t>GSTAR</a:t>
            </a:r>
            <a:r>
              <a:rPr lang="zh-CN" altLang="en-US" sz="3200" b="1" dirty="0">
                <a:solidFill>
                  <a:schemeClr val="tx1"/>
                </a:solidFill>
              </a:rPr>
              <a:t>：</a:t>
            </a:r>
            <a:r>
              <a:rPr lang="en-US" altLang="zh-CN" sz="3200" b="1" dirty="0">
                <a:solidFill>
                  <a:schemeClr val="tx1"/>
                </a:solidFill>
              </a:rPr>
              <a:t>Parameter Estimation</a:t>
            </a:r>
            <a:endParaRPr lang="zh-CN" altLang="en-US" sz="3200" b="1" dirty="0">
              <a:solidFill>
                <a:schemeClr val="tx1"/>
              </a:solidFill>
            </a:endParaRPr>
          </a:p>
        </p:txBody>
      </p:sp>
      <p:sp>
        <p:nvSpPr>
          <p:cNvPr id="2" name="灯片编号占位符 3">
            <a:extLst>
              <a:ext uri="{FF2B5EF4-FFF2-40B4-BE49-F238E27FC236}">
                <a16:creationId xmlns:a16="http://schemas.microsoft.com/office/drawing/2014/main" id="{EFB08A38-664D-7DE8-A46F-0E5F4EBBF0C1}"/>
              </a:ext>
            </a:extLst>
          </p:cNvPr>
          <p:cNvSpPr txBox="1">
            <a:spLocks/>
          </p:cNvSpPr>
          <p:nvPr/>
        </p:nvSpPr>
        <p:spPr bwMode="auto">
          <a:xfrm>
            <a:off x="9550400" y="23813"/>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800" b="0" kern="1200">
                <a:solidFill>
                  <a:srgbClr val="000000"/>
                </a:solidFill>
                <a:latin typeface="微软雅黑" panose="020B0503020204020204" pitchFamily="34" charset="-122"/>
                <a:ea typeface="微软雅黑" panose="020B0503020204020204" pitchFamily="34" charset="-122"/>
                <a:cs typeface="+mn-cs"/>
              </a:defRPr>
            </a:lvl1pPr>
            <a:lvl2pPr marL="4572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2pPr>
            <a:lvl3pPr marL="9144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3pPr>
            <a:lvl4pPr marL="1371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4pPr>
            <a:lvl5pPr marL="18288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Batang"/>
                <a:cs typeface="Batang"/>
              </a:defRPr>
            </a:lvl5pPr>
            <a:lvl6pPr marL="2286000" algn="l" defTabSz="914400" rtl="0" eaLnBrk="1" latinLnBrk="0" hangingPunct="1">
              <a:defRPr sz="2400" kern="1200">
                <a:solidFill>
                  <a:schemeClr val="tx1"/>
                </a:solidFill>
                <a:latin typeface="Times New Roman" panose="02020603050405020304" pitchFamily="18" charset="0"/>
                <a:ea typeface="Batang"/>
                <a:cs typeface="Batang"/>
              </a:defRPr>
            </a:lvl6pPr>
            <a:lvl7pPr marL="2743200" algn="l" defTabSz="914400" rtl="0" eaLnBrk="1" latinLnBrk="0" hangingPunct="1">
              <a:defRPr sz="2400" kern="1200">
                <a:solidFill>
                  <a:schemeClr val="tx1"/>
                </a:solidFill>
                <a:latin typeface="Times New Roman" panose="02020603050405020304" pitchFamily="18" charset="0"/>
                <a:ea typeface="Batang"/>
                <a:cs typeface="Batang"/>
              </a:defRPr>
            </a:lvl7pPr>
            <a:lvl8pPr marL="3200400" algn="l" defTabSz="914400" rtl="0" eaLnBrk="1" latinLnBrk="0" hangingPunct="1">
              <a:defRPr sz="2400" kern="1200">
                <a:solidFill>
                  <a:schemeClr val="tx1"/>
                </a:solidFill>
                <a:latin typeface="Times New Roman" panose="02020603050405020304" pitchFamily="18" charset="0"/>
                <a:ea typeface="Batang"/>
                <a:cs typeface="Batang"/>
              </a:defRPr>
            </a:lvl8pPr>
            <a:lvl9pPr marL="3657600" algn="l" defTabSz="914400" rtl="0" eaLnBrk="1" latinLnBrk="0" hangingPunct="1">
              <a:defRPr sz="2400" kern="1200">
                <a:solidFill>
                  <a:schemeClr val="tx1"/>
                </a:solidFill>
                <a:latin typeface="Times New Roman" panose="02020603050405020304" pitchFamily="18" charset="0"/>
                <a:ea typeface="Batang"/>
                <a:cs typeface="Batang"/>
              </a:defRPr>
            </a:lvl9pPr>
          </a:lstStyle>
          <a:p>
            <a:fld id="{ABA01480-835E-44CB-BDDC-244BDC204D1C}" type="slidenum">
              <a:rPr lang="en-US" altLang="zh-CN" smtClean="0"/>
              <a:pPr/>
              <a:t>9</a:t>
            </a:fld>
            <a:endParaRPr lang="en-US" altLang="zh-CN" dirty="0"/>
          </a:p>
        </p:txBody>
      </p:sp>
      <p:grpSp>
        <p:nvGrpSpPr>
          <p:cNvPr id="5" name="组合 4">
            <a:extLst>
              <a:ext uri="{FF2B5EF4-FFF2-40B4-BE49-F238E27FC236}">
                <a16:creationId xmlns:a16="http://schemas.microsoft.com/office/drawing/2014/main" id="{879E7049-6DE8-A1B7-D972-9841BB76EE2D}"/>
              </a:ext>
            </a:extLst>
          </p:cNvPr>
          <p:cNvGrpSpPr/>
          <p:nvPr/>
        </p:nvGrpSpPr>
        <p:grpSpPr>
          <a:xfrm>
            <a:off x="6416972" y="1351648"/>
            <a:ext cx="5513148" cy="5081614"/>
            <a:chOff x="5877991" y="1263653"/>
            <a:chExt cx="6129021" cy="5271976"/>
          </a:xfrm>
        </p:grpSpPr>
        <p:sp>
          <p:nvSpPr>
            <p:cNvPr id="3" name="直角三角形 2">
              <a:extLst>
                <a:ext uri="{FF2B5EF4-FFF2-40B4-BE49-F238E27FC236}">
                  <a16:creationId xmlns:a16="http://schemas.microsoft.com/office/drawing/2014/main" id="{4F5BD473-17FE-3BFF-2C86-7916AA3714D8}"/>
                </a:ext>
              </a:extLst>
            </p:cNvPr>
            <p:cNvSpPr/>
            <p:nvPr/>
          </p:nvSpPr>
          <p:spPr bwMode="auto">
            <a:xfrm rot="10800000">
              <a:off x="5877991" y="3147114"/>
              <a:ext cx="3672409" cy="3302886"/>
            </a:xfrm>
            <a:prstGeom prst="r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4903EE38-E14E-3E09-E015-A50C28009777}"/>
                </a:ext>
              </a:extLst>
            </p:cNvPr>
            <p:cNvSpPr/>
            <p:nvPr/>
          </p:nvSpPr>
          <p:spPr bwMode="auto">
            <a:xfrm>
              <a:off x="5877996"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256AB769-6040-0571-E5CF-9AD943202BB2}"/>
                </a:ext>
              </a:extLst>
            </p:cNvPr>
            <p:cNvSpPr/>
            <p:nvPr/>
          </p:nvSpPr>
          <p:spPr bwMode="auto">
            <a:xfrm>
              <a:off x="6166028"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FD9197B4-5F27-746A-3A6A-DE3FD7CC1842}"/>
                </a:ext>
              </a:extLst>
            </p:cNvPr>
            <p:cNvSpPr/>
            <p:nvPr/>
          </p:nvSpPr>
          <p:spPr bwMode="auto">
            <a:xfrm>
              <a:off x="6454060"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4233FDA6-CC2B-5179-30C2-76E6F83E6CED}"/>
                </a:ext>
              </a:extLst>
            </p:cNvPr>
            <p:cNvSpPr/>
            <p:nvPr/>
          </p:nvSpPr>
          <p:spPr bwMode="auto">
            <a:xfrm>
              <a:off x="6742092"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2F8E89A6-00B3-A583-E033-F033064AC969}"/>
                </a:ext>
              </a:extLst>
            </p:cNvPr>
            <p:cNvSpPr/>
            <p:nvPr/>
          </p:nvSpPr>
          <p:spPr bwMode="auto">
            <a:xfrm>
              <a:off x="7030124"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97FC0E5B-B5B6-F66A-CEE6-B00019244AD7}"/>
                </a:ext>
              </a:extLst>
            </p:cNvPr>
            <p:cNvSpPr/>
            <p:nvPr/>
          </p:nvSpPr>
          <p:spPr bwMode="auto">
            <a:xfrm>
              <a:off x="7318156"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E34978A-9C50-72CD-DD13-5F0D6003E6C6}"/>
                </a:ext>
              </a:extLst>
            </p:cNvPr>
            <p:cNvSpPr/>
            <p:nvPr/>
          </p:nvSpPr>
          <p:spPr bwMode="auto">
            <a:xfrm>
              <a:off x="7606188"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B67BA9AA-0736-6203-3525-3AC2968BA5D6}"/>
                </a:ext>
              </a:extLst>
            </p:cNvPr>
            <p:cNvSpPr/>
            <p:nvPr/>
          </p:nvSpPr>
          <p:spPr bwMode="auto">
            <a:xfrm>
              <a:off x="7894220"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87C3E2E7-77C3-857C-8B81-B467FDBA3EF8}"/>
                </a:ext>
              </a:extLst>
            </p:cNvPr>
            <p:cNvSpPr/>
            <p:nvPr/>
          </p:nvSpPr>
          <p:spPr bwMode="auto">
            <a:xfrm>
              <a:off x="8182254"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46709683-4A86-C4EA-C29D-1BEA4ACDAE17}"/>
                </a:ext>
              </a:extLst>
            </p:cNvPr>
            <p:cNvSpPr/>
            <p:nvPr/>
          </p:nvSpPr>
          <p:spPr bwMode="auto">
            <a:xfrm>
              <a:off x="8470286"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70D55DA1-2513-B5F3-CF99-F095EAB661C0}"/>
                </a:ext>
              </a:extLst>
            </p:cNvPr>
            <p:cNvSpPr/>
            <p:nvPr/>
          </p:nvSpPr>
          <p:spPr bwMode="auto">
            <a:xfrm>
              <a:off x="8758318"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0C3AB7AB-2EE1-E999-12D6-7E651BA9AA84}"/>
                </a:ext>
              </a:extLst>
            </p:cNvPr>
            <p:cNvSpPr/>
            <p:nvPr/>
          </p:nvSpPr>
          <p:spPr bwMode="auto">
            <a:xfrm>
              <a:off x="9046350"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9C143002-B84D-E214-133F-9098E745AE79}"/>
                </a:ext>
              </a:extLst>
            </p:cNvPr>
            <p:cNvSpPr/>
            <p:nvPr/>
          </p:nvSpPr>
          <p:spPr bwMode="auto">
            <a:xfrm>
              <a:off x="9334382"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B4D0E91A-784D-5372-54AD-1F6012632690}"/>
                </a:ext>
              </a:extLst>
            </p:cNvPr>
            <p:cNvSpPr/>
            <p:nvPr/>
          </p:nvSpPr>
          <p:spPr bwMode="auto">
            <a:xfrm>
              <a:off x="9622414"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57FEA831-7BFD-E94C-D199-091DC9B66A69}"/>
                </a:ext>
              </a:extLst>
            </p:cNvPr>
            <p:cNvSpPr/>
            <p:nvPr/>
          </p:nvSpPr>
          <p:spPr bwMode="auto">
            <a:xfrm>
              <a:off x="9910446"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9F57AB28-2013-580D-0367-423FB818B684}"/>
                </a:ext>
              </a:extLst>
            </p:cNvPr>
            <p:cNvSpPr/>
            <p:nvPr/>
          </p:nvSpPr>
          <p:spPr bwMode="auto">
            <a:xfrm>
              <a:off x="10198478"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BFE51214-F3DC-3460-BEA4-9772714374AA}"/>
                </a:ext>
              </a:extLst>
            </p:cNvPr>
            <p:cNvSpPr/>
            <p:nvPr/>
          </p:nvSpPr>
          <p:spPr bwMode="auto">
            <a:xfrm>
              <a:off x="10486508"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A55CB2F1-F11F-0D63-AEDD-4C2BC3B3AE51}"/>
                </a:ext>
              </a:extLst>
            </p:cNvPr>
            <p:cNvSpPr/>
            <p:nvPr/>
          </p:nvSpPr>
          <p:spPr bwMode="auto">
            <a:xfrm>
              <a:off x="10774540"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D973D1DE-BCFC-A19E-1FD3-FA6C7AA0DD71}"/>
                </a:ext>
              </a:extLst>
            </p:cNvPr>
            <p:cNvSpPr/>
            <p:nvPr/>
          </p:nvSpPr>
          <p:spPr bwMode="auto">
            <a:xfrm>
              <a:off x="11062572"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96AEE0E7-1654-99F5-4BAF-D4489FB41CFA}"/>
                </a:ext>
              </a:extLst>
            </p:cNvPr>
            <p:cNvSpPr/>
            <p:nvPr/>
          </p:nvSpPr>
          <p:spPr bwMode="auto">
            <a:xfrm>
              <a:off x="11350604"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50D3AAE2-E737-041F-764B-54985A869F1E}"/>
                </a:ext>
              </a:extLst>
            </p:cNvPr>
            <p:cNvSpPr/>
            <p:nvPr/>
          </p:nvSpPr>
          <p:spPr bwMode="auto">
            <a:xfrm>
              <a:off x="11638636" y="1682884"/>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76816A2D-6DCB-26B6-7B9B-1718E8CE3DB4}"/>
                </a:ext>
              </a:extLst>
            </p:cNvPr>
            <p:cNvSpPr/>
            <p:nvPr/>
          </p:nvSpPr>
          <p:spPr bwMode="auto">
            <a:xfrm>
              <a:off x="9910023" y="1328210"/>
              <a:ext cx="2880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74DB55F4-8332-B8B2-21C4-157F280B08B1}"/>
                </a:ext>
              </a:extLst>
            </p:cNvPr>
            <p:cNvSpPr txBox="1"/>
            <p:nvPr/>
          </p:nvSpPr>
          <p:spPr>
            <a:xfrm>
              <a:off x="10198055" y="1263653"/>
              <a:ext cx="1808957" cy="400110"/>
            </a:xfrm>
            <a:prstGeom prst="rect">
              <a:avLst/>
            </a:prstGeom>
            <a:noFill/>
          </p:spPr>
          <p:txBody>
            <a:bodyPr wrap="none" rtlCol="0">
              <a:spAutoFit/>
            </a:bodyPr>
            <a:lstStyle/>
            <a:p>
              <a:r>
                <a:rPr lang="en-US" altLang="zh-CN" sz="2000" dirty="0"/>
                <a:t>= Parameter</a:t>
              </a:r>
              <a:endParaRPr lang="zh-CN" altLang="en-US" sz="2000" dirty="0"/>
            </a:p>
          </p:txBody>
        </p:sp>
        <p:sp>
          <p:nvSpPr>
            <p:cNvPr id="31" name="矩形 30">
              <a:extLst>
                <a:ext uri="{FF2B5EF4-FFF2-40B4-BE49-F238E27FC236}">
                  <a16:creationId xmlns:a16="http://schemas.microsoft.com/office/drawing/2014/main" id="{E3946915-0B0E-E88B-2DAE-7B518FB8EDDA}"/>
                </a:ext>
              </a:extLst>
            </p:cNvPr>
            <p:cNvSpPr/>
            <p:nvPr/>
          </p:nvSpPr>
          <p:spPr bwMode="auto">
            <a:xfrm>
              <a:off x="5877996" y="2743883"/>
              <a:ext cx="1726410" cy="288032"/>
            </a:xfrm>
            <a:prstGeom prst="rect">
              <a:avLst/>
            </a:prstGeom>
            <a:solidFill>
              <a:srgbClr val="FF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32" name="矩形 31">
              <a:extLst>
                <a:ext uri="{FF2B5EF4-FFF2-40B4-BE49-F238E27FC236}">
                  <a16:creationId xmlns:a16="http://schemas.microsoft.com/office/drawing/2014/main" id="{18BB5346-E01D-C221-2FB8-8D31F6176B5C}"/>
                </a:ext>
              </a:extLst>
            </p:cNvPr>
            <p:cNvSpPr/>
            <p:nvPr/>
          </p:nvSpPr>
          <p:spPr bwMode="auto">
            <a:xfrm>
              <a:off x="7603380" y="2743883"/>
              <a:ext cx="809760" cy="28803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C7FB3B3D-2136-B3A7-83D5-8D362CB9D6DD}"/>
                </a:ext>
              </a:extLst>
            </p:cNvPr>
            <p:cNvSpPr/>
            <p:nvPr/>
          </p:nvSpPr>
          <p:spPr bwMode="auto">
            <a:xfrm>
              <a:off x="8410689" y="2743883"/>
              <a:ext cx="1139715" cy="28803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cxnSp>
          <p:nvCxnSpPr>
            <p:cNvPr id="34" name="直接箭头连接符 33">
              <a:extLst>
                <a:ext uri="{FF2B5EF4-FFF2-40B4-BE49-F238E27FC236}">
                  <a16:creationId xmlns:a16="http://schemas.microsoft.com/office/drawing/2014/main" id="{98F73640-5845-3DC2-E7DB-ECC972C0800B}"/>
                </a:ext>
              </a:extLst>
            </p:cNvPr>
            <p:cNvCxnSpPr/>
            <p:nvPr/>
          </p:nvCxnSpPr>
          <p:spPr bwMode="auto">
            <a:xfrm>
              <a:off x="6022012" y="1826899"/>
              <a:ext cx="72008"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直接箭头连接符 34">
              <a:extLst>
                <a:ext uri="{FF2B5EF4-FFF2-40B4-BE49-F238E27FC236}">
                  <a16:creationId xmlns:a16="http://schemas.microsoft.com/office/drawing/2014/main" id="{F7D821D6-912F-06CA-97A7-453C187E99A4}"/>
                </a:ext>
              </a:extLst>
            </p:cNvPr>
            <p:cNvCxnSpPr>
              <a:cxnSpLocks/>
            </p:cNvCxnSpPr>
            <p:nvPr/>
          </p:nvCxnSpPr>
          <p:spPr bwMode="auto">
            <a:xfrm>
              <a:off x="6596120" y="1826899"/>
              <a:ext cx="547218"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直接箭头连接符 35">
              <a:extLst>
                <a:ext uri="{FF2B5EF4-FFF2-40B4-BE49-F238E27FC236}">
                  <a16:creationId xmlns:a16="http://schemas.microsoft.com/office/drawing/2014/main" id="{2F5CCD40-8EDC-A9CA-54DC-BFC5DAEBB94F}"/>
                </a:ext>
              </a:extLst>
            </p:cNvPr>
            <p:cNvCxnSpPr>
              <a:cxnSpLocks/>
            </p:cNvCxnSpPr>
            <p:nvPr/>
          </p:nvCxnSpPr>
          <p:spPr bwMode="auto">
            <a:xfrm flipH="1">
              <a:off x="6280085" y="1826899"/>
              <a:ext cx="2303836"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直接箭头连接符 36">
              <a:extLst>
                <a:ext uri="{FF2B5EF4-FFF2-40B4-BE49-F238E27FC236}">
                  <a16:creationId xmlns:a16="http://schemas.microsoft.com/office/drawing/2014/main" id="{7FF27F1B-DD39-E566-CABB-8545C7AD05B2}"/>
                </a:ext>
              </a:extLst>
            </p:cNvPr>
            <p:cNvCxnSpPr>
              <a:cxnSpLocks/>
            </p:cNvCxnSpPr>
            <p:nvPr/>
          </p:nvCxnSpPr>
          <p:spPr bwMode="auto">
            <a:xfrm>
              <a:off x="7432003" y="1826899"/>
              <a:ext cx="677820"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8" name="直接箭头连接符 37">
              <a:extLst>
                <a:ext uri="{FF2B5EF4-FFF2-40B4-BE49-F238E27FC236}">
                  <a16:creationId xmlns:a16="http://schemas.microsoft.com/office/drawing/2014/main" id="{EA395203-E02A-C9F5-636A-1347F26DC859}"/>
                </a:ext>
              </a:extLst>
            </p:cNvPr>
            <p:cNvCxnSpPr>
              <a:cxnSpLocks/>
            </p:cNvCxnSpPr>
            <p:nvPr/>
          </p:nvCxnSpPr>
          <p:spPr bwMode="auto">
            <a:xfrm>
              <a:off x="8002128" y="1826899"/>
              <a:ext cx="251711"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直接箭头连接符 38">
              <a:extLst>
                <a:ext uri="{FF2B5EF4-FFF2-40B4-BE49-F238E27FC236}">
                  <a16:creationId xmlns:a16="http://schemas.microsoft.com/office/drawing/2014/main" id="{BA315961-F51E-5895-BDE3-F15FCA5D8361}"/>
                </a:ext>
              </a:extLst>
            </p:cNvPr>
            <p:cNvCxnSpPr>
              <a:cxnSpLocks/>
            </p:cNvCxnSpPr>
            <p:nvPr/>
          </p:nvCxnSpPr>
          <p:spPr bwMode="auto">
            <a:xfrm flipH="1">
              <a:off x="6750053" y="1826899"/>
              <a:ext cx="453699"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0" name="直接箭头连接符 39">
              <a:extLst>
                <a:ext uri="{FF2B5EF4-FFF2-40B4-BE49-F238E27FC236}">
                  <a16:creationId xmlns:a16="http://schemas.microsoft.com/office/drawing/2014/main" id="{549D9D81-FE3E-9766-0B18-2820C90136DB}"/>
                </a:ext>
              </a:extLst>
            </p:cNvPr>
            <p:cNvCxnSpPr>
              <a:cxnSpLocks/>
            </p:cNvCxnSpPr>
            <p:nvPr/>
          </p:nvCxnSpPr>
          <p:spPr bwMode="auto">
            <a:xfrm>
              <a:off x="6312242" y="1826899"/>
              <a:ext cx="278550"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1" name="直接箭头连接符 40">
              <a:extLst>
                <a:ext uri="{FF2B5EF4-FFF2-40B4-BE49-F238E27FC236}">
                  <a16:creationId xmlns:a16="http://schemas.microsoft.com/office/drawing/2014/main" id="{38F919F0-EBEA-F67F-A24B-A0A1B3868770}"/>
                </a:ext>
              </a:extLst>
            </p:cNvPr>
            <p:cNvCxnSpPr>
              <a:cxnSpLocks/>
            </p:cNvCxnSpPr>
            <p:nvPr/>
          </p:nvCxnSpPr>
          <p:spPr bwMode="auto">
            <a:xfrm flipH="1">
              <a:off x="8443681" y="1826899"/>
              <a:ext cx="1320792"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直接箭头连接符 41">
              <a:extLst>
                <a:ext uri="{FF2B5EF4-FFF2-40B4-BE49-F238E27FC236}">
                  <a16:creationId xmlns:a16="http://schemas.microsoft.com/office/drawing/2014/main" id="{3F361BBE-818D-5BCC-47A6-AA18188170D1}"/>
                </a:ext>
              </a:extLst>
            </p:cNvPr>
            <p:cNvCxnSpPr>
              <a:cxnSpLocks/>
            </p:cNvCxnSpPr>
            <p:nvPr/>
          </p:nvCxnSpPr>
          <p:spPr bwMode="auto">
            <a:xfrm>
              <a:off x="8915521" y="1826899"/>
              <a:ext cx="100288"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3" name="直接箭头连接符 42">
              <a:extLst>
                <a:ext uri="{FF2B5EF4-FFF2-40B4-BE49-F238E27FC236}">
                  <a16:creationId xmlns:a16="http://schemas.microsoft.com/office/drawing/2014/main" id="{BA9BF369-B038-13CF-BFB5-FF489C3FCC97}"/>
                </a:ext>
              </a:extLst>
            </p:cNvPr>
            <p:cNvCxnSpPr>
              <a:cxnSpLocks/>
            </p:cNvCxnSpPr>
            <p:nvPr/>
          </p:nvCxnSpPr>
          <p:spPr bwMode="auto">
            <a:xfrm>
              <a:off x="7726931" y="1826899"/>
              <a:ext cx="1066065"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4" name="直接箭头连接符 43">
              <a:extLst>
                <a:ext uri="{FF2B5EF4-FFF2-40B4-BE49-F238E27FC236}">
                  <a16:creationId xmlns:a16="http://schemas.microsoft.com/office/drawing/2014/main" id="{EDBF718E-AEA1-2E0F-C0A1-F20456A01814}"/>
                </a:ext>
              </a:extLst>
            </p:cNvPr>
            <p:cNvCxnSpPr>
              <a:cxnSpLocks/>
            </p:cNvCxnSpPr>
            <p:nvPr/>
          </p:nvCxnSpPr>
          <p:spPr bwMode="auto">
            <a:xfrm flipH="1">
              <a:off x="7290185" y="1826899"/>
              <a:ext cx="1898222"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5" name="直接箭头连接符 44">
              <a:extLst>
                <a:ext uri="{FF2B5EF4-FFF2-40B4-BE49-F238E27FC236}">
                  <a16:creationId xmlns:a16="http://schemas.microsoft.com/office/drawing/2014/main" id="{9A6E7094-E735-680F-AF8F-CADC5F3A6394}"/>
                </a:ext>
              </a:extLst>
            </p:cNvPr>
            <p:cNvCxnSpPr>
              <a:cxnSpLocks/>
            </p:cNvCxnSpPr>
            <p:nvPr/>
          </p:nvCxnSpPr>
          <p:spPr bwMode="auto">
            <a:xfrm flipH="1">
              <a:off x="9216378" y="1826899"/>
              <a:ext cx="1144464"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0" name="直接箭头连接符 49">
              <a:extLst>
                <a:ext uri="{FF2B5EF4-FFF2-40B4-BE49-F238E27FC236}">
                  <a16:creationId xmlns:a16="http://schemas.microsoft.com/office/drawing/2014/main" id="{2D36F85F-B255-2A32-08AF-6B9441ED6EA5}"/>
                </a:ext>
              </a:extLst>
            </p:cNvPr>
            <p:cNvCxnSpPr>
              <a:cxnSpLocks/>
            </p:cNvCxnSpPr>
            <p:nvPr/>
          </p:nvCxnSpPr>
          <p:spPr bwMode="auto">
            <a:xfrm flipH="1">
              <a:off x="7775783" y="1826899"/>
              <a:ext cx="3155381" cy="106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3" name="矩形 52">
              <a:extLst>
                <a:ext uri="{FF2B5EF4-FFF2-40B4-BE49-F238E27FC236}">
                  <a16:creationId xmlns:a16="http://schemas.microsoft.com/office/drawing/2014/main" id="{CB57244D-9F5D-35EB-E880-84BFDBF527D4}"/>
                </a:ext>
              </a:extLst>
            </p:cNvPr>
            <p:cNvSpPr/>
            <p:nvPr/>
          </p:nvSpPr>
          <p:spPr bwMode="auto">
            <a:xfrm>
              <a:off x="5877996" y="3137812"/>
              <a:ext cx="1728192" cy="1583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A77669F7-D77C-9A9A-30D6-74E531AE2024}"/>
                </a:ext>
              </a:extLst>
            </p:cNvPr>
            <p:cNvSpPr/>
            <p:nvPr/>
          </p:nvSpPr>
          <p:spPr bwMode="auto">
            <a:xfrm>
              <a:off x="5877995" y="3137634"/>
              <a:ext cx="2520281" cy="23042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id="{831ED526-4AD7-9F00-5E5B-46C0A1C2C8B8}"/>
                </a:ext>
              </a:extLst>
            </p:cNvPr>
            <p:cNvSpPr/>
            <p:nvPr/>
          </p:nvSpPr>
          <p:spPr bwMode="auto">
            <a:xfrm>
              <a:off x="5877995" y="3137633"/>
              <a:ext cx="3672409" cy="3312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56" name="文本框 55">
              <a:extLst>
                <a:ext uri="{FF2B5EF4-FFF2-40B4-BE49-F238E27FC236}">
                  <a16:creationId xmlns:a16="http://schemas.microsoft.com/office/drawing/2014/main" id="{B57A1441-BD67-9FB4-B92A-9C7DC5625C24}"/>
                </a:ext>
              </a:extLst>
            </p:cNvPr>
            <p:cNvSpPr txBox="1"/>
            <p:nvPr/>
          </p:nvSpPr>
          <p:spPr>
            <a:xfrm>
              <a:off x="6310044" y="4393709"/>
              <a:ext cx="1035027" cy="400110"/>
            </a:xfrm>
            <a:prstGeom prst="rect">
              <a:avLst/>
            </a:prstGeom>
            <a:noFill/>
          </p:spPr>
          <p:txBody>
            <a:bodyPr wrap="none" rtlCol="0">
              <a:spAutoFit/>
            </a:bodyPr>
            <a:lstStyle/>
            <a:p>
              <a:r>
                <a:rPr lang="en-US" altLang="zh-CN" sz="2000" dirty="0">
                  <a:latin typeface="微软雅黑" panose="020B0503020204020204" pitchFamily="34" charset="-122"/>
                  <a:ea typeface="微软雅黑" panose="020B0503020204020204" pitchFamily="34" charset="-122"/>
                </a:rPr>
                <a:t>STATIC</a:t>
              </a:r>
              <a:endParaRPr lang="zh-CN" altLang="en-US" sz="2000" dirty="0">
                <a:latin typeface="微软雅黑" panose="020B0503020204020204" pitchFamily="34" charset="-122"/>
                <a:ea typeface="微软雅黑" panose="020B0503020204020204" pitchFamily="34" charset="-122"/>
              </a:endParaRPr>
            </a:p>
          </p:txBody>
        </p:sp>
        <p:sp>
          <p:nvSpPr>
            <p:cNvPr id="57" name="文本框 56">
              <a:extLst>
                <a:ext uri="{FF2B5EF4-FFF2-40B4-BE49-F238E27FC236}">
                  <a16:creationId xmlns:a16="http://schemas.microsoft.com/office/drawing/2014/main" id="{85588A3E-3968-8B17-AAD2-18D54914B242}"/>
                </a:ext>
              </a:extLst>
            </p:cNvPr>
            <p:cNvSpPr txBox="1"/>
            <p:nvPr/>
          </p:nvSpPr>
          <p:spPr>
            <a:xfrm>
              <a:off x="6598076" y="5113789"/>
              <a:ext cx="1578574" cy="400110"/>
            </a:xfrm>
            <a:prstGeom prst="rect">
              <a:avLst/>
            </a:prstGeom>
            <a:noFill/>
          </p:spPr>
          <p:txBody>
            <a:bodyPr wrap="none" rtlCol="0">
              <a:spAutoFit/>
            </a:bodyPr>
            <a:lstStyle/>
            <a:p>
              <a:r>
                <a:rPr lang="en-US" altLang="zh-CN" sz="2000" dirty="0">
                  <a:latin typeface="微软雅黑" panose="020B0503020204020204" pitchFamily="34" charset="-122"/>
                  <a:ea typeface="微软雅黑" panose="020B0503020204020204" pitchFamily="34" charset="-122"/>
                </a:rPr>
                <a:t>KINEMATIC</a:t>
              </a:r>
              <a:endParaRPr lang="zh-CN" altLang="en-US" sz="2000" dirty="0">
                <a:latin typeface="微软雅黑" panose="020B0503020204020204" pitchFamily="34" charset="-122"/>
                <a:ea typeface="微软雅黑" panose="020B0503020204020204" pitchFamily="34" charset="-122"/>
              </a:endParaRPr>
            </a:p>
          </p:txBody>
        </p:sp>
        <p:sp>
          <p:nvSpPr>
            <p:cNvPr id="58" name="文本框 57">
              <a:extLst>
                <a:ext uri="{FF2B5EF4-FFF2-40B4-BE49-F238E27FC236}">
                  <a16:creationId xmlns:a16="http://schemas.microsoft.com/office/drawing/2014/main" id="{D4CB63F4-3680-BD04-F03D-CA087445CEF0}"/>
                </a:ext>
              </a:extLst>
            </p:cNvPr>
            <p:cNvSpPr txBox="1"/>
            <p:nvPr/>
          </p:nvSpPr>
          <p:spPr>
            <a:xfrm>
              <a:off x="6333426" y="6120531"/>
              <a:ext cx="2989679" cy="415098"/>
            </a:xfrm>
            <a:prstGeom prst="rect">
              <a:avLst/>
            </a:prstGeom>
            <a:noFill/>
          </p:spPr>
          <p:txBody>
            <a:bodyPr wrap="none" rtlCol="0">
              <a:spAutoFit/>
            </a:bodyPr>
            <a:lstStyle/>
            <a:p>
              <a:r>
                <a:rPr lang="en-US" altLang="zh-CN" sz="2000" dirty="0">
                  <a:latin typeface="微软雅黑" panose="020B0503020204020204" pitchFamily="34" charset="-122"/>
                  <a:ea typeface="微软雅黑" panose="020B0503020204020204" pitchFamily="34" charset="-122"/>
                </a:rPr>
                <a:t>IONO &amp; AMBIGUITY</a:t>
              </a:r>
              <a:endParaRPr lang="zh-CN" altLang="en-US" sz="2000" dirty="0">
                <a:latin typeface="微软雅黑" panose="020B0503020204020204" pitchFamily="34" charset="-122"/>
                <a:ea typeface="微软雅黑" panose="020B0503020204020204" pitchFamily="34" charset="-122"/>
              </a:endParaRPr>
            </a:p>
          </p:txBody>
        </p:sp>
        <p:sp>
          <p:nvSpPr>
            <p:cNvPr id="59" name="直角三角形 58">
              <a:extLst>
                <a:ext uri="{FF2B5EF4-FFF2-40B4-BE49-F238E27FC236}">
                  <a16:creationId xmlns:a16="http://schemas.microsoft.com/office/drawing/2014/main" id="{39E587BC-0932-663F-4D2D-0A911CC2B56D}"/>
                </a:ext>
              </a:extLst>
            </p:cNvPr>
            <p:cNvSpPr/>
            <p:nvPr/>
          </p:nvSpPr>
          <p:spPr bwMode="auto">
            <a:xfrm rot="10800000">
              <a:off x="5892297" y="3147112"/>
              <a:ext cx="2518391" cy="2294776"/>
            </a:xfrm>
            <a:prstGeom prst="rtTriangl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sp>
          <p:nvSpPr>
            <p:cNvPr id="60" name="直角三角形 59">
              <a:extLst>
                <a:ext uri="{FF2B5EF4-FFF2-40B4-BE49-F238E27FC236}">
                  <a16:creationId xmlns:a16="http://schemas.microsoft.com/office/drawing/2014/main" id="{F3B3963A-A0DC-8B71-EAD5-84A6E796F235}"/>
                </a:ext>
              </a:extLst>
            </p:cNvPr>
            <p:cNvSpPr/>
            <p:nvPr/>
          </p:nvSpPr>
          <p:spPr bwMode="auto">
            <a:xfrm rot="10800000">
              <a:off x="5877992" y="3137632"/>
              <a:ext cx="1725387" cy="1584177"/>
            </a:xfrm>
            <a:prstGeom prst="rtTriangle">
              <a:avLst/>
            </a:prstGeom>
            <a:solidFill>
              <a:srgbClr val="FF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600" b="0" dirty="0">
                <a:solidFill>
                  <a:prstClr val="black"/>
                </a:solidFill>
                <a:latin typeface="微软雅黑" panose="020B0503020204020204" pitchFamily="34" charset="-122"/>
                <a:ea typeface="微软雅黑" panose="020B0503020204020204" pitchFamily="34" charset="-122"/>
              </a:endParaRPr>
            </a:p>
          </p:txBody>
        </p:sp>
        <p:cxnSp>
          <p:nvCxnSpPr>
            <p:cNvPr id="61" name="直接连接符 60">
              <a:extLst>
                <a:ext uri="{FF2B5EF4-FFF2-40B4-BE49-F238E27FC236}">
                  <a16:creationId xmlns:a16="http://schemas.microsoft.com/office/drawing/2014/main" id="{F09C7615-8ACC-9A82-6F1A-1DBE9695ABC4}"/>
                </a:ext>
              </a:extLst>
            </p:cNvPr>
            <p:cNvCxnSpPr>
              <a:cxnSpLocks/>
            </p:cNvCxnSpPr>
            <p:nvPr/>
          </p:nvCxnSpPr>
          <p:spPr bwMode="auto">
            <a:xfrm>
              <a:off x="5877991" y="2383843"/>
              <a:ext cx="6048677" cy="0"/>
            </a:xfrm>
            <a:prstGeom prst="line">
              <a:avLst/>
            </a:prstGeom>
            <a:solidFill>
              <a:schemeClr val="accent1"/>
            </a:solidFill>
            <a:ln w="38100" cap="flat" cmpd="sng" algn="ctr">
              <a:solidFill>
                <a:schemeClr val="tx1"/>
              </a:solidFill>
              <a:prstDash val="dash"/>
              <a:round/>
              <a:headEnd type="none" w="med" len="med"/>
              <a:tailEnd type="none" w="med" len="med"/>
            </a:ln>
            <a:effectLst/>
          </p:spPr>
        </p:cxnSp>
        <p:sp>
          <p:nvSpPr>
            <p:cNvPr id="62" name="文本框 61">
              <a:extLst>
                <a:ext uri="{FF2B5EF4-FFF2-40B4-BE49-F238E27FC236}">
                  <a16:creationId xmlns:a16="http://schemas.microsoft.com/office/drawing/2014/main" id="{F8C09299-6DA7-DE2F-7B91-B00E4C621116}"/>
                </a:ext>
              </a:extLst>
            </p:cNvPr>
            <p:cNvSpPr txBox="1"/>
            <p:nvPr/>
          </p:nvSpPr>
          <p:spPr>
            <a:xfrm>
              <a:off x="10168160" y="4609150"/>
              <a:ext cx="1788823"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Normal Matrix</a:t>
              </a:r>
              <a:endParaRPr lang="zh-CN" altLang="en-US" dirty="0">
                <a:latin typeface="微软雅黑" panose="020B0503020204020204" pitchFamily="34" charset="-122"/>
                <a:ea typeface="微软雅黑" panose="020B0503020204020204" pitchFamily="34" charset="-122"/>
              </a:endParaRPr>
            </a:p>
          </p:txBody>
        </p:sp>
        <p:cxnSp>
          <p:nvCxnSpPr>
            <p:cNvPr id="63" name="直接箭头连接符 62">
              <a:extLst>
                <a:ext uri="{FF2B5EF4-FFF2-40B4-BE49-F238E27FC236}">
                  <a16:creationId xmlns:a16="http://schemas.microsoft.com/office/drawing/2014/main" id="{E1958BD5-3BBD-317A-F863-2EC44295251F}"/>
                </a:ext>
              </a:extLst>
            </p:cNvPr>
            <p:cNvCxnSpPr>
              <a:cxnSpLocks/>
            </p:cNvCxnSpPr>
            <p:nvPr/>
          </p:nvCxnSpPr>
          <p:spPr bwMode="auto">
            <a:xfrm>
              <a:off x="7543503" y="1455190"/>
              <a:ext cx="43891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4" name="文本框 63">
              <a:extLst>
                <a:ext uri="{FF2B5EF4-FFF2-40B4-BE49-F238E27FC236}">
                  <a16:creationId xmlns:a16="http://schemas.microsoft.com/office/drawing/2014/main" id="{59C2F189-C74C-84A8-CD69-0FB7AA47AACB}"/>
                </a:ext>
              </a:extLst>
            </p:cNvPr>
            <p:cNvSpPr txBox="1"/>
            <p:nvPr/>
          </p:nvSpPr>
          <p:spPr>
            <a:xfrm>
              <a:off x="8002894" y="1263653"/>
              <a:ext cx="1326453" cy="400110"/>
            </a:xfrm>
            <a:prstGeom prst="rect">
              <a:avLst/>
            </a:prstGeom>
            <a:noFill/>
          </p:spPr>
          <p:txBody>
            <a:bodyPr wrap="none" rtlCol="0">
              <a:spAutoFit/>
            </a:bodyPr>
            <a:lstStyle/>
            <a:p>
              <a:r>
                <a:rPr lang="en-US" altLang="zh-CN" sz="2000" dirty="0">
                  <a:latin typeface="微软雅黑" panose="020B0503020204020204" pitchFamily="34" charset="-122"/>
                  <a:ea typeface="微软雅黑" panose="020B0503020204020204" pitchFamily="34" charset="-122"/>
                </a:rPr>
                <a:t>= Pointer</a:t>
              </a:r>
              <a:endParaRPr lang="zh-CN" altLang="en-US" sz="2000" dirty="0">
                <a:latin typeface="微软雅黑" panose="020B0503020204020204" pitchFamily="34" charset="-122"/>
                <a:ea typeface="微软雅黑" panose="020B0503020204020204" pitchFamily="34" charset="-122"/>
              </a:endParaRPr>
            </a:p>
          </p:txBody>
        </p:sp>
        <p:sp>
          <p:nvSpPr>
            <p:cNvPr id="65" name="文本框 64">
              <a:extLst>
                <a:ext uri="{FF2B5EF4-FFF2-40B4-BE49-F238E27FC236}">
                  <a16:creationId xmlns:a16="http://schemas.microsoft.com/office/drawing/2014/main" id="{EF4AD655-6D63-B6E5-03EE-1F39C4F318BB}"/>
                </a:ext>
              </a:extLst>
            </p:cNvPr>
            <p:cNvSpPr txBox="1"/>
            <p:nvPr/>
          </p:nvSpPr>
          <p:spPr>
            <a:xfrm>
              <a:off x="10139018" y="2681703"/>
              <a:ext cx="1756891"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Parameter List</a:t>
              </a:r>
              <a:endParaRPr lang="zh-CN" altLang="en-US" dirty="0">
                <a:latin typeface="微软雅黑" panose="020B0503020204020204" pitchFamily="34" charset="-122"/>
                <a:ea typeface="微软雅黑" panose="020B0503020204020204" pitchFamily="34" charset="-122"/>
              </a:endParaRPr>
            </a:p>
          </p:txBody>
        </p:sp>
        <p:sp>
          <p:nvSpPr>
            <p:cNvPr id="67" name="右大括号 66">
              <a:extLst>
                <a:ext uri="{FF2B5EF4-FFF2-40B4-BE49-F238E27FC236}">
                  <a16:creationId xmlns:a16="http://schemas.microsoft.com/office/drawing/2014/main" id="{2BB49874-4D63-BCF1-CA20-2C01922EF509}"/>
                </a:ext>
              </a:extLst>
            </p:cNvPr>
            <p:cNvSpPr/>
            <p:nvPr/>
          </p:nvSpPr>
          <p:spPr bwMode="auto">
            <a:xfrm>
              <a:off x="9622414" y="3147112"/>
              <a:ext cx="432046" cy="330288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Verdana" pitchFamily="34" charset="0"/>
                <a:ea typeface="宋体" pitchFamily="2" charset="-122"/>
              </a:endParaRPr>
            </a:p>
          </p:txBody>
        </p:sp>
        <p:sp>
          <p:nvSpPr>
            <p:cNvPr id="68" name="右大括号 67">
              <a:extLst>
                <a:ext uri="{FF2B5EF4-FFF2-40B4-BE49-F238E27FC236}">
                  <a16:creationId xmlns:a16="http://schemas.microsoft.com/office/drawing/2014/main" id="{0BE9DA6D-3E98-E799-44CA-11038A51F3AD}"/>
                </a:ext>
              </a:extLst>
            </p:cNvPr>
            <p:cNvSpPr/>
            <p:nvPr/>
          </p:nvSpPr>
          <p:spPr bwMode="auto">
            <a:xfrm>
              <a:off x="9621993" y="2743883"/>
              <a:ext cx="432046" cy="28802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Verdana" pitchFamily="34" charset="0"/>
                <a:ea typeface="宋体" pitchFamily="2" charset="-122"/>
              </a:endParaRPr>
            </a:p>
          </p:txBody>
        </p:sp>
      </p:grpSp>
      <p:sp>
        <p:nvSpPr>
          <p:cNvPr id="71" name="内容占位符 3">
            <a:extLst>
              <a:ext uri="{FF2B5EF4-FFF2-40B4-BE49-F238E27FC236}">
                <a16:creationId xmlns:a16="http://schemas.microsoft.com/office/drawing/2014/main" id="{C08F13C9-7FD5-56A7-CA17-2E1EE975ECF8}"/>
              </a:ext>
            </a:extLst>
          </p:cNvPr>
          <p:cNvSpPr txBox="1">
            <a:spLocks/>
          </p:cNvSpPr>
          <p:nvPr/>
        </p:nvSpPr>
        <p:spPr bwMode="auto">
          <a:xfrm>
            <a:off x="219661" y="1576520"/>
            <a:ext cx="5739179" cy="506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69900" indent="-469900"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3000">
                <a:solidFill>
                  <a:schemeClr val="tx1"/>
                </a:solidFill>
                <a:latin typeface="微软雅黑" panose="020B0503020204020204" pitchFamily="34" charset="-122"/>
                <a:ea typeface="微软雅黑" panose="020B0503020204020204" pitchFamily="34" charset="-122"/>
                <a:cs typeface="+mn-cs"/>
              </a:defRPr>
            </a:lvl1pPr>
            <a:lvl2pPr marL="908050" indent="-436563"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600">
                <a:solidFill>
                  <a:schemeClr val="tx1"/>
                </a:solidFill>
                <a:latin typeface="微软雅黑" panose="020B0503020204020204" pitchFamily="34" charset="-122"/>
                <a:ea typeface="微软雅黑" panose="020B0503020204020204" pitchFamily="34" charset="-122"/>
              </a:defRPr>
            </a:lvl2pPr>
            <a:lvl3pPr marL="1304925" indent="-395288" algn="just" rtl="0" eaLnBrk="1" fontAlgn="base" hangingPunct="1">
              <a:lnSpc>
                <a:spcPct val="120000"/>
              </a:lnSpc>
              <a:spcBef>
                <a:spcPct val="20000"/>
              </a:spcBef>
              <a:spcAft>
                <a:spcPct val="0"/>
              </a:spcAft>
              <a:buClr>
                <a:schemeClr val="accent2"/>
              </a:buClr>
              <a:buFont typeface="Wingdings" panose="05000000000000000000" pitchFamily="2" charset="2"/>
              <a:buChar char="o"/>
              <a:defRPr sz="2300">
                <a:solidFill>
                  <a:schemeClr val="tx1"/>
                </a:solidFill>
                <a:latin typeface="微软雅黑" panose="020B0503020204020204" pitchFamily="34" charset="-122"/>
                <a:ea typeface="微软雅黑" panose="020B0503020204020204" pitchFamily="34" charset="-122"/>
              </a:defRPr>
            </a:lvl3pPr>
            <a:lvl4pPr marL="1693863" indent="-387350" algn="just" rtl="0" eaLnBrk="1" fontAlgn="base" hangingPunct="1">
              <a:lnSpc>
                <a:spcPct val="120000"/>
              </a:lnSpc>
              <a:spcBef>
                <a:spcPct val="20000"/>
              </a:spcBef>
              <a:spcAft>
                <a:spcPct val="0"/>
              </a:spcAft>
              <a:buClr>
                <a:schemeClr val="accent2"/>
              </a:buClr>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4pPr>
            <a:lvl5pPr marL="2093913" indent="-398463" algn="just" rtl="0" eaLnBrk="1" fontAlgn="base" hangingPunct="1">
              <a:lnSpc>
                <a:spcPct val="120000"/>
              </a:lnSpc>
              <a:spcBef>
                <a:spcPct val="25000"/>
              </a:spcBef>
              <a:spcAft>
                <a:spcPct val="0"/>
              </a:spcAft>
              <a:buClr>
                <a:schemeClr val="accent2"/>
              </a:buClr>
              <a:buFont typeface="Wingdings" panose="05000000000000000000" pitchFamily="2" charset="2"/>
              <a:buChar char="§"/>
              <a:defRPr sz="2000">
                <a:solidFill>
                  <a:schemeClr val="tx1"/>
                </a:solidFill>
                <a:latin typeface="微软雅黑" panose="020B0503020204020204" pitchFamily="34" charset="-122"/>
                <a:ea typeface="微软雅黑" panose="020B0503020204020204" pitchFamily="34" charset="-122"/>
              </a:defRPr>
            </a:lvl5pPr>
            <a:lvl6pPr marL="25511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just" rtl="0" eaLnBrk="1" fontAlgn="base" hangingPunct="1">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r>
              <a:rPr lang="en-US" altLang="zh-CN" sz="2400" kern="0" dirty="0">
                <a:solidFill>
                  <a:srgbClr val="C00000"/>
                </a:solidFill>
              </a:rPr>
              <a:t>Automatic parameter organization </a:t>
            </a:r>
            <a:r>
              <a:rPr lang="en-US" altLang="zh-CN" sz="2400" kern="0" dirty="0"/>
              <a:t>algorithm for reducing memory and disk operations</a:t>
            </a:r>
          </a:p>
          <a:p>
            <a:r>
              <a:rPr lang="en-US" altLang="zh-CN" sz="2400" kern="0" dirty="0"/>
              <a:t>Sequential LSQ method based on </a:t>
            </a:r>
            <a:r>
              <a:rPr lang="en-US" altLang="zh-CN" sz="2400" kern="0" dirty="0">
                <a:solidFill>
                  <a:srgbClr val="C00000"/>
                </a:solidFill>
              </a:rPr>
              <a:t>CPU+GPU parallel </a:t>
            </a:r>
            <a:r>
              <a:rPr lang="en-US" altLang="zh-CN" sz="2400" kern="0" dirty="0"/>
              <a:t>algorithm</a:t>
            </a:r>
            <a:endParaRPr lang="en-US" altLang="zh-CN" sz="1400" kern="0" dirty="0"/>
          </a:p>
          <a:p>
            <a:pPr lvl="1"/>
            <a:r>
              <a:rPr lang="en-US" altLang="zh-CN" sz="2000" kern="0" dirty="0"/>
              <a:t>High-performance linear algebra libraries, e.g., BLAS and </a:t>
            </a:r>
            <a:r>
              <a:rPr lang="en-US" altLang="zh-CN" sz="2000" kern="0" dirty="0" err="1"/>
              <a:t>cuBLAS</a:t>
            </a:r>
            <a:endParaRPr lang="en-US" altLang="zh-CN" sz="2000" kern="0" dirty="0"/>
          </a:p>
          <a:p>
            <a:pPr lvl="1"/>
            <a:r>
              <a:rPr lang="en-US" altLang="zh-CN" sz="2000" kern="0" dirty="0"/>
              <a:t>Parallel algorithms for different steps in sequential LSQ procedure</a:t>
            </a:r>
          </a:p>
          <a:p>
            <a:pPr lvl="1"/>
            <a:r>
              <a:rPr lang="en-US" altLang="zh-CN" sz="2000" kern="0" dirty="0"/>
              <a:t>Parallel I/O operations on disk and memory</a:t>
            </a:r>
          </a:p>
        </p:txBody>
      </p:sp>
    </p:spTree>
    <p:extLst>
      <p:ext uri="{BB962C8B-B14F-4D97-AF65-F5344CB8AC3E}">
        <p14:creationId xmlns:p14="http://schemas.microsoft.com/office/powerpoint/2010/main" val="2022526106"/>
      </p:ext>
    </p:extLst>
  </p:cSld>
  <p:clrMapOvr>
    <a:masterClrMapping/>
  </p:clrMapOvr>
</p:sld>
</file>

<file path=ppt/theme/theme1.xml><?xml version="1.0" encoding="utf-8"?>
<a:theme xmlns:a="http://schemas.openxmlformats.org/drawingml/2006/main" name="1_演示文稿1">
  <a:themeElements>
    <a:clrScheme name="1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1_Profile">
      <a:majorFont>
        <a:latin typeface="Verdana"/>
        <a:ea typeface="黑体"/>
        <a:cs typeface=""/>
      </a:majorFont>
      <a:minorFont>
        <a:latin typeface="Verdan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EBAD"/>
        </a:solidFill>
        <a:ln>
          <a:solidFill>
            <a:srgbClr val="C00000"/>
          </a:solidFill>
        </a:ln>
      </a:spPr>
      <a:bodyPr rtlCol="0" anchor="ctr"/>
      <a:lstStyle>
        <a:defPPr algn="ctr" fontAlgn="auto">
          <a:spcBef>
            <a:spcPts val="0"/>
          </a:spcBef>
          <a:spcAft>
            <a:spcPts val="0"/>
          </a:spcAft>
          <a:defRPr sz="1600" b="0" dirty="0">
            <a:solidFill>
              <a:prstClr val="black"/>
            </a:solidFill>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1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1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1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1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1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1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1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1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北斗高精度定位导航技术与应用—简.potx" id="{FE397942-A30C-496C-99DC-86541674337D}" vid="{CF5380F3-0B88-4881-AB3F-C022EB6FF58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17479</TotalTime>
  <Words>3221</Words>
  <Application>Microsoft Office PowerPoint</Application>
  <PresentationFormat>宽屏</PresentationFormat>
  <Paragraphs>469</Paragraphs>
  <Slides>22</Slides>
  <Notes>22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等线</vt:lpstr>
      <vt:lpstr>微软雅黑</vt:lpstr>
      <vt:lpstr>Arial</vt:lpstr>
      <vt:lpstr>Times New Roman</vt:lpstr>
      <vt:lpstr>Verdana</vt:lpstr>
      <vt:lpstr>Wingdings</vt:lpstr>
      <vt:lpstr>1_演示文稿1</vt:lpstr>
      <vt:lpstr>（Geodetic SpatioTemporal data Analysis and Research）  GSTAR software: a new framework for processing space geodetic data at the observation level</vt:lpstr>
      <vt:lpstr>Contents</vt:lpstr>
      <vt:lpstr>Fusion of Global Space Geodetic Observations</vt:lpstr>
      <vt:lpstr>Combination of Global Space Geodetic Techniques</vt:lpstr>
      <vt:lpstr>Sensors in Space and on Ground：From Sparse to Dense</vt:lpstr>
      <vt:lpstr>Contents</vt:lpstr>
      <vt:lpstr>GSTAR：Architecture Design</vt:lpstr>
      <vt:lpstr>GSTAR：Data Structure</vt:lpstr>
      <vt:lpstr>GSTAR：Parameter Estimation</vt:lpstr>
      <vt:lpstr>GSTAR：Processing Efficiency Test</vt:lpstr>
      <vt:lpstr>GSTAR：Function Status</vt:lpstr>
      <vt:lpstr>Contents</vt:lpstr>
      <vt:lpstr>GSTAR：GNSS-based Products Processing</vt:lpstr>
      <vt:lpstr>GSTAR: GNSS Satellite Orbit</vt:lpstr>
      <vt:lpstr>GSTAR: GNSS Satellite Clock</vt:lpstr>
      <vt:lpstr>GSTAR: Station Coordinates</vt:lpstr>
      <vt:lpstr>GSTAR: Geocenter Motion</vt:lpstr>
      <vt:lpstr>Contents</vt:lpstr>
      <vt:lpstr>GSTAR：Galileo+SLR Geocenter Motion</vt:lpstr>
      <vt:lpstr>GSTAR：BDS-3+ISL Geocenter Motion</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dc:creator>
  <cp:lastModifiedBy>LEI FAN</cp:lastModifiedBy>
  <cp:revision>1784</cp:revision>
  <dcterms:created xsi:type="dcterms:W3CDTF">2018-07-19T06:32:00Z</dcterms:created>
  <dcterms:modified xsi:type="dcterms:W3CDTF">2024-07-04T12:42:09Z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2052-11.1.0.10069</vt:lpwstr>
  </property>
</Properties>
</file>