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25" r:id="rId1"/>
  </p:sldMasterIdLst>
  <p:notesMasterIdLst>
    <p:notesMasterId r:id="rId23"/>
  </p:notesMasterIdLst>
  <p:handoutMasterIdLst>
    <p:handoutMasterId r:id="rId24"/>
  </p:handoutMasterIdLst>
  <p:sldIdLst>
    <p:sldId id="313" r:id="rId2"/>
    <p:sldId id="365" r:id="rId3"/>
    <p:sldId id="368" r:id="rId4"/>
    <p:sldId id="366" r:id="rId5"/>
    <p:sldId id="376" r:id="rId6"/>
    <p:sldId id="377" r:id="rId7"/>
    <p:sldId id="378" r:id="rId8"/>
    <p:sldId id="392" r:id="rId9"/>
    <p:sldId id="381" r:id="rId10"/>
    <p:sldId id="367" r:id="rId11"/>
    <p:sldId id="375" r:id="rId12"/>
    <p:sldId id="372" r:id="rId13"/>
    <p:sldId id="373" r:id="rId14"/>
    <p:sldId id="374" r:id="rId15"/>
    <p:sldId id="389" r:id="rId16"/>
    <p:sldId id="384" r:id="rId17"/>
    <p:sldId id="391" r:id="rId18"/>
    <p:sldId id="385" r:id="rId19"/>
    <p:sldId id="386" r:id="rId20"/>
    <p:sldId id="379" r:id="rId21"/>
    <p:sldId id="364" r:id="rId22"/>
  </p:sldIdLst>
  <p:sldSz cx="12192000" cy="6858000"/>
  <p:notesSz cx="6794500" cy="99187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" panose="02040503050406030204" pitchFamily="18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pos="867" userDrawn="1">
          <p15:clr>
            <a:srgbClr val="A4A3A4"/>
          </p15:clr>
        </p15:guide>
        <p15:guide id="7" orient="horz" pos="3680" userDrawn="1">
          <p15:clr>
            <a:srgbClr val="A4A3A4"/>
          </p15:clr>
        </p15:guide>
        <p15:guide id="10" pos="4951" userDrawn="1">
          <p15:clr>
            <a:srgbClr val="A4A3A4"/>
          </p15:clr>
        </p15:guide>
        <p15:guide id="11" pos="5178" userDrawn="1">
          <p15:clr>
            <a:srgbClr val="A4A3A4"/>
          </p15:clr>
        </p15:guide>
        <p15:guide id="12" pos="2729" userDrawn="1">
          <p15:clr>
            <a:srgbClr val="A4A3A4"/>
          </p15:clr>
        </p15:guide>
        <p15:guide id="13" pos="2502" userDrawn="1">
          <p15:clr>
            <a:srgbClr val="A4A3A4"/>
          </p15:clr>
        </p15:guide>
        <p15:guide id="15" orient="horz" pos="300" userDrawn="1">
          <p15:clr>
            <a:srgbClr val="A4A3A4"/>
          </p15:clr>
        </p15:guide>
        <p15:guide id="16" pos="7378" userDrawn="1">
          <p15:clr>
            <a:srgbClr val="A4A3A4"/>
          </p15:clr>
        </p15:guide>
        <p15:guide id="17" pos="302" userDrawn="1">
          <p15:clr>
            <a:srgbClr val="A4A3A4"/>
          </p15:clr>
        </p15:guide>
        <p15:guide id="18" pos="665" userDrawn="1">
          <p15:clr>
            <a:srgbClr val="A4A3A4"/>
          </p15:clr>
        </p15:guide>
        <p15:guide id="19" orient="horz" pos="2160" userDrawn="1">
          <p15:clr>
            <a:srgbClr val="A4A3A4"/>
          </p15:clr>
        </p15:guide>
        <p15:guide id="20" orient="horz" pos="23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24" autoAdjust="0"/>
    <p:restoredTop sz="50000" autoAdjust="0"/>
  </p:normalViewPr>
  <p:slideViewPr>
    <p:cSldViewPr showGuides="1">
      <p:cViewPr varScale="1">
        <p:scale>
          <a:sx n="116" d="100"/>
          <a:sy n="116" d="100"/>
        </p:scale>
        <p:origin x="750" y="114"/>
      </p:cViewPr>
      <p:guideLst>
        <p:guide orient="horz" pos="867"/>
        <p:guide orient="horz" pos="3680"/>
        <p:guide pos="4951"/>
        <p:guide pos="5178"/>
        <p:guide pos="2729"/>
        <p:guide pos="2502"/>
        <p:guide orient="horz" pos="300"/>
        <p:guide pos="7378"/>
        <p:guide pos="302"/>
        <p:guide pos="665"/>
        <p:guide orient="horz" pos="2160"/>
        <p:guide orient="horz" pos="238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12" d="100"/>
          <a:sy n="112" d="100"/>
        </p:scale>
        <p:origin x="1320" y="126"/>
      </p:cViewPr>
      <p:guideLst>
        <p:guide orient="horz" pos="3124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1046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7" y="9421046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816A3-EA43-46F3-B18B-8BEC3EF6BDF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7034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7" y="2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510A6-5B08-4F74-A784-03824C7D23AA}" type="datetimeFigureOut">
              <a:rPr lang="de-DE" smtClean="0"/>
              <a:pPr/>
              <a:t>01.07.2024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0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1385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1046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7" y="9421046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A0615-691A-48DE-BF84-00B713FCA67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19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A einzeilig">
    <p:bg>
      <p:bgPr>
        <a:gradFill flip="none" rotWithShape="1">
          <a:gsLst>
            <a:gs pos="0">
              <a:srgbClr val="80CDEB"/>
            </a:gs>
            <a:gs pos="74000">
              <a:srgbClr val="0077B6"/>
            </a:gs>
            <a:gs pos="83000">
              <a:srgbClr val="0077B6"/>
            </a:gs>
            <a:gs pos="100000">
              <a:srgbClr val="0077B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55688" y="2736001"/>
            <a:ext cx="10651512" cy="46166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ts val="3600"/>
              </a:lnSpc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3550319"/>
            <a:ext cx="10651512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 hinzufügen</a:t>
            </a:r>
          </a:p>
        </p:txBody>
      </p:sp>
      <p:sp>
        <p:nvSpPr>
          <p:cNvPr id="5" name="Rechteck 4"/>
          <p:cNvSpPr/>
          <p:nvPr userDrawn="1"/>
        </p:nvSpPr>
        <p:spPr bwMode="gray">
          <a:xfrm>
            <a:off x="278400" y="194400"/>
            <a:ext cx="11640000" cy="132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3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977" y="353824"/>
            <a:ext cx="1756423" cy="100235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12" y="1493912"/>
            <a:ext cx="5364088" cy="536408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0" y="194400"/>
            <a:ext cx="2476518" cy="132081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04000" y="1386000"/>
            <a:ext cx="11196000" cy="4464000"/>
          </a:xfrm>
        </p:spPr>
        <p:txBody>
          <a:bodyPr/>
          <a:lstStyle>
            <a:lvl1pPr marL="360000" indent="-360000">
              <a:buFont typeface="Wingdings" panose="05000000000000000000" pitchFamily="2" charset="2"/>
              <a:buChar char="§"/>
              <a:defRPr/>
            </a:lvl1pPr>
            <a:lvl2pPr marL="540000" indent="-360000">
              <a:buSzPct val="80000"/>
              <a:buFont typeface="Wingdings" panose="05000000000000000000" pitchFamily="2" charset="2"/>
              <a:buChar char="§"/>
              <a:defRPr/>
            </a:lvl2pPr>
            <a:lvl3pPr marL="720000" indent="-360000">
              <a:buSzPct val="60000"/>
              <a:buFont typeface="Wingdings" panose="05000000000000000000" pitchFamily="2" charset="2"/>
              <a:buChar char="§"/>
              <a:defRPr/>
            </a:lvl3pPr>
            <a:lvl4pPr marL="900000" indent="-360000">
              <a:buSzPct val="60000"/>
              <a:buFont typeface="Wingdings" panose="05000000000000000000" pitchFamily="2" charset="2"/>
              <a:buChar char="§"/>
              <a:defRPr/>
            </a:lvl4pPr>
            <a:lvl5pPr marL="1080000" indent="-360363">
              <a:buSzPct val="60000"/>
              <a:buFont typeface="Wingdings" panose="05000000000000000000" pitchFamily="2" charset="2"/>
              <a:buChar char="§"/>
              <a:defRPr/>
            </a:lvl5pPr>
            <a:lvl6pPr marL="1440000" indent="-324000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>
                <a:srgbClr val="0077B6"/>
              </a:buClr>
              <a:buFont typeface="Symbol" panose="05050102010706020507" pitchFamily="18" charset="2"/>
              <a:buChar char="-"/>
              <a:defRPr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616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7964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5510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504000" y="1376363"/>
            <a:ext cx="11232000" cy="44656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268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zweispaltig + 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220576" y="1376363"/>
            <a:ext cx="3491999" cy="36368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220576" y="5450903"/>
            <a:ext cx="3491999" cy="359073"/>
          </a:xfrm>
          <a:prstGeom prst="rect">
            <a:avLst/>
          </a:prstGeom>
          <a:solidFill>
            <a:schemeClr val="bg1"/>
          </a:solidFill>
        </p:spPr>
        <p:txBody>
          <a:bodyPr anchor="t" anchorCtr="0">
            <a:noAutofit/>
          </a:bodyPr>
          <a:lstStyle>
            <a:lvl1pPr marL="0" marR="0" indent="0" algn="l" defTabSz="914400" rtl="0" eaLnBrk="1" fontAlgn="b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/>
            </a:lvl1pPr>
          </a:lstStyle>
          <a:p>
            <a:pPr marL="0" marR="0" lvl="0" indent="0" algn="l" defTabSz="914400" rtl="0" eaLnBrk="1" fontAlgn="b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Bildunterschrift</a:t>
            </a:r>
          </a:p>
          <a:p>
            <a:pPr marL="0" marR="0" lvl="0" indent="0" algn="l" defTabSz="914400" rtl="0" eaLnBrk="1" fontAlgn="b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hinzufügen</a:t>
            </a:r>
          </a:p>
        </p:txBody>
      </p:sp>
      <p:sp>
        <p:nvSpPr>
          <p:cNvPr id="7" name="Bildplatzhalter 9"/>
          <p:cNvSpPr>
            <a:spLocks noGrp="1"/>
          </p:cNvSpPr>
          <p:nvPr>
            <p:ph type="pic" sz="quarter" idx="20"/>
          </p:nvPr>
        </p:nvSpPr>
        <p:spPr>
          <a:xfrm>
            <a:off x="503999" y="1376363"/>
            <a:ext cx="7355714" cy="44656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6429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einspaltig + 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345200" y="1376362"/>
            <a:ext cx="7365600" cy="3732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342139" y="5482926"/>
            <a:ext cx="3506400" cy="359073"/>
          </a:xfrm>
          <a:prstGeom prst="rect">
            <a:avLst/>
          </a:prstGeom>
          <a:solidFill>
            <a:schemeClr val="bg1"/>
          </a:solidFill>
        </p:spPr>
        <p:txBody>
          <a:bodyPr anchor="t" anchorCtr="0">
            <a:noAutofit/>
          </a:bodyPr>
          <a:lstStyle>
            <a:lvl1pPr marL="0" marR="0" indent="0" algn="l" defTabSz="914400" rtl="0" eaLnBrk="1" fontAlgn="b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/>
            </a:lvl1pPr>
          </a:lstStyle>
          <a:p>
            <a:pPr marL="0" marR="0" lvl="0" indent="0" algn="l" defTabSz="914400" rtl="0" eaLnBrk="1" fontAlgn="b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Bildunterschrift</a:t>
            </a:r>
          </a:p>
          <a:p>
            <a:pPr marL="0" marR="0" lvl="0" indent="0" algn="l" defTabSz="914400" rtl="0" eaLnBrk="1" fontAlgn="b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hinzufügen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20"/>
          </p:nvPr>
        </p:nvSpPr>
        <p:spPr>
          <a:xfrm>
            <a:off x="503999" y="1376362"/>
            <a:ext cx="3467925" cy="44656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9644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einspaltig + Text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93200" y="3417843"/>
            <a:ext cx="3502800" cy="359073"/>
          </a:xfrm>
          <a:prstGeom prst="rect">
            <a:avLst/>
          </a:prstGeo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fontAlgn="b">
              <a:lnSpc>
                <a:spcPts val="1440"/>
              </a:lnSpc>
              <a:buNone/>
              <a:defRPr sz="1200" baseline="0"/>
            </a:lvl1pPr>
          </a:lstStyle>
          <a:p>
            <a:pPr lvl="0"/>
            <a:r>
              <a:rPr lang="de-DE" dirty="0"/>
              <a:t>Bildunterschrift hinzufügen</a:t>
            </a:r>
          </a:p>
          <a:p>
            <a:pPr lvl="0"/>
            <a:endParaRPr lang="de-DE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04000" y="3789363"/>
            <a:ext cx="11221200" cy="20290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334400" y="3425561"/>
            <a:ext cx="3502800" cy="359073"/>
          </a:xfrm>
          <a:prstGeom prst="rect">
            <a:avLst/>
          </a:prstGeo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fontAlgn="b">
              <a:lnSpc>
                <a:spcPts val="1440"/>
              </a:lnSpc>
              <a:buNone/>
              <a:defRPr sz="1200" baseline="0"/>
            </a:lvl1pPr>
          </a:lstStyle>
          <a:p>
            <a:pPr lvl="0"/>
            <a:r>
              <a:rPr lang="de-DE" dirty="0"/>
              <a:t>Bildunterschrift hinzufügen</a:t>
            </a:r>
          </a:p>
          <a:p>
            <a:pPr lvl="0"/>
            <a:endParaRPr lang="de-DE" dirty="0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8197200" y="3429967"/>
            <a:ext cx="3502800" cy="359073"/>
          </a:xfrm>
          <a:prstGeom prst="rect">
            <a:avLst/>
          </a:prstGeo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fontAlgn="b">
              <a:lnSpc>
                <a:spcPts val="1440"/>
              </a:lnSpc>
              <a:buNone/>
              <a:defRPr sz="1200" baseline="0"/>
            </a:lvl1pPr>
          </a:lstStyle>
          <a:p>
            <a:pPr lvl="0"/>
            <a:r>
              <a:rPr lang="de-DE" dirty="0"/>
              <a:t>Bildunterschrift hinzufügen</a:t>
            </a:r>
          </a:p>
          <a:p>
            <a:pPr lvl="0"/>
            <a:endParaRPr lang="de-DE" dirty="0"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27"/>
          </p:nvPr>
        </p:nvSpPr>
        <p:spPr>
          <a:xfrm>
            <a:off x="504000" y="1376362"/>
            <a:ext cx="3467925" cy="20491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28"/>
          </p:nvPr>
        </p:nvSpPr>
        <p:spPr>
          <a:xfrm>
            <a:off x="4332288" y="1376361"/>
            <a:ext cx="3515712" cy="20491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6"/>
          <p:cNvSpPr>
            <a:spLocks noGrp="1"/>
          </p:cNvSpPr>
          <p:nvPr>
            <p:ph type="pic" sz="quarter" idx="29"/>
          </p:nvPr>
        </p:nvSpPr>
        <p:spPr>
          <a:xfrm>
            <a:off x="8220074" y="1376361"/>
            <a:ext cx="3490725" cy="20414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9247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8"/>
          <p:cNvSpPr>
            <a:spLocks noGrp="1"/>
          </p:cNvSpPr>
          <p:nvPr>
            <p:ph sz="quarter" idx="16" hasCustomPrompt="1"/>
          </p:nvPr>
        </p:nvSpPr>
        <p:spPr>
          <a:xfrm>
            <a:off x="504000" y="1376363"/>
            <a:ext cx="11232000" cy="385283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Tabelle / Grafik / Diagramm</a:t>
            </a:r>
          </a:p>
          <a:p>
            <a:pPr lvl="0"/>
            <a:endParaRPr lang="de-DE" dirty="0"/>
          </a:p>
        </p:txBody>
      </p:sp>
      <p:sp>
        <p:nvSpPr>
          <p:cNvPr id="4" name="Textplatzhalt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04000" y="5544000"/>
            <a:ext cx="3491999" cy="30777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200" i="1" baseline="0">
                <a:latin typeface="Cambria" panose="02040503050406030204" pitchFamily="18" charset="0"/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320000" y="5544000"/>
            <a:ext cx="7365600" cy="307777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de-DE" dirty="0"/>
              <a:t>Legende</a:t>
            </a:r>
          </a:p>
        </p:txBody>
      </p:sp>
    </p:spTree>
    <p:extLst>
      <p:ext uri="{BB962C8B-B14F-4D97-AF65-F5344CB8AC3E}">
        <p14:creationId xmlns:p14="http://schemas.microsoft.com/office/powerpoint/2010/main" val="695845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zweispaltig + 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8"/>
          <p:cNvSpPr>
            <a:spLocks noGrp="1"/>
          </p:cNvSpPr>
          <p:nvPr>
            <p:ph sz="quarter" idx="16" hasCustomPrompt="1"/>
          </p:nvPr>
        </p:nvSpPr>
        <p:spPr>
          <a:xfrm>
            <a:off x="504000" y="1376363"/>
            <a:ext cx="7347599" cy="404178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Tabelle / Grafik / Diagramm</a:t>
            </a:r>
          </a:p>
          <a:p>
            <a:pPr lvl="0"/>
            <a:endParaRPr lang="de-DE" dirty="0"/>
          </a:p>
        </p:txBody>
      </p:sp>
      <p:sp>
        <p:nvSpPr>
          <p:cNvPr id="4" name="Textplatzhalt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04000" y="5544000"/>
            <a:ext cx="3491999" cy="30777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200" i="1" baseline="0">
                <a:latin typeface="Cambria" panose="02040503050406030204" pitchFamily="18" charset="0"/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320000" y="5544000"/>
            <a:ext cx="3506400" cy="307777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de-DE" dirty="0"/>
              <a:t>Legende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220075" y="1376363"/>
            <a:ext cx="3483524" cy="40417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2545924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zweispaltig + 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Textplatzhalt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04000" y="5544000"/>
            <a:ext cx="3491999" cy="30777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200" i="1" baseline="0">
                <a:latin typeface="Cambria" panose="02040503050406030204" pitchFamily="18" charset="0"/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220075" y="1376363"/>
            <a:ext cx="3483524" cy="40367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8" name="Medienplatzhalter 7"/>
          <p:cNvSpPr>
            <a:spLocks noGrp="1"/>
          </p:cNvSpPr>
          <p:nvPr>
            <p:ph type="media" sz="quarter" idx="19"/>
          </p:nvPr>
        </p:nvSpPr>
        <p:spPr>
          <a:xfrm>
            <a:off x="504001" y="1376363"/>
            <a:ext cx="7355712" cy="40417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Mediaclip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591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A zweizeilig">
    <p:bg>
      <p:bgPr>
        <a:gradFill flip="none" rotWithShape="1">
          <a:gsLst>
            <a:gs pos="0">
              <a:srgbClr val="80CDEB"/>
            </a:gs>
            <a:gs pos="74000">
              <a:srgbClr val="0077B6"/>
            </a:gs>
            <a:gs pos="83000">
              <a:srgbClr val="0077B6"/>
            </a:gs>
            <a:gs pos="100000">
              <a:srgbClr val="0077B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gray">
          <a:xfrm>
            <a:off x="278400" y="194400"/>
            <a:ext cx="11640000" cy="132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3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977" y="353824"/>
            <a:ext cx="1756423" cy="100235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12" y="1493912"/>
            <a:ext cx="5364088" cy="536408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1055688" y="2736000"/>
            <a:ext cx="10651512" cy="92333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600"/>
              </a:lnSpc>
              <a:defRPr sz="3300" baseline="0"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4011985"/>
            <a:ext cx="10651512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hinzufügen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0" y="194400"/>
            <a:ext cx="2476518" cy="132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99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gradFill flip="none" rotWithShape="1">
          <a:gsLst>
            <a:gs pos="0">
              <a:srgbClr val="80CDEB"/>
            </a:gs>
            <a:gs pos="74000">
              <a:srgbClr val="0077B6"/>
            </a:gs>
            <a:gs pos="83000">
              <a:srgbClr val="0077B6"/>
            </a:gs>
            <a:gs pos="100000">
              <a:srgbClr val="0077B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04000" y="3356992"/>
            <a:ext cx="10896000" cy="158417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60000" indent="0">
              <a:lnSpc>
                <a:spcPct val="100000"/>
              </a:lnSpc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kind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!</a:t>
            </a:r>
          </a:p>
        </p:txBody>
      </p:sp>
      <p:sp>
        <p:nvSpPr>
          <p:cNvPr id="5" name="Rechteck 4"/>
          <p:cNvSpPr/>
          <p:nvPr userDrawn="1"/>
        </p:nvSpPr>
        <p:spPr bwMode="gray">
          <a:xfrm>
            <a:off x="278400" y="194400"/>
            <a:ext cx="11640000" cy="132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3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977" y="353824"/>
            <a:ext cx="1756423" cy="1002351"/>
          </a:xfrm>
          <a:prstGeom prst="rect">
            <a:avLst/>
          </a:prstGeom>
        </p:spPr>
      </p:pic>
      <p:sp>
        <p:nvSpPr>
          <p:cNvPr id="11" name="Textplatzhalt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504000" y="5171047"/>
            <a:ext cx="10896000" cy="149831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60000" indent="0">
              <a:lnSpc>
                <a:spcPct val="100000"/>
              </a:lnSpc>
              <a:buNone/>
              <a:defRPr sz="10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Bundesamt für Kartographie und Geodäsie</a:t>
            </a:r>
            <a:br>
              <a:rPr lang="de-DE" dirty="0"/>
            </a:br>
            <a:r>
              <a:rPr lang="de-DE" dirty="0"/>
              <a:t>Organisationseinheit</a:t>
            </a:r>
            <a:br>
              <a:rPr lang="de-DE" dirty="0"/>
            </a:br>
            <a:r>
              <a:rPr lang="de-DE" dirty="0"/>
              <a:t>Richard-</a:t>
            </a:r>
            <a:r>
              <a:rPr lang="de-DE" dirty="0" err="1"/>
              <a:t>Strauss</a:t>
            </a:r>
            <a:r>
              <a:rPr lang="de-DE" dirty="0"/>
              <a:t>-Allee 11</a:t>
            </a:r>
            <a:br>
              <a:rPr lang="de-DE" dirty="0"/>
            </a:br>
            <a:r>
              <a:rPr lang="de-DE" dirty="0"/>
              <a:t>60598 Frankfurt am Main</a:t>
            </a:r>
          </a:p>
          <a:p>
            <a:pPr lvl="0"/>
            <a:r>
              <a:rPr lang="de-DE" dirty="0"/>
              <a:t>Vortragende(r)</a:t>
            </a:r>
            <a:br>
              <a:rPr lang="de-DE" dirty="0"/>
            </a:br>
            <a:r>
              <a:rPr lang="de-DE" dirty="0"/>
              <a:t>vorname.name@bkg.bund.de</a:t>
            </a:r>
            <a:br>
              <a:rPr lang="de-DE" dirty="0"/>
            </a:br>
            <a:r>
              <a:rPr lang="de-DE" dirty="0"/>
              <a:t>www.bkg.bund.de</a:t>
            </a:r>
            <a:br>
              <a:rPr lang="de-DE" dirty="0"/>
            </a:br>
            <a:r>
              <a:rPr lang="de-DE" dirty="0"/>
              <a:t>Phone +49 69 6333 – 1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0" y="194400"/>
            <a:ext cx="2476518" cy="132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2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A dreizeilig">
    <p:bg>
      <p:bgPr>
        <a:gradFill flip="none" rotWithShape="1">
          <a:gsLst>
            <a:gs pos="0">
              <a:srgbClr val="80CDEB"/>
            </a:gs>
            <a:gs pos="74000">
              <a:srgbClr val="0077B6"/>
            </a:gs>
            <a:gs pos="83000">
              <a:srgbClr val="0077B6"/>
            </a:gs>
            <a:gs pos="100000">
              <a:srgbClr val="0077B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gray">
          <a:xfrm>
            <a:off x="278400" y="194400"/>
            <a:ext cx="11640000" cy="132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3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" y="194790"/>
            <a:ext cx="2552719" cy="132081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977" y="353824"/>
            <a:ext cx="1756423" cy="100235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12" y="1493912"/>
            <a:ext cx="5364088" cy="536408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4471114"/>
            <a:ext cx="10651512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11" name="Titel 2"/>
          <p:cNvSpPr>
            <a:spLocks noGrp="1"/>
          </p:cNvSpPr>
          <p:nvPr>
            <p:ph type="title" hasCustomPrompt="1"/>
          </p:nvPr>
        </p:nvSpPr>
        <p:spPr>
          <a:xfrm>
            <a:off x="1055688" y="2736000"/>
            <a:ext cx="10651512" cy="1386000"/>
          </a:xfrm>
          <a:prstGeom prst="rect">
            <a:avLst/>
          </a:prstGeom>
        </p:spPr>
        <p:txBody>
          <a:bodyPr/>
          <a:lstStyle>
            <a:lvl1pPr>
              <a:lnSpc>
                <a:spcPts val="3600"/>
              </a:lnSpc>
              <a:defRPr sz="3300"/>
            </a:lvl1pPr>
          </a:lstStyle>
          <a:p>
            <a:r>
              <a:rPr lang="de-DE" dirty="0"/>
              <a:t>Titel hinzufügen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0" y="194400"/>
            <a:ext cx="2476518" cy="132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6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 mit Bild einzeilig">
    <p:bg>
      <p:bgPr>
        <a:gradFill flip="none" rotWithShape="1">
          <a:gsLst>
            <a:gs pos="0">
              <a:srgbClr val="80CDEB"/>
            </a:gs>
            <a:gs pos="74000">
              <a:srgbClr val="0077B6"/>
            </a:gs>
            <a:gs pos="83000">
              <a:srgbClr val="0077B6"/>
            </a:gs>
            <a:gs pos="100000">
              <a:srgbClr val="0077B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EB50CAD-37B4-4E4E-AB9F-0D4AFA975A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6554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55688" y="4078800"/>
            <a:ext cx="10651512" cy="46166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ts val="3600"/>
              </a:lnSpc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4892400"/>
            <a:ext cx="10651512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 hinzufügen</a:t>
            </a:r>
          </a:p>
        </p:txBody>
      </p:sp>
      <p:sp>
        <p:nvSpPr>
          <p:cNvPr id="5" name="Rechteck 4"/>
          <p:cNvSpPr/>
          <p:nvPr userDrawn="1"/>
        </p:nvSpPr>
        <p:spPr bwMode="gray">
          <a:xfrm>
            <a:off x="278400" y="194400"/>
            <a:ext cx="11640000" cy="132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3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977" y="353824"/>
            <a:ext cx="1756423" cy="100235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0" y="194400"/>
            <a:ext cx="2476518" cy="132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7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 mit Bild zweizeilig">
    <p:bg>
      <p:bgPr>
        <a:gradFill flip="none" rotWithShape="1">
          <a:gsLst>
            <a:gs pos="0">
              <a:srgbClr val="80CDEB"/>
            </a:gs>
            <a:gs pos="74000">
              <a:srgbClr val="0077B6"/>
            </a:gs>
            <a:gs pos="83000">
              <a:srgbClr val="0077B6"/>
            </a:gs>
            <a:gs pos="100000">
              <a:srgbClr val="0077B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65549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 bwMode="gray">
          <a:xfrm>
            <a:off x="278400" y="194400"/>
            <a:ext cx="11640000" cy="132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3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977" y="353824"/>
            <a:ext cx="1756423" cy="1002351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1055688" y="4077486"/>
            <a:ext cx="10651512" cy="92333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600"/>
              </a:lnSpc>
              <a:defRPr sz="3300" baseline="0"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5353471"/>
            <a:ext cx="10651512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267964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 mit Bild dreizeilig">
    <p:bg>
      <p:bgPr>
        <a:gradFill flip="none" rotWithShape="1">
          <a:gsLst>
            <a:gs pos="0">
              <a:srgbClr val="80CDEB"/>
            </a:gs>
            <a:gs pos="74000">
              <a:srgbClr val="0077B6"/>
            </a:gs>
            <a:gs pos="83000">
              <a:srgbClr val="0077B6"/>
            </a:gs>
            <a:gs pos="100000">
              <a:srgbClr val="0077B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65549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 bwMode="gray">
          <a:xfrm>
            <a:off x="278400" y="194400"/>
            <a:ext cx="11640000" cy="132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3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" y="194790"/>
            <a:ext cx="2552719" cy="132081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977" y="353824"/>
            <a:ext cx="1756423" cy="1002351"/>
          </a:xfrm>
          <a:prstGeom prst="rect">
            <a:avLst/>
          </a:prstGeom>
        </p:spPr>
      </p:pic>
      <p:sp>
        <p:nvSpPr>
          <p:cNvPr id="10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5812186"/>
            <a:ext cx="10651512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11" name="Titel 2"/>
          <p:cNvSpPr>
            <a:spLocks noGrp="1"/>
          </p:cNvSpPr>
          <p:nvPr>
            <p:ph type="title" hasCustomPrompt="1"/>
          </p:nvPr>
        </p:nvSpPr>
        <p:spPr>
          <a:xfrm>
            <a:off x="1055688" y="4077072"/>
            <a:ext cx="10651512" cy="1386000"/>
          </a:xfrm>
          <a:prstGeom prst="rect">
            <a:avLst/>
          </a:prstGeom>
        </p:spPr>
        <p:txBody>
          <a:bodyPr/>
          <a:lstStyle>
            <a:lvl1pPr>
              <a:lnSpc>
                <a:spcPts val="3600"/>
              </a:lnSpc>
              <a:defRPr sz="3300"/>
            </a:lvl1pPr>
          </a:lstStyle>
          <a:p>
            <a:r>
              <a:rPr lang="de-DE" dirty="0"/>
              <a:t>Titel hinzufügen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0" y="194400"/>
            <a:ext cx="2476518" cy="132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6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479425" y="1386000"/>
            <a:ext cx="11219812" cy="4464000"/>
          </a:xfrm>
        </p:spPr>
        <p:txBody>
          <a:bodyPr/>
          <a:lstStyle>
            <a:lvl1pPr marL="360000" indent="-360000">
              <a:buFont typeface="+mj-lt"/>
              <a:buAutoNum type="arabicPeriod"/>
              <a:defRPr/>
            </a:lvl1pPr>
            <a:lvl2pPr marL="539750" indent="-360000">
              <a:buFont typeface="+mj-lt"/>
              <a:buAutoNum type="arabicPeriod"/>
              <a:defRPr/>
            </a:lvl2pPr>
            <a:lvl3pPr marL="720000" indent="-360000">
              <a:buFont typeface="+mj-lt"/>
              <a:buAutoNum type="arabicPeriod"/>
              <a:defRPr/>
            </a:lvl3pPr>
            <a:lvl4pPr marL="900000" indent="-360000">
              <a:buFont typeface="+mj-lt"/>
              <a:buAutoNum type="arabicPeriod"/>
              <a:defRPr/>
            </a:lvl4pPr>
            <a:lvl5pPr marL="1080000" indent="-360000">
              <a:buFont typeface="+mj-lt"/>
              <a:buAutoNum type="arabicPeriod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262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80CDEB"/>
              </a:gs>
              <a:gs pos="74000">
                <a:srgbClr val="0077B6"/>
              </a:gs>
              <a:gs pos="83000">
                <a:srgbClr val="0077B6"/>
              </a:gs>
              <a:gs pos="100000">
                <a:srgbClr val="0077B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>
          <a:xfrm>
            <a:off x="1055688" y="1656001"/>
            <a:ext cx="10651512" cy="461665"/>
          </a:xfrm>
          <a:prstGeom prst="rect">
            <a:avLst/>
          </a:prstGeom>
        </p:spPr>
        <p:txBody>
          <a:bodyPr>
            <a:noAutofit/>
          </a:bodyPr>
          <a:lstStyle>
            <a:lvl1pPr marL="432000" indent="-432000">
              <a:lnSpc>
                <a:spcPts val="3600"/>
              </a:lnSpc>
              <a:tabLst>
                <a:tab pos="432000" algn="l"/>
              </a:tabLst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1. 	Titel hinzufügen 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880000"/>
            <a:ext cx="10651512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 hinzufügen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479424" y="1386000"/>
            <a:ext cx="11220576" cy="4464000"/>
          </a:xfrm>
        </p:spPr>
        <p:txBody>
          <a:bodyPr/>
          <a:lstStyle>
            <a:lvl1pPr marL="0" indent="0">
              <a:buNone/>
              <a:defRPr/>
            </a:lvl1pPr>
            <a:lvl2pPr marL="360000" indent="-360000">
              <a:defRPr/>
            </a:lvl2pPr>
            <a:lvl3pPr marL="540000" indent="-360000">
              <a:buSzPct val="80000"/>
              <a:buFont typeface="Wingdings" panose="05000000000000000000" pitchFamily="2" charset="2"/>
              <a:buChar char="§"/>
              <a:defRPr/>
            </a:lvl3pPr>
            <a:lvl4pPr marL="720000" indent="-360000">
              <a:buFont typeface="Arial" panose="020B0604020202020204" pitchFamily="34" charset="0"/>
              <a:buChar char="•"/>
              <a:defRPr/>
            </a:lvl4pPr>
            <a:lvl5pPr marL="900000" indent="-360000">
              <a:buSzPct val="8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384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3"/>
          <p:cNvSpPr txBox="1">
            <a:spLocks/>
          </p:cNvSpPr>
          <p:nvPr userDrawn="1"/>
        </p:nvSpPr>
        <p:spPr>
          <a:xfrm>
            <a:off x="0" y="1"/>
            <a:ext cx="12192000" cy="1008000"/>
          </a:xfrm>
          <a:prstGeom prst="rect">
            <a:avLst/>
          </a:prstGeom>
          <a:gradFill flip="none" rotWithShape="1">
            <a:gsLst>
              <a:gs pos="0">
                <a:srgbClr val="80CDEB"/>
              </a:gs>
              <a:gs pos="74000">
                <a:srgbClr val="0077B6"/>
              </a:gs>
              <a:gs pos="83000">
                <a:srgbClr val="0077B6"/>
              </a:gs>
              <a:gs pos="100000">
                <a:srgbClr val="0077B6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+mj-lt"/>
              <a:buAutoNum type="arabicPeriod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+mj-lt"/>
              <a:buAutoNum type="alphaLcParenR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0000" indent="-180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Symbol" charset="2"/>
              <a:buChar char="-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000" dirty="0">
              <a:latin typeface="Cambria" panose="02040503050406030204" pitchFamily="18" charset="0"/>
            </a:endParaRPr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504000" y="108000"/>
            <a:ext cx="11196000" cy="79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"/>
          </p:nvPr>
        </p:nvSpPr>
        <p:spPr>
          <a:xfrm>
            <a:off x="504000" y="1386000"/>
            <a:ext cx="11196000" cy="446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13" name="Gerader Verbinder 12"/>
          <p:cNvCxnSpPr/>
          <p:nvPr userDrawn="1"/>
        </p:nvCxnSpPr>
        <p:spPr>
          <a:xfrm>
            <a:off x="504000" y="6048000"/>
            <a:ext cx="11196000" cy="0"/>
          </a:xfrm>
          <a:prstGeom prst="line">
            <a:avLst/>
          </a:prstGeom>
          <a:ln w="12700">
            <a:solidFill>
              <a:srgbClr val="80CD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ußzeilenplatzhalter 16"/>
          <p:cNvSpPr txBox="1">
            <a:spLocks/>
          </p:cNvSpPr>
          <p:nvPr userDrawn="1"/>
        </p:nvSpPr>
        <p:spPr>
          <a:xfrm>
            <a:off x="1773000" y="6237312"/>
            <a:ext cx="8787496" cy="324036"/>
          </a:xfrm>
          <a:prstGeom prst="rect">
            <a:avLst/>
          </a:prstGeom>
        </p:spPr>
        <p:txBody>
          <a:bodyPr lIns="0" tIns="0" rIns="0" anchor="t" anchorCtr="0"/>
          <a:lstStyle>
            <a:defPPr>
              <a:defRPr lang="de-DE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="0" dirty="0">
                <a:latin typeface="Calibri" panose="020F0502020204030204" pitchFamily="34" charset="0"/>
                <a:cs typeface="Calibri" panose="020F0502020204030204" pitchFamily="34" charset="0"/>
              </a:rPr>
              <a:t>IGS 2024 Workshop 1-5 </a:t>
            </a:r>
            <a:r>
              <a:rPr lang="en-US" sz="800" b="0" noProof="0" dirty="0">
                <a:latin typeface="Calibri" panose="020F0502020204030204" pitchFamily="34" charset="0"/>
                <a:cs typeface="Calibri" panose="020F0502020204030204" pitchFamily="34" charset="0"/>
              </a:rPr>
              <a:t>July</a:t>
            </a:r>
            <a:r>
              <a:rPr lang="de-DE" sz="800" b="0" dirty="0">
                <a:latin typeface="Calibri" panose="020F0502020204030204" pitchFamily="34" charset="0"/>
                <a:cs typeface="Calibri" panose="020F0502020204030204" pitchFamily="34" charset="0"/>
              </a:rPr>
              <a:t> in Bern 	</a:t>
            </a:r>
            <a:r>
              <a:rPr lang="en-GB" sz="800" b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IGS Real-Time ACC at BKG: First Experiences</a:t>
            </a:r>
            <a:r>
              <a:rPr lang="de-DE" sz="1000" b="0" dirty="0">
                <a:latin typeface="Calibri" panose="020F0502020204030204" pitchFamily="34" charset="0"/>
                <a:cs typeface="Calibri" panose="020F0502020204030204" pitchFamily="34" charset="0"/>
              </a:rPr>
              <a:t>	Page </a:t>
            </a:r>
            <a:fld id="{128D9E29-8BBB-4709-A69C-27BFDF80AE50}" type="slidenum">
              <a:rPr lang="de-DE" sz="1000" b="0" smtClean="0">
                <a:latin typeface="Calibri" panose="020F0502020204030204" pitchFamily="34" charset="0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1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de-DE" sz="800" b="0" dirty="0">
              <a:latin typeface="BundesSans Regular" panose="020B0002030500000203" pitchFamily="34" charset="0"/>
            </a:endParaRP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16" y="6159600"/>
            <a:ext cx="1135779" cy="648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6066000"/>
            <a:ext cx="1485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4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15" r:id="rId8"/>
    <p:sldLayoutId id="2147483733" r:id="rId9"/>
    <p:sldLayoutId id="2147483743" r:id="rId10"/>
    <p:sldLayoutId id="2147483745" r:id="rId11"/>
    <p:sldLayoutId id="2147483744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2" r:id="rId20"/>
  </p:sldLayoutIdLst>
  <p:hf hdr="0" dt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400" kern="1200" baseline="0">
          <a:solidFill>
            <a:schemeClr val="bg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2400"/>
        </a:lnSpc>
        <a:spcBef>
          <a:spcPts val="0"/>
        </a:spcBef>
        <a:spcAft>
          <a:spcPts val="300"/>
        </a:spcAft>
        <a:buClr>
          <a:srgbClr val="0077B6"/>
        </a:buClr>
        <a:buFont typeface="Wingdings" panose="05000000000000000000" pitchFamily="2" charset="2"/>
        <a:buChar char="§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360000" indent="-360000" algn="l" defTabSz="914400" rtl="0" eaLnBrk="1" latinLnBrk="0" hangingPunct="1">
        <a:lnSpc>
          <a:spcPts val="2400"/>
        </a:lnSpc>
        <a:spcBef>
          <a:spcPts val="0"/>
        </a:spcBef>
        <a:spcAft>
          <a:spcPts val="300"/>
        </a:spcAft>
        <a:buClr>
          <a:srgbClr val="0077B6"/>
        </a:buClr>
        <a:buFont typeface="Wingdings" panose="05000000000000000000" pitchFamily="2" charset="2"/>
        <a:buChar char="§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540000" indent="-360000" algn="l" defTabSz="914400" rtl="0" eaLnBrk="1" latinLnBrk="0" hangingPunct="1">
        <a:lnSpc>
          <a:spcPts val="2400"/>
        </a:lnSpc>
        <a:spcBef>
          <a:spcPts val="0"/>
        </a:spcBef>
        <a:spcAft>
          <a:spcPts val="300"/>
        </a:spcAft>
        <a:buClr>
          <a:srgbClr val="0077B6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720000" indent="-360000" algn="l" defTabSz="914400" rtl="0" eaLnBrk="1" latinLnBrk="0" hangingPunct="1">
        <a:lnSpc>
          <a:spcPts val="2400"/>
        </a:lnSpc>
        <a:spcBef>
          <a:spcPts val="0"/>
        </a:spcBef>
        <a:spcAft>
          <a:spcPts val="300"/>
        </a:spcAft>
        <a:buClr>
          <a:srgbClr val="0077B6"/>
        </a:buClr>
        <a:buFont typeface="Symbol" panose="05050102010706020507" pitchFamily="18" charset="2"/>
        <a:buChar char="-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360000" algn="l" defTabSz="914400" rtl="0" eaLnBrk="1" latinLnBrk="0" hangingPunct="1">
        <a:lnSpc>
          <a:spcPts val="2400"/>
        </a:lnSpc>
        <a:spcBef>
          <a:spcPts val="0"/>
        </a:spcBef>
        <a:spcAft>
          <a:spcPts val="300"/>
        </a:spcAft>
        <a:buClr>
          <a:srgbClr val="0077B6"/>
        </a:buClr>
        <a:buFont typeface="Symbol" panose="05050102010706020507" pitchFamily="18" charset="2"/>
        <a:buChar char="-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867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orient="horz" pos="2387" userDrawn="1">
          <p15:clr>
            <a:srgbClr val="F26B43"/>
          </p15:clr>
        </p15:guide>
        <p15:guide id="7" orient="horz" pos="3680" userDrawn="1">
          <p15:clr>
            <a:srgbClr val="F26B43"/>
          </p15:clr>
        </p15:guide>
        <p15:guide id="8" pos="2502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4951" userDrawn="1">
          <p15:clr>
            <a:srgbClr val="F26B43"/>
          </p15:clr>
        </p15:guide>
        <p15:guide id="11" pos="5178" userDrawn="1">
          <p15:clr>
            <a:srgbClr val="F26B43"/>
          </p15:clr>
        </p15:guide>
        <p15:guide id="12" pos="665" userDrawn="1">
          <p15:clr>
            <a:srgbClr val="F26B43"/>
          </p15:clr>
        </p15:guide>
        <p15:guide id="13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gs.bkg.bund.de/root_ftp/IGSac/products" TargetMode="External"/><Relationship Id="rId2" Type="http://schemas.openxmlformats.org/officeDocument/2006/relationships/hyperlink" Target="https://cddis.nasa.gov/archive/gnss/products/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dirty="0"/>
              <a:t>IGS Real-Time ACC at BKG: First Experiences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1055688" y="3550319"/>
            <a:ext cx="10651512" cy="1538883"/>
          </a:xfrm>
        </p:spPr>
        <p:txBody>
          <a:bodyPr/>
          <a:lstStyle/>
          <a:p>
            <a:r>
              <a:rPr lang="de-DE" dirty="0"/>
              <a:t>Andrea Stürze, Peter Neumaier, Erwin Wiesensarter</a:t>
            </a:r>
          </a:p>
          <a:p>
            <a:r>
              <a:rPr lang="en-US" dirty="0"/>
              <a:t>Federal Agency for Cartography and Geodesy</a:t>
            </a:r>
            <a:r>
              <a:rPr lang="de-DE" dirty="0"/>
              <a:t>, BKG</a:t>
            </a:r>
          </a:p>
          <a:p>
            <a:endParaRPr lang="de-DE" dirty="0"/>
          </a:p>
          <a:p>
            <a:endParaRPr lang="de-DE" dirty="0"/>
          </a:p>
          <a:p>
            <a:r>
              <a:rPr lang="en-US" dirty="0"/>
              <a:t>IGS Symposium &amp; Workshop 1 to 5 July in 2024, Bern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0699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684D8C-E3C7-429C-982F-A998EEDDE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Aspects of Satellite Clock Comparison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EFBF28-692D-4348-A5B4-A6B639D9F2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 dirty="0"/>
              <a:t>The major issue within a clock comparison is to be aware of the variety in the </a:t>
            </a:r>
            <a:r>
              <a:rPr lang="en-US" sz="1800" dirty="0">
                <a:solidFill>
                  <a:srgbClr val="C00000"/>
                </a:solidFill>
              </a:rPr>
              <a:t>relative sense </a:t>
            </a:r>
            <a:r>
              <a:rPr lang="en-US" sz="1800" dirty="0"/>
              <a:t>that satellite clock parameters estimated by different AC’s can have. In other words: </a:t>
            </a:r>
          </a:p>
          <a:p>
            <a:endParaRPr lang="en-US" sz="1800" dirty="0"/>
          </a:p>
          <a:p>
            <a:pPr algn="ctr"/>
            <a:r>
              <a:rPr lang="en-US" sz="1800" dirty="0">
                <a:solidFill>
                  <a:srgbClr val="C00000"/>
                </a:solidFill>
              </a:rPr>
              <a:t>We have to take care of removing the AC dependent biases!</a:t>
            </a:r>
          </a:p>
          <a:p>
            <a:pPr algn="ctr"/>
            <a:endParaRPr lang="en-US" sz="1800" dirty="0"/>
          </a:p>
          <a:p>
            <a:r>
              <a:rPr lang="en-US" sz="1800" dirty="0"/>
              <a:t>Hence, we started with an implementation of a post-processing capability to compare satellite orbits and clocks considering that issue. </a:t>
            </a:r>
          </a:p>
        </p:txBody>
      </p:sp>
    </p:spTree>
    <p:extLst>
      <p:ext uri="{BB962C8B-B14F-4D97-AF65-F5344CB8AC3E}">
        <p14:creationId xmlns:p14="http://schemas.microsoft.com/office/powerpoint/2010/main" val="1548701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7A9A60-9DE8-431A-89A9-4C83E9B85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SP3-File Comparison Approach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platzhalter 2">
                <a:extLst>
                  <a:ext uri="{FF2B5EF4-FFF2-40B4-BE49-F238E27FC236}">
                    <a16:creationId xmlns:a16="http://schemas.microsoft.com/office/drawing/2014/main" id="{7ACFDEA5-EDAB-4E22-AC0D-74AE7CDACFD3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/>
              <a:lstStyle/>
              <a:p>
                <a:r>
                  <a:rPr lang="en-US" sz="1800" dirty="0"/>
                  <a:t>In a first step the comparison is based on SP3 files:</a:t>
                </a:r>
              </a:p>
              <a:p>
                <a:endParaRPr lang="en-US" sz="1800" dirty="0"/>
              </a:p>
              <a:p>
                <a:r>
                  <a:rPr lang="en-US" sz="1800" dirty="0"/>
                  <a:t>Input: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1800" dirty="0"/>
                  <a:t>a SP3 reference file, for example the rapid solution of an IGS AC, and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1800" dirty="0"/>
                  <a:t>a SP3 file generated using  a IGS RTS AC or product stream </a:t>
                </a:r>
              </a:p>
              <a:p>
                <a:pPr marL="702900" lvl="1" indent="-342900">
                  <a:buFont typeface="Symbol" panose="05050102010706020507" pitchFamily="18" charset="2"/>
                  <a:buChar char="-"/>
                </a:pPr>
                <a:r>
                  <a:rPr lang="en-US" sz="1800" dirty="0"/>
                  <a:t>Therefore the corrections stream can be ‘combined’ with the Broadcast Ephemeris stream to save final orbit and clock results in SP3 and/or Clock RINEX format. 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sz="1800" dirty="0"/>
              </a:p>
              <a:p>
                <a:r>
                  <a:rPr lang="en-US" sz="1800" dirty="0"/>
                  <a:t>Orbits: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1800" dirty="0"/>
                  <a:t>Computation of orbit differences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</a:rPr>
                      <m:t>𝑑𝑋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𝑑𝑌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𝑑𝑍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using common epochs from both files and its expression in radial, along-track and cross-track components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1800" dirty="0"/>
                  <a:t>This allows a quality check of the ultra rapid solution that was introduced during clock estimation process</a:t>
                </a:r>
              </a:p>
              <a:p>
                <a:endParaRPr lang="de-DE" sz="1800" dirty="0"/>
              </a:p>
            </p:txBody>
          </p:sp>
        </mc:Choice>
        <mc:Fallback>
          <p:sp>
            <p:nvSpPr>
              <p:cNvPr id="3" name="Textplatzhalter 2">
                <a:extLst>
                  <a:ext uri="{FF2B5EF4-FFF2-40B4-BE49-F238E27FC236}">
                    <a16:creationId xmlns:a16="http://schemas.microsoft.com/office/drawing/2014/main" id="{7ACFDEA5-EDAB-4E22-AC0D-74AE7CDACF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2"/>
                <a:stretch>
                  <a:fillRect l="-1304" t="-1364" r="-11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5529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51077E-6C57-4793-9244-23D3F91A6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SP3-File Comparison Approach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platzhalter 2">
                <a:extLst>
                  <a:ext uri="{FF2B5EF4-FFF2-40B4-BE49-F238E27FC236}">
                    <a16:creationId xmlns:a16="http://schemas.microsoft.com/office/drawing/2014/main" id="{93959006-E1D9-4F2D-B853-EBFED474585B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479424" y="1386000"/>
                <a:ext cx="11220576" cy="4563280"/>
              </a:xfrm>
            </p:spPr>
            <p:txBody>
              <a:bodyPr/>
              <a:lstStyle/>
              <a:p>
                <a:r>
                  <a:rPr lang="en-US" sz="1800" dirty="0"/>
                  <a:t>Clocks: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1800" dirty="0"/>
                  <a:t>Computation of the clock differences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</m:oMath>
                </a14:m>
                <a:r>
                  <a:rPr lang="en-US" sz="1800" dirty="0"/>
                  <a:t> from common epochs of both files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1800" dirty="0"/>
                  <a:t>Correct them for the radial component of coordinate differences and 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1800" dirty="0"/>
                  <a:t>using them in a least square adjustment</a:t>
                </a:r>
              </a:p>
              <a:p>
                <a:pPr lvl="5" indent="0">
                  <a:buNone/>
                </a:pPr>
                <a:r>
                  <a:rPr lang="en-US" dirty="0"/>
                  <a:t>		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de-DE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m:rPr>
                        <m:nor/>
                      </m:rPr>
                      <a:rPr lang="de-DE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de-DE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de-DE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de-DE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</m:oMath>
                </a14:m>
                <a:r>
                  <a:rPr lang="de-DE" dirty="0">
                    <a:solidFill>
                      <a:srgbClr val="C00000"/>
                    </a:solidFill>
                  </a:rPr>
                  <a:t> </a:t>
                </a:r>
              </a:p>
              <a:p>
                <a:pPr lvl="5" indent="0">
                  <a:buNone/>
                </a:pPr>
                <a:endParaRPr lang="en-US" dirty="0"/>
              </a:p>
              <a:p>
                <a:pPr marL="360000" lvl="3" indent="0">
                  <a:buNone/>
                </a:pPr>
                <a:r>
                  <a:rPr lang="en-US" sz="1800" dirty="0"/>
                  <a:t>of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800" dirty="0"/>
                  <a:t> independent groups of observations based the so called addition theorem of normal equations:</a:t>
                </a:r>
              </a:p>
              <a:p>
                <a:pPr marL="360000" lvl="3" indent="0">
                  <a:buNone/>
                </a:pPr>
                <a:endParaRPr lang="en-US" sz="1800" dirty="0"/>
              </a:p>
              <a:p>
                <a:pPr marL="360000" lvl="3" indent="0">
                  <a:buNone/>
                </a:pPr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de-DE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de-DE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´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de-DE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d>
                      <m:acc>
                        <m:accPr>
                          <m:chr m:val="̂"/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8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de-DE" sz="1800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de-DE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´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1800" dirty="0"/>
              </a:p>
              <a:p>
                <a:pPr marL="360000" lvl="3" indent="0">
                  <a:buNone/>
                </a:pPr>
                <a:r>
                  <a:rPr lang="en-US" sz="1800" dirty="0"/>
                  <a:t>with the following unknowns</a:t>
                </a:r>
              </a:p>
              <a:p>
                <a:pPr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1800" dirty="0"/>
                  <a:t>	..  the analysis center specific offset common for all satellites</a:t>
                </a:r>
                <a:endParaRPr lang="de-DE" sz="1800" i="1" dirty="0">
                  <a:latin typeface="Cambria Math" panose="02040503050406030204" pitchFamily="18" charset="0"/>
                </a:endParaRPr>
              </a:p>
              <a:p>
                <a:pPr lvl="1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de-DE" sz="1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</m:oMath>
                </a14:m>
                <a:r>
                  <a:rPr lang="de-DE" sz="1800" dirty="0"/>
                  <a:t>  </a:t>
                </a:r>
                <a:r>
                  <a:rPr lang="en-US" sz="1800" dirty="0"/>
                  <a:t>	..  the satellite and analysis center specific offset</a:t>
                </a:r>
              </a:p>
            </p:txBody>
          </p:sp>
        </mc:Choice>
        <mc:Fallback xmlns="">
          <p:sp>
            <p:nvSpPr>
              <p:cNvPr id="3" name="Textplatzhalter 2">
                <a:extLst>
                  <a:ext uri="{FF2B5EF4-FFF2-40B4-BE49-F238E27FC236}">
                    <a16:creationId xmlns:a16="http://schemas.microsoft.com/office/drawing/2014/main" id="{93959006-E1D9-4F2D-B853-EBFED47458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479424" y="1386000"/>
                <a:ext cx="11220576" cy="4563280"/>
              </a:xfrm>
              <a:blipFill>
                <a:blip r:embed="rId2"/>
                <a:stretch>
                  <a:fillRect l="-1304" t="-1335" b="-614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4658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E424CC-0165-404D-8321-0737D9330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RTS Product Validation</a:t>
            </a:r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67718FBC-3CF4-430E-A94A-B7C1A31C6E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424" y="1386000"/>
            <a:ext cx="11220576" cy="4464000"/>
          </a:xfrm>
        </p:spPr>
        <p:txBody>
          <a:bodyPr/>
          <a:lstStyle/>
          <a:p>
            <a:r>
              <a:rPr lang="en-US" sz="1800" dirty="0"/>
              <a:t>Reference: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CODE’s Rapid GNSS orbits and clocks (</a:t>
            </a:r>
            <a:r>
              <a:rPr lang="en-US" sz="1800" dirty="0">
                <a:solidFill>
                  <a:srgbClr val="C00000"/>
                </a:solidFill>
              </a:rPr>
              <a:t>G + R + E</a:t>
            </a:r>
            <a:r>
              <a:rPr lang="en-US" sz="1800" dirty="0"/>
              <a:t>) with an update rate of 30 seconds acting as reference allow for the validation of the IGS RTS AC solutions and the IGS RTS Products (</a:t>
            </a:r>
            <a:r>
              <a:rPr lang="en-US" sz="1800" dirty="0" err="1"/>
              <a:t>CoM</a:t>
            </a:r>
            <a:r>
              <a:rPr lang="en-US" sz="1800" dirty="0"/>
              <a:t> + APC streams) </a:t>
            </a:r>
          </a:p>
          <a:p>
            <a:endParaRPr lang="en-US" sz="1800" dirty="0"/>
          </a:p>
          <a:p>
            <a:r>
              <a:rPr lang="en-US" sz="1800" dirty="0"/>
              <a:t>Results:</a:t>
            </a:r>
          </a:p>
          <a:p>
            <a:pPr lvl="1"/>
            <a:r>
              <a:rPr lang="en-US" sz="1800" b="1" dirty="0">
                <a:solidFill>
                  <a:srgbClr val="C00000"/>
                </a:solidFill>
              </a:rPr>
              <a:t>GPS </a:t>
            </a:r>
            <a:r>
              <a:rPr lang="en-US" sz="1800" dirty="0">
                <a:solidFill>
                  <a:srgbClr val="C00000"/>
                </a:solidFill>
              </a:rPr>
              <a:t>satellite orbit and clock performance </a:t>
            </a:r>
            <a:r>
              <a:rPr lang="en-US" sz="1800" dirty="0"/>
              <a:t>for IGS RTS AC solutions and IGS RTS Products (last 90 d, </a:t>
            </a:r>
            <a:r>
              <a:rPr lang="en-US" sz="1800" dirty="0" err="1"/>
              <a:t>CoM</a:t>
            </a:r>
            <a:r>
              <a:rPr lang="en-US" sz="1800" dirty="0"/>
              <a:t>)</a:t>
            </a:r>
            <a:endParaRPr lang="de-DE" sz="1800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4FE073B-3B6B-4669-B9D0-61BCB043C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3401913"/>
            <a:ext cx="5238750" cy="261937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746C71D-2B9C-4E3B-B16E-79F38CF8E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858" y="3401913"/>
            <a:ext cx="52387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86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E5A787-F984-4903-AACF-7B9182254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09647"/>
            <a:ext cx="11196000" cy="792000"/>
          </a:xfrm>
        </p:spPr>
        <p:txBody>
          <a:bodyPr/>
          <a:lstStyle/>
          <a:p>
            <a:r>
              <a:rPr lang="en-US" dirty="0"/>
              <a:t>Results: RTS Performance Monitoring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4C66A7-7803-4393-AD01-FF5036D956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C00000"/>
                </a:solidFill>
              </a:rPr>
              <a:t>Galileo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>
                <a:solidFill>
                  <a:schemeClr val="bg2"/>
                </a:solidFill>
              </a:rPr>
              <a:t>Satellite Orbits &amp; Clock Performance </a:t>
            </a:r>
            <a:r>
              <a:rPr lang="en-US" sz="1800" dirty="0"/>
              <a:t>for IGS RTS AC solutions and IGS RTS Products (last 90 d, </a:t>
            </a:r>
            <a:r>
              <a:rPr lang="en-US" sz="1800" dirty="0" err="1"/>
              <a:t>CoM</a:t>
            </a:r>
            <a:r>
              <a:rPr lang="en-US" sz="1800" dirty="0"/>
              <a:t>)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AA77A03-329F-4200-A4DD-3EABE304D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4" y="1817737"/>
            <a:ext cx="5238750" cy="26193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F84050A-C427-423D-BD47-8A2F31AD0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1817736"/>
            <a:ext cx="52387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16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E5A787-F984-4903-AACF-7B9182254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09647"/>
            <a:ext cx="11196000" cy="792000"/>
          </a:xfrm>
        </p:spPr>
        <p:txBody>
          <a:bodyPr/>
          <a:lstStyle/>
          <a:p>
            <a:r>
              <a:rPr lang="en-US" dirty="0"/>
              <a:t>Results: RTS Performance Monitoring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4C66A7-7803-4393-AD01-FF5036D956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C00000"/>
                </a:solidFill>
              </a:rPr>
              <a:t>GLONASS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>
                <a:solidFill>
                  <a:schemeClr val="bg2"/>
                </a:solidFill>
              </a:rPr>
              <a:t>Satellite Orbits &amp; Clock Performance </a:t>
            </a:r>
            <a:r>
              <a:rPr lang="en-US" sz="1800" dirty="0"/>
              <a:t>for IGS RTS AC solutions and IGS RTS Products (last 90 d, </a:t>
            </a:r>
            <a:r>
              <a:rPr lang="en-US" sz="1800" dirty="0" err="1"/>
              <a:t>CoM</a:t>
            </a:r>
            <a:r>
              <a:rPr lang="en-US" sz="1800" dirty="0"/>
              <a:t>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78E8C6A-71F2-420A-A712-000220DAF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66" y="1817737"/>
            <a:ext cx="5238750" cy="261937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DCBE16C-9142-4722-8031-F8CDADF7B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850" y="1817736"/>
            <a:ext cx="52387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07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E5A787-F984-4903-AACF-7B9182254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09647"/>
            <a:ext cx="11196000" cy="792000"/>
          </a:xfrm>
        </p:spPr>
        <p:txBody>
          <a:bodyPr/>
          <a:lstStyle/>
          <a:p>
            <a:r>
              <a:rPr lang="en-US" dirty="0"/>
              <a:t>Results: RTS Performance Monitoring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4C66A7-7803-4393-AD01-FF5036D956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2"/>
                </a:solidFill>
              </a:rPr>
              <a:t>PPP</a:t>
            </a:r>
            <a:r>
              <a:rPr lang="en-US" sz="1800" dirty="0"/>
              <a:t> using IGS RTS Products						06-30-2024/07-01-2024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180000" lvl="2" indent="0">
              <a:buNone/>
            </a:pPr>
            <a:r>
              <a:rPr lang="en-US" sz="1800" dirty="0"/>
              <a:t>	  FFMJ01DEU0 with SSRA02IGS1 			REYK00ISL0 with SSRA02IGS1</a:t>
            </a:r>
          </a:p>
          <a:p>
            <a:pPr marL="180000" lvl="2" indent="0">
              <a:buNone/>
            </a:pPr>
            <a:r>
              <a:rPr lang="en-US" sz="1800" dirty="0"/>
              <a:t>			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58AF1B1-15EF-4326-ABCA-06942B0CF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1817737"/>
            <a:ext cx="5238750" cy="261937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47AD39D-62E2-4783-94D3-3E3573AC7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850" y="1817737"/>
            <a:ext cx="52387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57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E5A787-F984-4903-AACF-7B9182254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09647"/>
            <a:ext cx="11196000" cy="792000"/>
          </a:xfrm>
        </p:spPr>
        <p:txBody>
          <a:bodyPr/>
          <a:lstStyle/>
          <a:p>
            <a:r>
              <a:rPr lang="en-US" dirty="0"/>
              <a:t>Results: RTS Performance Monitoring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4C66A7-7803-4393-AD01-FF5036D956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2"/>
                </a:solidFill>
              </a:rPr>
              <a:t>PPP</a:t>
            </a:r>
            <a:r>
              <a:rPr lang="en-US" sz="1800" dirty="0"/>
              <a:t> using IGS RTS AC solutions						06-30-2024/07-01-2024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/>
          </a:p>
          <a:p>
            <a:r>
              <a:rPr lang="en-US" sz="1800" dirty="0"/>
              <a:t>	FFMJ01DEU0 with SSRA00CAS1			 FFMJ01DEU0 with SSRA00CNE01</a:t>
            </a:r>
          </a:p>
          <a:p>
            <a:r>
              <a:rPr lang="en-US" sz="1800" dirty="0"/>
              <a:t>						</a:t>
            </a:r>
          </a:p>
          <a:p>
            <a:r>
              <a:rPr lang="en-US" sz="1800" dirty="0"/>
              <a:t>					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4C30B42-8A7F-4FD4-8955-EC26D39B5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4" y="1817737"/>
            <a:ext cx="5238750" cy="261937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10ADDCD-49BD-41F4-8511-FD90F2589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850" y="1817736"/>
            <a:ext cx="52387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04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E5A787-F984-4903-AACF-7B9182254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09647"/>
            <a:ext cx="11196000" cy="792000"/>
          </a:xfrm>
        </p:spPr>
        <p:txBody>
          <a:bodyPr/>
          <a:lstStyle/>
          <a:p>
            <a:r>
              <a:rPr lang="en-US" dirty="0"/>
              <a:t>Results: RTS Performance Monitoring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4C66A7-7803-4393-AD01-FF5036D956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2"/>
                </a:solidFill>
              </a:rPr>
              <a:t>Latencies</a:t>
            </a:r>
            <a:r>
              <a:rPr lang="en-US" sz="1800" dirty="0"/>
              <a:t> of GNSS observations, IGS RTS AC solutions and IGS RTS Products 	06-30-2024/07-01-2024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271DD9B-EE0E-4A3F-8910-8CCC0CCF4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829147"/>
            <a:ext cx="809625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18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E5A787-F984-4903-AACF-7B9182254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09647"/>
            <a:ext cx="11196000" cy="792000"/>
          </a:xfrm>
        </p:spPr>
        <p:txBody>
          <a:bodyPr/>
          <a:lstStyle/>
          <a:p>
            <a:r>
              <a:rPr lang="en-US" dirty="0"/>
              <a:t>Results: RTS Performance Monitoring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4C66A7-7803-4393-AD01-FF5036D956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2"/>
                </a:solidFill>
              </a:rPr>
              <a:t>Latencies</a:t>
            </a:r>
            <a:r>
              <a:rPr lang="en-US" sz="1800" dirty="0"/>
              <a:t> of IGS RTS AC solutions 						06-30-2024/07-01-2024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44CCB41-18BF-442A-A878-C7B03BE5F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829147"/>
            <a:ext cx="809625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9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Contents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 dirty="0"/>
              <a:t>IGS Real-Time ACC-Tasks</a:t>
            </a:r>
          </a:p>
          <a:p>
            <a:pPr marL="702900" lvl="1" indent="-342900"/>
            <a:r>
              <a:rPr lang="en-US" sz="1800" dirty="0"/>
              <a:t>RTS Clock Combination in Real-Time</a:t>
            </a:r>
          </a:p>
          <a:p>
            <a:pPr marL="702900" lvl="1" indent="-342900"/>
            <a:r>
              <a:rPr lang="en-US" sz="1800" dirty="0"/>
              <a:t>RTS Product Validation </a:t>
            </a:r>
          </a:p>
          <a:p>
            <a:pPr marL="702900" lvl="1" indent="-342900"/>
            <a:r>
              <a:rPr lang="en-US" sz="1800" dirty="0"/>
              <a:t>RTS Performance Monitoring</a:t>
            </a:r>
          </a:p>
          <a:p>
            <a:r>
              <a:rPr lang="en-US" sz="1800" dirty="0"/>
              <a:t>Aspects of Satellite Clock Estimation and Comparison </a:t>
            </a:r>
          </a:p>
          <a:p>
            <a:pPr marL="645750" lvl="1" indent="-285750"/>
            <a:r>
              <a:rPr lang="en-US" sz="1800" dirty="0"/>
              <a:t>Kalman Filter Clock Combination Approach</a:t>
            </a:r>
          </a:p>
          <a:p>
            <a:pPr marL="645750" lvl="1" indent="-285750"/>
            <a:r>
              <a:rPr lang="en-US" sz="1800" dirty="0"/>
              <a:t>SP3-File Comparison Approach</a:t>
            </a:r>
          </a:p>
          <a:p>
            <a:r>
              <a:rPr lang="en-US" sz="1800" dirty="0"/>
              <a:t>Results</a:t>
            </a:r>
          </a:p>
          <a:p>
            <a:pPr marL="702900" lvl="1" indent="-342900"/>
            <a:r>
              <a:rPr lang="en-US" sz="1800" dirty="0"/>
              <a:t>Multi-GNSS RTS Clock Combination Products</a:t>
            </a:r>
          </a:p>
          <a:p>
            <a:pPr marL="702900" lvl="1" indent="-342900"/>
            <a:r>
              <a:rPr lang="en-US" sz="1800" dirty="0"/>
              <a:t>RTS Product Validation based on CODE’s Rapid Multi GNSS Product</a:t>
            </a:r>
          </a:p>
          <a:p>
            <a:pPr marL="702900" lvl="1" indent="-342900"/>
            <a:r>
              <a:rPr lang="en-US" sz="1800" dirty="0"/>
              <a:t>RTS Performance Monitoring</a:t>
            </a:r>
          </a:p>
          <a:p>
            <a:r>
              <a:rPr lang="en-US" sz="1800" dirty="0"/>
              <a:t>Conclusion</a:t>
            </a:r>
          </a:p>
          <a:p>
            <a:pPr marL="702900" lvl="1" indent="-342900"/>
            <a:r>
              <a:rPr lang="en-US" sz="1800" dirty="0"/>
              <a:t>Status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3149578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60F050-7D23-4AC8-B906-05AA28A1B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8666E3-8117-4752-9FEB-86485A0C52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 dirty="0"/>
              <a:t>Initial Setup Completed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800" dirty="0"/>
              <a:t>Multi-GNSS RTS clock combination products: G+R+E and G+R+E+C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800" dirty="0"/>
              <a:t>Upload of product files (ORB, CLK, BIA) using long filenames to CDDIS and GDC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800" dirty="0"/>
              <a:t>RTS product validation for G+R+E based on CODE’s rapid multi-GNSS product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800" dirty="0"/>
              <a:t>RTS performance monitoring </a:t>
            </a:r>
          </a:p>
          <a:p>
            <a:pPr marL="342900" indent="-342900">
              <a:buFont typeface="Calibri" panose="020F0502020204030204" pitchFamily="34" charset="0"/>
              <a:buChar char="+"/>
            </a:pPr>
            <a:r>
              <a:rPr lang="en-US" sz="1800" dirty="0"/>
              <a:t>Realized within our Open Source Tool BKG </a:t>
            </a:r>
            <a:r>
              <a:rPr lang="en-US" sz="1800" dirty="0" err="1"/>
              <a:t>Ntrip</a:t>
            </a:r>
            <a:r>
              <a:rPr lang="en-US" sz="1800"/>
              <a:t> Client </a:t>
            </a:r>
            <a:r>
              <a:rPr lang="en-US" sz="1800" dirty="0"/>
              <a:t>that can be adapted according our needs</a:t>
            </a:r>
          </a:p>
          <a:p>
            <a:endParaRPr lang="en-US" sz="1800" dirty="0"/>
          </a:p>
          <a:p>
            <a:r>
              <a:rPr lang="en-US" sz="1800" dirty="0"/>
              <a:t>Future Work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Detailed analysis of performance issues related to</a:t>
            </a:r>
          </a:p>
          <a:p>
            <a:pPr marL="645750" lvl="1" indent="-285750">
              <a:buFont typeface="Symbol" panose="05050102010706020507" pitchFamily="18" charset="2"/>
              <a:buChar char="-"/>
            </a:pPr>
            <a:r>
              <a:rPr lang="en-US" sz="1800" dirty="0"/>
              <a:t>Individual satellites or satellite systems (R)</a:t>
            </a:r>
          </a:p>
          <a:p>
            <a:pPr marL="645750" lvl="1" indent="-285750">
              <a:buFont typeface="Symbol" panose="05050102010706020507" pitchFamily="18" charset="2"/>
              <a:buChar char="-"/>
            </a:pPr>
            <a:r>
              <a:rPr lang="en-US" sz="1800" dirty="0"/>
              <a:t>Individual AC solutions and their latencies etc.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Adjustments and further developments regarding the combination and validation approach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48547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60000" indent="0">
              <a:buNone/>
            </a:pPr>
            <a:r>
              <a:rPr lang="en-US" dirty="0"/>
              <a:t>Thank you for your kind attention!</a:t>
            </a:r>
          </a:p>
          <a:p>
            <a:pPr marL="360000" indent="0">
              <a:buNone/>
            </a:pP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Federal Agency for Cartography and Geodesy </a:t>
            </a:r>
            <a:r>
              <a:rPr lang="de-DE" dirty="0"/>
              <a:t> (BKG)</a:t>
            </a:r>
            <a:br>
              <a:rPr lang="de-DE" dirty="0"/>
            </a:br>
            <a:r>
              <a:rPr lang="en-US" dirty="0"/>
              <a:t>G2 Satellite Navigation</a:t>
            </a:r>
            <a:br>
              <a:rPr lang="de-DE" dirty="0"/>
            </a:br>
            <a:r>
              <a:rPr lang="de-DE" dirty="0"/>
              <a:t>Richard-</a:t>
            </a:r>
            <a:r>
              <a:rPr lang="de-DE" dirty="0" err="1"/>
              <a:t>Strauss</a:t>
            </a:r>
            <a:r>
              <a:rPr lang="de-DE" dirty="0"/>
              <a:t>-Allee 11</a:t>
            </a:r>
            <a:br>
              <a:rPr lang="de-DE" dirty="0"/>
            </a:br>
            <a:r>
              <a:rPr lang="de-DE" dirty="0"/>
              <a:t>60598 Frankfurt am Main</a:t>
            </a:r>
          </a:p>
          <a:p>
            <a:pPr marL="360000" lvl="0" indent="0">
              <a:buNone/>
            </a:pPr>
            <a:r>
              <a:rPr lang="de-DE" dirty="0"/>
              <a:t>Andrea Stürze</a:t>
            </a:r>
            <a:br>
              <a:rPr lang="de-DE" dirty="0"/>
            </a:br>
            <a:r>
              <a:rPr lang="de-DE" dirty="0"/>
              <a:t>andrea.stuerze@bkg.bund.de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8742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9E39A7-7780-4E28-8C83-14448739C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Aspects of Satellite Clock Estimation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AC57D1-78BC-48D2-B766-53BD74F16B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 dirty="0"/>
              <a:t>Satellite clocks can be estimated e.g. using: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/>
              <a:t>Pseudo-range (code) observations</a:t>
            </a:r>
          </a:p>
          <a:p>
            <a:pPr marL="702900" lvl="1" indent="-342900">
              <a:buFont typeface="Symbol" panose="05050102010706020507" pitchFamily="18" charset="2"/>
              <a:buChar char="-"/>
            </a:pPr>
            <a:r>
              <a:rPr lang="en-US" sz="1800" dirty="0"/>
              <a:t>A reference clock has to be chosen: </a:t>
            </a:r>
          </a:p>
          <a:p>
            <a:pPr marL="1062900" lvl="3" indent="-342900">
              <a:buFont typeface="Courier New" panose="02070309020205020404" pitchFamily="49" charset="0"/>
              <a:buChar char="o"/>
            </a:pPr>
            <a:r>
              <a:rPr lang="en-US" sz="1600" dirty="0"/>
              <a:t>a selected receiver or satellite clock or </a:t>
            </a:r>
          </a:p>
          <a:p>
            <a:pPr marL="1062900" lvl="3" indent="-342900">
              <a:buFont typeface="Courier New" panose="02070309020205020404" pitchFamily="49" charset="0"/>
              <a:buChar char="o"/>
            </a:pPr>
            <a:r>
              <a:rPr lang="en-US" sz="1600" dirty="0"/>
              <a:t>a linear combination of clocks: e.g. constraining the sum of all satellite clock corrections towards zero</a:t>
            </a:r>
          </a:p>
          <a:p>
            <a:pPr marL="702900" lvl="1" indent="-342900">
              <a:buFont typeface="Symbol" panose="05050102010706020507" pitchFamily="18" charset="2"/>
              <a:buChar char="-"/>
            </a:pPr>
            <a:r>
              <a:rPr lang="en-US" sz="1800" dirty="0"/>
              <a:t>Hence, the resulting clock estimates refer to the respective reference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/>
              <a:t>A combination of code and phase observations</a:t>
            </a:r>
          </a:p>
          <a:p>
            <a:pPr marL="702900" lvl="1" indent="-342900">
              <a:buFont typeface="Symbol" panose="05050102010706020507" pitchFamily="18" charset="2"/>
              <a:buChar char="-"/>
            </a:pPr>
            <a:r>
              <a:rPr lang="en-US" sz="1800" dirty="0"/>
              <a:t>Computing a phase aligned clock solution to have a noise as low as possible (for PPP) and </a:t>
            </a:r>
          </a:p>
          <a:p>
            <a:pPr marL="702900" lvl="1" indent="-342900">
              <a:buFont typeface="Symbol" panose="05050102010706020507" pitchFamily="18" charset="2"/>
              <a:buChar char="-"/>
            </a:pPr>
            <a:r>
              <a:rPr lang="en-US" sz="1800" dirty="0"/>
              <a:t>Additional estimation of a drift between code and phase clocks to follow the code (for IGS)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/>
              <a:t>.. unknown, a lot of possibilities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/>
              <a:t>In all cases the </a:t>
            </a:r>
            <a:r>
              <a:rPr lang="en-US" sz="1800" dirty="0">
                <a:solidFill>
                  <a:srgbClr val="C00000"/>
                </a:solidFill>
              </a:rPr>
              <a:t>satellite clocks can be estimated in a relative sense only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2"/>
                </a:solidFill>
              </a:rPr>
              <a:t>Removing the AC-dependent biases </a:t>
            </a:r>
            <a:r>
              <a:rPr lang="en-US" sz="1800" dirty="0"/>
              <a:t>is a major issue with clock combinations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/>
              <a:t>Usually a </a:t>
            </a:r>
            <a:r>
              <a:rPr lang="en-US" sz="1800" dirty="0">
                <a:solidFill>
                  <a:srgbClr val="C00000"/>
                </a:solidFill>
              </a:rPr>
              <a:t>ionosphere-free linear combination </a:t>
            </a:r>
            <a:r>
              <a:rPr lang="en-US" sz="1800" dirty="0"/>
              <a:t>is used in order to eliminate the effect of the ionosphere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1800" dirty="0"/>
          </a:p>
          <a:p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2821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70A114-1239-444E-8EA8-571FA5FA1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Kalman Filter Clock Combination Approach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platzhalter 2">
                <a:extLst>
                  <a:ext uri="{FF2B5EF4-FFF2-40B4-BE49-F238E27FC236}">
                    <a16:creationId xmlns:a16="http://schemas.microsoft.com/office/drawing/2014/main" id="{06A613EB-EF34-4837-A5A3-2CC6092D730D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479424" y="1386000"/>
                <a:ext cx="11017176" cy="4419264"/>
              </a:xfrm>
            </p:spPr>
            <p:txBody>
              <a:bodyPr/>
              <a:lstStyle/>
              <a:p>
                <a:r>
                  <a:rPr lang="en-US" sz="1800" dirty="0"/>
                  <a:t>Clocks: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800" dirty="0"/>
                  <a:t>Kalman filter approach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r>
                  <a:rPr lang="de-DE" sz="1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sz="1800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de-DE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de-DE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m:rPr>
                        <m:nor/>
                      </m:rPr>
                      <a:rPr lang="de-DE" sz="18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1800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de-DE" sz="1800" i="1" dirty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de-DE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de-DE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de-DE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</m:oMath>
                </a14:m>
                <a:r>
                  <a:rPr lang="de-DE" sz="1800" dirty="0">
                    <a:solidFill>
                      <a:srgbClr val="C00000"/>
                    </a:solidFill>
                  </a:rPr>
                  <a:t>  </a:t>
                </a:r>
                <a:endParaRPr lang="en-US" sz="1800" dirty="0">
                  <a:solidFill>
                    <a:srgbClr val="C00000"/>
                  </a:solidFill>
                </a:endParaRPr>
              </a:p>
              <a:p>
                <a:r>
                  <a:rPr lang="en-US" sz="1800" dirty="0">
                    <a:solidFill>
                      <a:srgbClr val="C00000"/>
                    </a:solidFill>
                  </a:rPr>
                  <a:t>      </a:t>
                </a:r>
                <a:r>
                  <a:rPr lang="en-US" sz="1800" dirty="0"/>
                  <a:t>with pseudo-observations</a:t>
                </a:r>
              </a:p>
              <a:p>
                <a:pPr marL="360000" lvl="3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</m:oMath>
                </a14:m>
                <a:r>
                  <a:rPr lang="en-US" sz="1800" dirty="0"/>
                  <a:t>      ..  the clock corrections for satellite </a:t>
                </a:r>
                <a:r>
                  <a:rPr lang="en-US" sz="1800" i="1" dirty="0"/>
                  <a:t>S </a:t>
                </a:r>
                <a:r>
                  <a:rPr lang="en-US" sz="1800" dirty="0"/>
                  <a:t>estimated by Analysis Center </a:t>
                </a:r>
                <a:r>
                  <a:rPr lang="en-US" sz="1800" i="1" dirty="0">
                    <a:latin typeface="+mj-lt"/>
                  </a:rPr>
                  <a:t>A</a:t>
                </a:r>
                <a:r>
                  <a:rPr lang="en-US" sz="1800" i="1" dirty="0"/>
                  <a:t> </a:t>
                </a:r>
                <a:r>
                  <a:rPr lang="en-US" sz="1800" dirty="0"/>
                  <a:t>referring to a common broadcast clock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sz="1800" dirty="0"/>
              </a:p>
              <a:p>
                <a:r>
                  <a:rPr lang="en-US" sz="1800" dirty="0"/>
                  <a:t>      and unknowns, which differ in their stochastic properties</a:t>
                </a:r>
              </a:p>
              <a:p>
                <a:pPr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r>
                  <a:rPr lang="en-US" sz="1800" dirty="0"/>
                  <a:t>	..  the resulting combined clock correction for satellite </a:t>
                </a:r>
                <a:r>
                  <a:rPr lang="en-US" sz="1800" i="1" dirty="0">
                    <a:latin typeface="+mj-lt"/>
                  </a:rPr>
                  <a:t>S</a:t>
                </a:r>
              </a:p>
              <a:p>
                <a:pPr lvl="1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de-DE" sz="1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</m:oMath>
                </a14:m>
                <a:r>
                  <a:rPr lang="de-DE" sz="1800" dirty="0"/>
                  <a:t>  </a:t>
                </a:r>
                <a:r>
                  <a:rPr lang="en-US" sz="1800" dirty="0"/>
                  <a:t>	..  the satellite and analysis center specific offset; both are defined to be epoch-specific, whereas </a:t>
                </a:r>
              </a:p>
              <a:p>
                <a:pPr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1800" dirty="0"/>
                  <a:t>	..  the analysis center specific offset is assumed to be a static parameter and is common for all satellites</a:t>
                </a:r>
              </a:p>
              <a:p>
                <a:pPr lvl="1" indent="0">
                  <a:buNone/>
                </a:pPr>
                <a:endParaRPr lang="en-US" sz="18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800" dirty="0"/>
                  <a:t>System-wise combination for defined reference signals:  G: C1W/C2W, R: C1P/C2P, E: C1C/C5Q, C: C2I/C6I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sz="1800" i="1" dirty="0"/>
              </a:p>
              <a:p>
                <a:endParaRPr lang="en-US" sz="1800" dirty="0"/>
              </a:p>
              <a:p>
                <a:endParaRPr lang="en-US" sz="1800" dirty="0"/>
              </a:p>
            </p:txBody>
          </p:sp>
        </mc:Choice>
        <mc:Fallback>
          <p:sp>
            <p:nvSpPr>
              <p:cNvPr id="3" name="Textplatzhalter 2">
                <a:extLst>
                  <a:ext uri="{FF2B5EF4-FFF2-40B4-BE49-F238E27FC236}">
                    <a16:creationId xmlns:a16="http://schemas.microsoft.com/office/drawing/2014/main" id="{06A613EB-EF34-4837-A5A3-2CC6092D73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479424" y="1386000"/>
                <a:ext cx="11017176" cy="4419264"/>
              </a:xfrm>
              <a:blipFill>
                <a:blip r:embed="rId2"/>
                <a:stretch>
                  <a:fillRect l="-1328" t="-137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046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C707A8-E79B-4FA5-9781-669975A13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Kalman Filter Clock Combination Approach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217157-AE38-45EE-9740-476DF9FCAD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 dirty="0"/>
              <a:t>Code Biases: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/>
              <a:t>Consideration of satellite code biases supplied by individual ACs</a:t>
            </a:r>
          </a:p>
          <a:p>
            <a:pPr marL="645750" lvl="1" indent="-285750">
              <a:buFont typeface="Symbol" panose="05050102010706020507" pitchFamily="18" charset="2"/>
              <a:buChar char="-"/>
            </a:pPr>
            <a:r>
              <a:rPr lang="en-US" sz="1800" dirty="0"/>
              <a:t>Assuming the ACs generate ionosphere-free clocks using their individual chosen signals, the ionosphere-free biases for the reference signals are determined from the supplied code biases and subtracted from the clocks before the combination</a:t>
            </a:r>
          </a:p>
          <a:p>
            <a:pPr marL="645750" lvl="1" indent="-285750">
              <a:buFont typeface="Wingdings" panose="05000000000000000000" pitchFamily="2" charset="2"/>
              <a:buChar char="Ø"/>
            </a:pPr>
            <a:r>
              <a:rPr lang="en-US" sz="1800" dirty="0"/>
              <a:t>The combined clocks are </a:t>
            </a:r>
            <a:r>
              <a:rPr lang="en-US" sz="1800" dirty="0">
                <a:solidFill>
                  <a:srgbClr val="C00000"/>
                </a:solidFill>
              </a:rPr>
              <a:t>code-bias-free and ionosphere-free satellite clocks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/>
              <a:t>Computation of satellite code biases for the combination result using bias product from CAS (G,R,E,C)</a:t>
            </a:r>
          </a:p>
          <a:p>
            <a:pPr marL="702900" lvl="1" indent="-342900">
              <a:buFont typeface="Symbol" panose="05050102010706020507" pitchFamily="18" charset="2"/>
              <a:buChar char="-"/>
            </a:pPr>
            <a:r>
              <a:rPr lang="en-US" sz="1800" dirty="0"/>
              <a:t>If the ionosphere-free linear combination of two Observable-specific Signal Biases (OSBs) that means, those of the reference signals, is set to zero all other OSBs can be calculated. </a:t>
            </a:r>
          </a:p>
          <a:p>
            <a:pPr marL="645750" lvl="1" indent="-285750">
              <a:buFont typeface="Wingdings" panose="05000000000000000000" pitchFamily="2" charset="2"/>
              <a:buChar char="Ø"/>
            </a:pPr>
            <a:endParaRPr lang="en-US" sz="1800" dirty="0"/>
          </a:p>
          <a:p>
            <a:r>
              <a:rPr lang="en-US" sz="1800" dirty="0"/>
              <a:t>Orbits: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The orbit information is extracted from one of the incoming AC solutions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33607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1D3109-FA4A-4D9F-8FD3-425BC7FE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Multi-GNSS RTS Clock Combination Product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0318B8-B949-4F3D-9F76-43DD2425E7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Clr>
                <a:schemeClr val="accent5"/>
              </a:buClr>
            </a:pPr>
            <a:r>
              <a:rPr lang="en-US" sz="1800" dirty="0"/>
              <a:t>Results: </a:t>
            </a:r>
            <a:endParaRPr lang="en-US" sz="1800" dirty="0">
              <a:solidFill>
                <a:srgbClr val="C00000"/>
              </a:solidFill>
            </a:endParaRPr>
          </a:p>
          <a:p>
            <a:pPr marL="342900" indent="-3429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SSRA02IGS1, SSRC02IGS1 supporting </a:t>
            </a:r>
            <a:r>
              <a:rPr lang="en-US" sz="1800" dirty="0">
                <a:solidFill>
                  <a:srgbClr val="C00000"/>
                </a:solidFill>
              </a:rPr>
              <a:t>G +</a:t>
            </a:r>
            <a:r>
              <a:rPr lang="en-US" sz="1800" dirty="0">
                <a:solidFill>
                  <a:schemeClr val="bg2"/>
                </a:solidFill>
              </a:rPr>
              <a:t> R + E</a:t>
            </a:r>
          </a:p>
          <a:p>
            <a:pPr marL="342900" indent="-3429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SSRA03IGS1, SSRA03IGS1 supporting </a:t>
            </a:r>
            <a:r>
              <a:rPr lang="en-US" sz="1800" dirty="0">
                <a:solidFill>
                  <a:srgbClr val="C00000"/>
                </a:solidFill>
              </a:rPr>
              <a:t>G + </a:t>
            </a:r>
            <a:r>
              <a:rPr lang="en-US" sz="1800" dirty="0">
                <a:solidFill>
                  <a:schemeClr val="bg2"/>
                </a:solidFill>
              </a:rPr>
              <a:t>R + E + C</a:t>
            </a:r>
          </a:p>
          <a:p>
            <a:pPr marL="360000" lvl="3" indent="0">
              <a:buNone/>
            </a:pPr>
            <a:r>
              <a:rPr lang="en-US" sz="1800" dirty="0"/>
              <a:t>.. in IGS-SSR (1) format 	</a:t>
            </a:r>
          </a:p>
          <a:p>
            <a:pPr marL="360000" lvl="3" indent="0">
              <a:buNone/>
            </a:pPr>
            <a:r>
              <a:rPr lang="en-US" sz="1800" dirty="0"/>
              <a:t>..  SSR</a:t>
            </a:r>
            <a:r>
              <a:rPr lang="en-US" sz="1800" dirty="0">
                <a:solidFill>
                  <a:srgbClr val="C00000"/>
                </a:solidFill>
              </a:rPr>
              <a:t>C</a:t>
            </a:r>
            <a:r>
              <a:rPr lang="en-US" sz="1800" dirty="0"/>
              <a:t> stands for </a:t>
            </a:r>
            <a:r>
              <a:rPr lang="en-US" sz="1800" dirty="0" err="1">
                <a:solidFill>
                  <a:srgbClr val="C00000"/>
                </a:solidFill>
              </a:rPr>
              <a:t>CoM</a:t>
            </a:r>
            <a:r>
              <a:rPr lang="en-US" sz="1800" dirty="0"/>
              <a:t> (IGS) and SSR</a:t>
            </a:r>
            <a:r>
              <a:rPr lang="en-US" sz="1800" dirty="0">
                <a:solidFill>
                  <a:srgbClr val="C00000"/>
                </a:solidFill>
              </a:rPr>
              <a:t>A </a:t>
            </a:r>
            <a:r>
              <a:rPr lang="en-US" sz="1800" dirty="0"/>
              <a:t>stands for </a:t>
            </a:r>
            <a:r>
              <a:rPr lang="en-US" sz="1800" dirty="0">
                <a:solidFill>
                  <a:srgbClr val="C00000"/>
                </a:solidFill>
              </a:rPr>
              <a:t>APC</a:t>
            </a:r>
            <a:r>
              <a:rPr lang="en-US" sz="1800" dirty="0"/>
              <a:t> (BRDC)</a:t>
            </a:r>
          </a:p>
          <a:p>
            <a:pPr marL="180000" lvl="2" indent="0">
              <a:buNone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Product files are extracted and uploaded to </a:t>
            </a:r>
            <a:r>
              <a:rPr lang="en-US" sz="1800" dirty="0">
                <a:hlinkClick r:id="rId2"/>
              </a:rPr>
              <a:t>CDDIS</a:t>
            </a:r>
            <a:r>
              <a:rPr lang="en-US" sz="1800" dirty="0"/>
              <a:t> and </a:t>
            </a:r>
            <a:r>
              <a:rPr lang="en-US" sz="1800" dirty="0">
                <a:hlinkClick r:id="rId3"/>
              </a:rPr>
              <a:t>BKG GNSS Data Center</a:t>
            </a:r>
            <a:endParaRPr lang="en-US" sz="1800" dirty="0"/>
          </a:p>
          <a:p>
            <a:pPr lvl="3">
              <a:buFont typeface="Symbol" panose="05050102010706020507" pitchFamily="18" charset="2"/>
              <a:buChar char="-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IGS2OPSRTS_YYYYDOY0000_01D_01M_OSB.BIA.gz</a:t>
            </a:r>
          </a:p>
          <a:p>
            <a:pPr lvl="3">
              <a:buFont typeface="Symbol" panose="05050102010706020507" pitchFamily="18" charset="2"/>
              <a:buChar char="-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IGS2OPSRTS_YYYYDOY0000_01D_10S_CLK.CLK.gz</a:t>
            </a:r>
          </a:p>
          <a:p>
            <a:pPr lvl="3">
              <a:buFont typeface="Symbol" panose="05050102010706020507" pitchFamily="18" charset="2"/>
              <a:buChar char="-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IGS2OPSRTS_YYYYDOY0000_01D_30S_ORB.SP3.gz</a:t>
            </a:r>
          </a:p>
          <a:p>
            <a:pPr lvl="3">
              <a:buFont typeface="Symbol" panose="05050102010706020507" pitchFamily="18" charset="2"/>
              <a:buChar char="-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IGS3OPSRTS_YYYYDOY0000_01D_01M_OSB.BIA.gz</a:t>
            </a:r>
          </a:p>
          <a:p>
            <a:pPr lvl="3">
              <a:buFont typeface="Symbol" panose="05050102010706020507" pitchFamily="18" charset="2"/>
              <a:buChar char="-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IGS3OPSRTS_YYYYDOY0000_01D_10S_CLK.CLK.gz</a:t>
            </a:r>
          </a:p>
          <a:p>
            <a:pPr lvl="3">
              <a:buFont typeface="Symbol" panose="05050102010706020507" pitchFamily="18" charset="2"/>
              <a:buChar char="-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IGS3OPSRTS_YYYYDOY0000_01D_30S_ORB.SP3.gz</a:t>
            </a:r>
          </a:p>
          <a:p>
            <a:pPr marL="180000" lvl="2" indent="0">
              <a:buNone/>
            </a:pPr>
            <a:endParaRPr lang="en-US" sz="1800" dirty="0"/>
          </a:p>
          <a:p>
            <a:pPr marL="0" lvl="1" indent="0">
              <a:buNone/>
            </a:pPr>
            <a:endParaRPr lang="en-US" sz="1800" dirty="0"/>
          </a:p>
          <a:p>
            <a:pPr marL="180000" lvl="2" indent="0">
              <a:buNone/>
            </a:pPr>
            <a:endParaRPr lang="en-US" sz="1800" i="1" dirty="0"/>
          </a:p>
          <a:p>
            <a:pPr marL="180000" lvl="2" indent="0">
              <a:buNone/>
            </a:pP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27231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6D93D5-B648-4F69-975D-B6C7512A7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Multi-GNSS RTS Clock Combination Product 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platzhalter 2">
                <a:extLst>
                  <a:ext uri="{FF2B5EF4-FFF2-40B4-BE49-F238E27FC236}">
                    <a16:creationId xmlns:a16="http://schemas.microsoft.com/office/drawing/2014/main" id="{E65CA857-93C8-44B1-8D8D-45550D6230C5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/>
              <a:lstStyle/>
              <a:p>
                <a:pPr marL="0" lvl="1" indent="0">
                  <a:buNone/>
                </a:pPr>
                <a:r>
                  <a:rPr lang="en-US" sz="1800" dirty="0"/>
                  <a:t>Combined clock corrections for Galileo satellites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  <m:r>
                      <a:rPr lang="de-DE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i="1" dirty="0"/>
                  <a:t>	      </a:t>
                </a:r>
                <a:r>
                  <a:rPr lang="en-US" sz="1800" dirty="0"/>
                  <a:t>AC specific offsets common for all Galileo satellites</a:t>
                </a:r>
                <a:r>
                  <a:rPr lang="de-DE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marL="0" lvl="1" indent="0">
                  <a:buNone/>
                </a:pPr>
                <a:endParaRPr lang="en-US" sz="1800" dirty="0"/>
              </a:p>
              <a:p>
                <a:pPr marL="0" lvl="1" indent="0">
                  <a:buNone/>
                </a:pPr>
                <a:endParaRPr lang="en-US" sz="1800" dirty="0"/>
              </a:p>
              <a:p>
                <a:pPr marL="0" lvl="1" indent="0">
                  <a:buNone/>
                </a:pPr>
                <a:endParaRPr lang="en-US" sz="1800" dirty="0"/>
              </a:p>
              <a:p>
                <a:pPr marL="0" lvl="1" indent="0">
                  <a:buNone/>
                </a:pPr>
                <a:endParaRPr lang="en-US" sz="1800" dirty="0"/>
              </a:p>
              <a:p>
                <a:pPr marL="0" lvl="1" indent="0">
                  <a:buNone/>
                </a:pPr>
                <a:endParaRPr lang="en-US" sz="1800" dirty="0"/>
              </a:p>
              <a:p>
                <a:pPr marL="0" lvl="1" indent="0">
                  <a:buNone/>
                </a:pPr>
                <a:endParaRPr lang="en-US" sz="1800" dirty="0"/>
              </a:p>
              <a:p>
                <a:pPr marL="0" lvl="1" indent="0">
                  <a:buNone/>
                </a:pPr>
                <a:endParaRPr lang="en-US" sz="1800" dirty="0"/>
              </a:p>
              <a:p>
                <a:pPr marL="0" lvl="1" indent="0">
                  <a:buNone/>
                </a:pPr>
                <a:endParaRPr lang="en-US" sz="1800" dirty="0"/>
              </a:p>
              <a:p>
                <a:pPr marL="0" lvl="1" indent="0">
                  <a:buNone/>
                </a:pPr>
                <a:r>
                  <a:rPr lang="en-US" sz="1800" dirty="0"/>
                  <a:t>				</a:t>
                </a:r>
              </a:p>
              <a:p>
                <a:pPr marL="0" lvl="1" indent="0">
                  <a:buNone/>
                </a:pPr>
                <a:r>
                  <a:rPr lang="en-US" sz="1800" dirty="0"/>
                  <a:t>					 07-01-2024  -  SSRA03IGS </a:t>
                </a:r>
              </a:p>
              <a:p>
                <a:pPr marL="0" lvl="1" indent="0">
                  <a:buNone/>
                </a:pPr>
                <a:endParaRPr lang="en-US" sz="1800" dirty="0"/>
              </a:p>
              <a:p>
                <a:pPr marL="0" lvl="1" indent="0">
                  <a:buNone/>
                </a:pPr>
                <a:endParaRPr lang="en-US" sz="1800" dirty="0"/>
              </a:p>
              <a:p>
                <a:pPr marL="0" lvl="1" indent="0">
                  <a:buNone/>
                </a:pPr>
                <a:endParaRPr lang="en-US" sz="1800" dirty="0"/>
              </a:p>
              <a:p>
                <a:pPr marL="0" lvl="1" indent="0">
                  <a:buNone/>
                </a:pPr>
                <a:endParaRPr lang="en-US" sz="1800" dirty="0"/>
              </a:p>
              <a:p>
                <a:pPr marL="0" lvl="1" indent="0">
                  <a:buNone/>
                </a:pPr>
                <a:endParaRPr lang="en-US" sz="1800" dirty="0"/>
              </a:p>
              <a:p>
                <a:pPr marL="0" lvl="1" indent="0">
                  <a:buNone/>
                </a:pPr>
                <a:endParaRPr lang="en-US" sz="1800" dirty="0"/>
              </a:p>
              <a:p>
                <a:pPr marL="0" lvl="1" indent="0">
                  <a:buNone/>
                </a:pPr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de-DE" sz="1800" dirty="0"/>
              </a:p>
            </p:txBody>
          </p:sp>
        </mc:Choice>
        <mc:Fallback>
          <p:sp>
            <p:nvSpPr>
              <p:cNvPr id="3" name="Textplatzhalter 2">
                <a:extLst>
                  <a:ext uri="{FF2B5EF4-FFF2-40B4-BE49-F238E27FC236}">
                    <a16:creationId xmlns:a16="http://schemas.microsoft.com/office/drawing/2014/main" id="{E65CA857-93C8-44B1-8D8D-45550D6230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2"/>
                <a:stretch>
                  <a:fillRect l="-1304" t="-13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>
            <a:extLst>
              <a:ext uri="{FF2B5EF4-FFF2-40B4-BE49-F238E27FC236}">
                <a16:creationId xmlns:a16="http://schemas.microsoft.com/office/drawing/2014/main" id="{A6976A57-0032-47CC-8F14-1E3A2EA77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850" y="1817737"/>
            <a:ext cx="5238750" cy="261937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3A63B19-A7A8-4960-BCE2-460770DD6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817737"/>
            <a:ext cx="52387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9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6D93D5-B648-4F69-975D-B6C7512A7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Multi-GNSS RTS Clock Combination Product 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platzhalter 2">
                <a:extLst>
                  <a:ext uri="{FF2B5EF4-FFF2-40B4-BE49-F238E27FC236}">
                    <a16:creationId xmlns:a16="http://schemas.microsoft.com/office/drawing/2014/main" id="{E65CA857-93C8-44B1-8D8D-45550D6230C5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/>
              <a:lstStyle/>
              <a:p>
                <a:pPr marL="0" lvl="1" indent="0">
                  <a:buNone/>
                </a:pPr>
                <a:r>
                  <a:rPr lang="en-US" sz="1800" dirty="0"/>
                  <a:t>Satellite and AC specific offset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</m:oMath>
                </a14:m>
                <a:r>
                  <a:rPr lang="en-US" sz="1800" dirty="0"/>
                  <a:t>: CAS - E		      Satellite and AC specific offset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</m:oMath>
                </a14:m>
                <a:r>
                  <a:rPr lang="en-US" sz="1800" dirty="0"/>
                  <a:t>: 	CNES – E</a:t>
                </a:r>
              </a:p>
              <a:p>
                <a:pPr marL="0" lvl="1" indent="0">
                  <a:buNone/>
                </a:pPr>
                <a:endParaRPr lang="en-US" sz="1800" dirty="0"/>
              </a:p>
              <a:p>
                <a:pPr marL="0" lvl="1" indent="0">
                  <a:buNone/>
                </a:pPr>
                <a:endParaRPr lang="en-US" sz="1800" dirty="0"/>
              </a:p>
              <a:p>
                <a:pPr marL="0" lvl="1" indent="0">
                  <a:buNone/>
                </a:pPr>
                <a:endParaRPr lang="en-US" sz="1800" dirty="0"/>
              </a:p>
              <a:p>
                <a:pPr marL="0" lvl="1" indent="0">
                  <a:buNone/>
                </a:pPr>
                <a:endParaRPr lang="en-US" sz="1800" dirty="0"/>
              </a:p>
              <a:p>
                <a:pPr marL="0" lvl="1" indent="0">
                  <a:buNone/>
                </a:pPr>
                <a:endParaRPr lang="en-US" sz="1800" dirty="0"/>
              </a:p>
              <a:p>
                <a:pPr marL="0" lvl="1" indent="0">
                  <a:buNone/>
                </a:pPr>
                <a:endParaRPr lang="en-US" sz="1800" dirty="0"/>
              </a:p>
              <a:p>
                <a:pPr marL="0" lvl="1" indent="0">
                  <a:buNone/>
                </a:pPr>
                <a:endParaRPr lang="en-US" sz="1800" dirty="0"/>
              </a:p>
              <a:p>
                <a:pPr marL="0" lvl="1" indent="0">
                  <a:buNone/>
                </a:pPr>
                <a:endParaRPr lang="en-US" sz="1800" dirty="0"/>
              </a:p>
              <a:p>
                <a:pPr marL="0" lvl="1" indent="0">
                  <a:buNone/>
                </a:pPr>
                <a:endParaRPr lang="en-US" sz="1800" dirty="0"/>
              </a:p>
              <a:p>
                <a:pPr marL="0" lvl="1" indent="0">
                  <a:buNone/>
                </a:pPr>
                <a:r>
                  <a:rPr lang="en-US" sz="1800" dirty="0"/>
                  <a:t>					 07-01-2024  -  SSRA03IGS</a:t>
                </a:r>
              </a:p>
              <a:p>
                <a:pPr marL="0" lvl="1" indent="0">
                  <a:buNone/>
                </a:pPr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de-DE" sz="1800" dirty="0"/>
              </a:p>
            </p:txBody>
          </p:sp>
        </mc:Choice>
        <mc:Fallback>
          <p:sp>
            <p:nvSpPr>
              <p:cNvPr id="3" name="Textplatzhalter 2">
                <a:extLst>
                  <a:ext uri="{FF2B5EF4-FFF2-40B4-BE49-F238E27FC236}">
                    <a16:creationId xmlns:a16="http://schemas.microsoft.com/office/drawing/2014/main" id="{E65CA857-93C8-44B1-8D8D-45550D6230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2"/>
                <a:stretch>
                  <a:fillRect l="-1304" t="-13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81CA3D2E-B2CE-4BB2-BA1C-1DB04EE93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7" y="1817737"/>
            <a:ext cx="5238750" cy="261937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AF966F6-8D97-4EEA-AEE2-DC6477FCF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850" y="1817737"/>
            <a:ext cx="52387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22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6D93D5-B648-4F69-975D-B6C7512A7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Multi-GNSS RTS Clock Combination Product 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5CA857-93C8-44B1-8D8D-45550D6230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 dirty="0"/>
              <a:t>Clock Residuals for RTS AC CAS - E			     Clock Residuals for RTS AC CNES - 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/>
          </a:p>
          <a:p>
            <a:endParaRPr lang="en-US" sz="1800" dirty="0"/>
          </a:p>
          <a:p>
            <a:pPr marL="0" lvl="1" indent="0">
              <a:buNone/>
            </a:pPr>
            <a:r>
              <a:rPr lang="en-US" sz="1800" dirty="0"/>
              <a:t>					 07-01-2024  -  SSRA03IGS </a:t>
            </a:r>
          </a:p>
          <a:p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Satellite and AC specific biases are removed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44672FB-D896-401C-8091-4B9D63146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4" y="1817737"/>
            <a:ext cx="5238750" cy="261937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2E4FE4A-949A-471A-8FF6-3EA33A61B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850" y="1817737"/>
            <a:ext cx="52387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15923"/>
      </p:ext>
    </p:extLst>
  </p:cSld>
  <p:clrMapOvr>
    <a:masterClrMapping/>
  </p:clrMapOvr>
</p:sld>
</file>

<file path=ppt/theme/theme1.xml><?xml version="1.0" encoding="utf-8"?>
<a:theme xmlns:a="http://schemas.openxmlformats.org/drawingml/2006/main" name="BReg_PowerPoint">
  <a:themeElements>
    <a:clrScheme name="Benutzerdefiniert 6">
      <a:dk1>
        <a:sysClr val="windowText" lastClr="000000"/>
      </a:dk1>
      <a:lt1>
        <a:sysClr val="window" lastClr="FFFFFF"/>
      </a:lt1>
      <a:dk2>
        <a:srgbClr val="5F316E"/>
      </a:dk2>
      <a:lt2>
        <a:srgbClr val="C0003C"/>
      </a:lt2>
      <a:accent1>
        <a:srgbClr val="F9E03A"/>
      </a:accent1>
      <a:accent2>
        <a:srgbClr val="C1CA31"/>
      </a:accent2>
      <a:accent3>
        <a:srgbClr val="005C45"/>
      </a:accent3>
      <a:accent4>
        <a:srgbClr val="004B76"/>
      </a:accent4>
      <a:accent5>
        <a:srgbClr val="0077B6"/>
      </a:accent5>
      <a:accent6>
        <a:srgbClr val="80CDEC"/>
      </a:accent6>
      <a:hlink>
        <a:srgbClr val="0070B6"/>
      </a:hlink>
      <a:folHlink>
        <a:srgbClr val="7030A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20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1">
      <a:srgbClr val="5F306E"/>
    </a:custClr>
    <a:custClr name="2">
      <a:srgbClr val="770F2C"/>
    </a:custClr>
    <a:custClr name="3">
      <a:srgbClr val="C0003B"/>
    </a:custClr>
    <a:custClr name="4">
      <a:srgbClr val="CD5037"/>
    </a:custClr>
    <a:custClr name="5">
      <a:srgbClr val="F7BB3C"/>
    </a:custClr>
    <a:custClr name="6">
      <a:srgbClr val="F8DF39"/>
    </a:custClr>
    <a:custClr name="7">
      <a:srgbClr val="C1CA30"/>
    </a:custClr>
    <a:custClr name="8">
      <a:srgbClr val="597C39"/>
    </a:custClr>
    <a:custClr name="9">
      <a:srgbClr val="005C45"/>
    </a:custClr>
    <a:custClr name="10">
      <a:srgbClr val="008549"/>
    </a:custClr>
    <a:custClr name="11">
      <a:srgbClr val="00818B"/>
    </a:custClr>
    <a:custClr name="12">
      <a:srgbClr val="80CDEB"/>
    </a:custClr>
    <a:custClr name="13">
      <a:srgbClr val="0077B6"/>
    </a:custClr>
    <a:custClr name="14">
      <a:srgbClr val="007093"/>
    </a:custClr>
    <a:custClr name="15">
      <a:srgbClr val="004A75"/>
    </a:custClr>
    <a:custClr name="16">
      <a:srgbClr val="566063"/>
    </a:custClr>
    <a:custClr name="17">
      <a:srgbClr val="BDC5C8"/>
    </a:custClr>
  </a:custClrLst>
  <a:extLst>
    <a:ext uri="{05A4C25C-085E-4340-85A3-A5531E510DB2}">
      <thm15:themeFamily xmlns:thm15="http://schemas.microsoft.com/office/thememl/2012/main" name="Präsentation1" id="{F2E02877-C0CC-4DF9-AE57-E9E84E787752}" vid="{BFAB2491-85C9-48A5-833E-DB9E378D65A3}"/>
    </a:ext>
  </a:extLst>
</a:theme>
</file>

<file path=ppt/theme/theme2.xml><?xml version="1.0" encoding="utf-8"?>
<a:theme xmlns:a="http://schemas.openxmlformats.org/drawingml/2006/main" name="Larissa-Design">
  <a:themeElements>
    <a:clrScheme name="Benutzerdefiniert 112">
      <a:dk1>
        <a:sysClr val="windowText" lastClr="000000"/>
      </a:dk1>
      <a:lt1>
        <a:sysClr val="window" lastClr="FFFFFF"/>
      </a:lt1>
      <a:dk2>
        <a:srgbClr val="5F316E"/>
      </a:dk2>
      <a:lt2>
        <a:srgbClr val="C0003C"/>
      </a:lt2>
      <a:accent1>
        <a:srgbClr val="F9E03A"/>
      </a:accent1>
      <a:accent2>
        <a:srgbClr val="C1CA31"/>
      </a:accent2>
      <a:accent3>
        <a:srgbClr val="005C45"/>
      </a:accent3>
      <a:accent4>
        <a:srgbClr val="004B76"/>
      </a:accent4>
      <a:accent5>
        <a:srgbClr val="0077B6"/>
      </a:accent5>
      <a:accent6>
        <a:srgbClr val="80CDEC"/>
      </a:accent6>
      <a:hlink>
        <a:srgbClr val="000000"/>
      </a:hlink>
      <a:folHlink>
        <a:srgbClr val="000000"/>
      </a:folHlink>
    </a:clrScheme>
    <a:fontScheme name="_BReg PPT">
      <a:majorFont>
        <a:latin typeface="BundesSerif Office"/>
        <a:ea typeface=""/>
        <a:cs typeface=""/>
      </a:majorFont>
      <a:minorFont>
        <a:latin typeface="BundesSans 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Benutzerdefiniert 112">
      <a:dk1>
        <a:sysClr val="windowText" lastClr="000000"/>
      </a:dk1>
      <a:lt1>
        <a:sysClr val="window" lastClr="FFFFFF"/>
      </a:lt1>
      <a:dk2>
        <a:srgbClr val="5F316E"/>
      </a:dk2>
      <a:lt2>
        <a:srgbClr val="C0003C"/>
      </a:lt2>
      <a:accent1>
        <a:srgbClr val="F9E03A"/>
      </a:accent1>
      <a:accent2>
        <a:srgbClr val="C1CA31"/>
      </a:accent2>
      <a:accent3>
        <a:srgbClr val="005C45"/>
      </a:accent3>
      <a:accent4>
        <a:srgbClr val="004B76"/>
      </a:accent4>
      <a:accent5>
        <a:srgbClr val="0077B6"/>
      </a:accent5>
      <a:accent6>
        <a:srgbClr val="80CDEC"/>
      </a:accent6>
      <a:hlink>
        <a:srgbClr val="000000"/>
      </a:hlink>
      <a:folHlink>
        <a:srgbClr val="000000"/>
      </a:folHlink>
    </a:clrScheme>
    <a:fontScheme name="_BReg PPT">
      <a:majorFont>
        <a:latin typeface="BundesSerif Office"/>
        <a:ea typeface=""/>
        <a:cs typeface=""/>
      </a:majorFont>
      <a:minorFont>
        <a:latin typeface="BundesSans 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PPT_Vorlage_en_16zu9</Template>
  <TotalTime>0</TotalTime>
  <Words>1431</Words>
  <Application>Microsoft Office PowerPoint</Application>
  <PresentationFormat>Breitbild</PresentationFormat>
  <Paragraphs>239</Paragraphs>
  <Slides>21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31" baseType="lpstr">
      <vt:lpstr>Cambria Math</vt:lpstr>
      <vt:lpstr>Cambria</vt:lpstr>
      <vt:lpstr>Arial</vt:lpstr>
      <vt:lpstr>Calibri</vt:lpstr>
      <vt:lpstr>Courier New</vt:lpstr>
      <vt:lpstr>BundesSans Regular</vt:lpstr>
      <vt:lpstr>BundesSans Office</vt:lpstr>
      <vt:lpstr>Wingdings</vt:lpstr>
      <vt:lpstr>Symbol</vt:lpstr>
      <vt:lpstr>BReg_PowerPoint</vt:lpstr>
      <vt:lpstr>IGS Real-Time ACC at BKG: First Experiences</vt:lpstr>
      <vt:lpstr>Contents</vt:lpstr>
      <vt:lpstr>Aspects of Satellite Clock Estimation</vt:lpstr>
      <vt:lpstr>Kalman Filter Clock Combination Approach</vt:lpstr>
      <vt:lpstr>Kalman Filter Clock Combination Approach</vt:lpstr>
      <vt:lpstr>Results: Multi-GNSS RTS Clock Combination Product </vt:lpstr>
      <vt:lpstr>Results: Multi-GNSS RTS Clock Combination Product </vt:lpstr>
      <vt:lpstr>Results: Multi-GNSS RTS Clock Combination Product </vt:lpstr>
      <vt:lpstr>Results: Multi-GNSS RTS Clock Combination Product </vt:lpstr>
      <vt:lpstr>Aspects of Satellite Clock Comparison</vt:lpstr>
      <vt:lpstr>SP3-File Comparison Approach</vt:lpstr>
      <vt:lpstr>SP3-File Comparison Approach</vt:lpstr>
      <vt:lpstr>Results: RTS Product Validation</vt:lpstr>
      <vt:lpstr>Results: RTS Performance Monitoring</vt:lpstr>
      <vt:lpstr>Results: RTS Performance Monitoring</vt:lpstr>
      <vt:lpstr>Results: RTS Performance Monitoring</vt:lpstr>
      <vt:lpstr>Results: RTS Performance Monitoring</vt:lpstr>
      <vt:lpstr>Results: RTS Performance Monitoring</vt:lpstr>
      <vt:lpstr>Results: RTS Performance Monitoring</vt:lpstr>
      <vt:lpstr>Conclusion</vt:lpstr>
      <vt:lpstr>PowerPoint-Präsentation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2018-04-18T09:08:37Z</cp:lastPrinted>
  <dcterms:created xsi:type="dcterms:W3CDTF">2024-06-21T07:17:48Z</dcterms:created>
  <dcterms:modified xsi:type="dcterms:W3CDTF">2024-07-02T06:12:43Z</dcterms:modified>
</cp:coreProperties>
</file>