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0" r:id="rId2"/>
    <p:sldId id="444" r:id="rId3"/>
    <p:sldId id="479" r:id="rId4"/>
    <p:sldId id="478" r:id="rId5"/>
    <p:sldId id="475" r:id="rId6"/>
    <p:sldId id="476" r:id="rId7"/>
    <p:sldId id="480" r:id="rId8"/>
    <p:sldId id="465" r:id="rId9"/>
    <p:sldId id="490" r:id="rId10"/>
    <p:sldId id="487" r:id="rId11"/>
    <p:sldId id="488" r:id="rId12"/>
    <p:sldId id="472" r:id="rId13"/>
    <p:sldId id="469" r:id="rId14"/>
    <p:sldId id="483" r:id="rId15"/>
    <p:sldId id="482" r:id="rId16"/>
  </p:sldIdLst>
  <p:sldSz cx="12192000" cy="6858000"/>
  <p:notesSz cx="6858000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3" autoAdjust="0"/>
    <p:restoredTop sz="89807" autoAdjust="0"/>
  </p:normalViewPr>
  <p:slideViewPr>
    <p:cSldViewPr snapToGrid="0">
      <p:cViewPr varScale="1">
        <p:scale>
          <a:sx n="92" d="100"/>
          <a:sy n="92" d="100"/>
        </p:scale>
        <p:origin x="212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B303A-5D40-42FF-9F39-8EA125C6807F}" type="datetimeFigureOut">
              <a:rPr lang="de-AT" smtClean="0"/>
              <a:t>29.06.2024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0A72-5A87-4CEA-813F-F3A4724B8DC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6503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F5FCA-0958-406E-B7E6-174047CA804C}" type="datetimeFigureOut">
              <a:rPr lang="en-GB" smtClean="0"/>
              <a:pPr/>
              <a:t>29/06/2024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CF80-701A-487C-B693-D17EDADA1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behalf of co-authors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0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6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7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Tropospheric</a:t>
            </a:r>
            <a:r>
              <a:rPr lang="en-US" baseline="0" noProof="0" dirty="0" smtClean="0"/>
              <a:t> turbulence main contribution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3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radial</a:t>
            </a:r>
            <a:r>
              <a:rPr lang="en-US" baseline="0" dirty="0" smtClean="0"/>
              <a:t> component not well determinable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2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4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7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troposphere is in the simulation, the rest is depending on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CF80-701A-487C-B693-D17EDADA151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4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 flipV="1">
            <a:off x="623392" y="5517232"/>
            <a:ext cx="10945216" cy="8384"/>
          </a:xfrm>
          <a:prstGeom prst="line">
            <a:avLst/>
          </a:prstGeom>
          <a:ln w="38100">
            <a:solidFill>
              <a:srgbClr val="25769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3227355" y="1637184"/>
            <a:ext cx="5760640" cy="0"/>
          </a:xfrm>
          <a:prstGeom prst="line">
            <a:avLst/>
          </a:prstGeom>
          <a:ln w="19050">
            <a:solidFill>
              <a:srgbClr val="25769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/>
          <p:nvPr userDrawn="1"/>
        </p:nvGrpSpPr>
        <p:grpSpPr>
          <a:xfrm>
            <a:off x="3396812" y="5752041"/>
            <a:ext cx="6202585" cy="792088"/>
            <a:chOff x="2403593" y="5752041"/>
            <a:chExt cx="4651939" cy="792088"/>
          </a:xfrm>
        </p:grpSpPr>
        <p:pic>
          <p:nvPicPr>
            <p:cNvPr id="5" name="Grafik 4" descr="tu_geo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403593" y="5819327"/>
              <a:ext cx="1071735" cy="685643"/>
            </a:xfrm>
            <a:prstGeom prst="rect">
              <a:avLst/>
            </a:prstGeom>
          </p:spPr>
        </p:pic>
        <p:sp>
          <p:nvSpPr>
            <p:cNvPr id="10" name="Fußzeilenplatzhalter 20"/>
            <p:cNvSpPr txBox="1">
              <a:spLocks/>
            </p:cNvSpPr>
            <p:nvPr userDrawn="1"/>
          </p:nvSpPr>
          <p:spPr>
            <a:xfrm>
              <a:off x="3455876" y="5752041"/>
              <a:ext cx="3599656" cy="792088"/>
            </a:xfrm>
            <a:prstGeom prst="rect">
              <a:avLst/>
            </a:prstGeom>
          </p:spPr>
          <p:txBody>
            <a:bodyPr vert="horz" lIns="91440" tIns="45720" rIns="91440" bIns="45720" numCol="1" rtlCol="0" anchor="ctr"/>
            <a:lstStyle>
              <a:lvl1pPr algn="l">
                <a:defRPr sz="1400">
                  <a:solidFill>
                    <a:schemeClr val="tx1">
                      <a:tint val="7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TU Wien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Department of Geodesy and Geoinformation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Research Division Higher Geodesy</a:t>
              </a:r>
            </a:p>
          </p:txBody>
        </p:sp>
      </p:grp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1772817"/>
            <a:ext cx="10945283" cy="237626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lvl="0"/>
            <a:r>
              <a:rPr lang="en-GB" noProof="0"/>
              <a:t>LVA title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21090"/>
            <a:ext cx="10945283" cy="576065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Lecturer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23392" y="765646"/>
            <a:ext cx="10945283" cy="71913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noProof="0"/>
              <a:t>LVA number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4797153"/>
            <a:ext cx="10945283" cy="576536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Semester</a:t>
            </a:r>
          </a:p>
        </p:txBody>
      </p:sp>
    </p:spTree>
    <p:extLst>
      <p:ext uri="{BB962C8B-B14F-4D97-AF65-F5344CB8AC3E}">
        <p14:creationId xmlns:p14="http://schemas.microsoft.com/office/powerpoint/2010/main" val="272423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nf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335360" y="1340768"/>
            <a:ext cx="115212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24423" y="1484313"/>
            <a:ext cx="10847916" cy="4344986"/>
          </a:xfrm>
          <a:prstGeom prst="rect">
            <a:avLst/>
          </a:prstGeom>
        </p:spPr>
        <p:txBody>
          <a:bodyPr/>
          <a:lstStyle>
            <a:lvl1pPr algn="l">
              <a:spcBef>
                <a:spcPts val="600"/>
              </a:spcBef>
              <a:buFont typeface="Arial" pitchFamily="34" charset="0"/>
              <a:buChar char="•"/>
              <a:defRPr b="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buSzPct val="90000"/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defRPr sz="2400"/>
            </a:lvl4pPr>
            <a:lvl5pPr>
              <a:spcBef>
                <a:spcPts val="600"/>
              </a:spcBef>
              <a:buSzPct val="90000"/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D1CB7E-1B8E-7EAB-46CF-C856E42D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188642"/>
            <a:ext cx="10972800" cy="490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Folienüberschrift</a:t>
            </a: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335360" y="764704"/>
            <a:ext cx="115212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624423" y="908054"/>
            <a:ext cx="10943167" cy="5184775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Char char="•"/>
              <a:defRPr b="0"/>
            </a:lvl1pPr>
            <a:lvl2pPr>
              <a:defRPr sz="2400"/>
            </a:lvl2pPr>
            <a:lvl3pPr>
              <a:buSzPct val="90000"/>
              <a:buFont typeface="Wingdings" pitchFamily="2" charset="2"/>
              <a:buChar char="§"/>
              <a:defRPr/>
            </a:lvl3pPr>
            <a:lvl4pPr>
              <a:defRPr sz="2400"/>
            </a:lvl4pPr>
            <a:lvl5pPr>
              <a:buSzPct val="90000"/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4B0138-8F02-13C5-D337-A958CD56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2724" y="6356350"/>
            <a:ext cx="1194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B47263-6222-46EF-8084-F3AC204C2D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96D127-F50A-A9AF-3486-70E8514A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2724" y="6356350"/>
            <a:ext cx="981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B47263-6222-46EF-8084-F3AC204C2D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AEFE03A-8B94-3001-253D-E02B3B84D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8642"/>
            <a:ext cx="10972800" cy="490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Folienüberschrift</a:t>
            </a: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8ABB082B-7370-18A8-0F7A-CD00EEA48DCE}"/>
              </a:ext>
            </a:extLst>
          </p:cNvPr>
          <p:cNvCxnSpPr/>
          <p:nvPr userDrawn="1"/>
        </p:nvCxnSpPr>
        <p:spPr>
          <a:xfrm>
            <a:off x="335360" y="764704"/>
            <a:ext cx="115212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5C51A83B-C615-813D-E3C7-3159E53ECF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423" y="908054"/>
            <a:ext cx="10943167" cy="5184775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Char char="•"/>
              <a:defRPr b="0"/>
            </a:lvl1pPr>
            <a:lvl2pPr>
              <a:defRPr sz="2400"/>
            </a:lvl2pPr>
            <a:lvl3pPr>
              <a:buSzPct val="90000"/>
              <a:buFont typeface="Wingdings" pitchFamily="2" charset="2"/>
              <a:buChar char="§"/>
              <a:defRPr/>
            </a:lvl3pPr>
            <a:lvl4pPr>
              <a:defRPr sz="2400"/>
            </a:lvl4pPr>
            <a:lvl5pPr>
              <a:buSzPct val="90000"/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de-AT" noProof="0" dirty="0"/>
              <a:t>Textmasterformate durch Klicken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875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188642"/>
            <a:ext cx="10972800" cy="490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Folienüberschrift</a:t>
            </a: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335360" y="764704"/>
            <a:ext cx="115212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624417" y="908051"/>
            <a:ext cx="5376333" cy="5184775"/>
          </a:xfrm>
          <a:prstGeom prst="rect">
            <a:avLst/>
          </a:prstGeom>
        </p:spPr>
        <p:txBody>
          <a:bodyPr/>
          <a:lstStyle>
            <a:lvl1pPr>
              <a:defRPr lang="de-DE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AT" noProof="0"/>
              <a:t>Textmasterformate durch Klicken bearbeiten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AT" noProof="0"/>
              <a:t>Zweite Ebene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r>
              <a:rPr lang="de-AT" noProof="0"/>
              <a:t>Dritte Ebene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AT" noProof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r>
              <a:rPr lang="de-AT" noProof="0"/>
              <a:t>Fünfte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6191251" y="908051"/>
            <a:ext cx="5376333" cy="5184775"/>
          </a:xfrm>
          <a:prstGeom prst="rect">
            <a:avLst/>
          </a:prstGeom>
        </p:spPr>
        <p:txBody>
          <a:bodyPr/>
          <a:lstStyle>
            <a:lvl1pPr>
              <a:defRPr lang="de-DE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AT" noProof="0"/>
              <a:t>Textmasterformate durch Klicken bearbeiten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AT" noProof="0"/>
              <a:t>Zweite Ebene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r>
              <a:rPr lang="de-AT" noProof="0"/>
              <a:t>Dritte Ebene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AT" noProof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r>
              <a:rPr lang="de-AT" noProof="0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188641"/>
            <a:ext cx="10972800" cy="490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Folienüberschrift</a:t>
            </a: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335360" y="764704"/>
            <a:ext cx="115212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624417" y="908051"/>
            <a:ext cx="5376333" cy="5184775"/>
          </a:xfrm>
          <a:prstGeom prst="rect">
            <a:avLst/>
          </a:prstGeom>
        </p:spPr>
        <p:txBody>
          <a:bodyPr/>
          <a:lstStyle>
            <a:lvl1pPr>
              <a:defRPr lang="de-DE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AT" noProof="0"/>
              <a:t>Textmasterformate durch Klicken bearbeiten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AT" noProof="0"/>
              <a:t>Zweite Ebene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r>
              <a:rPr lang="de-AT" noProof="0"/>
              <a:t>Dritte Ebene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AT" noProof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r>
              <a:rPr lang="de-AT" noProof="0"/>
              <a:t>Fünfte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191251" y="908052"/>
            <a:ext cx="5376333" cy="3817095"/>
          </a:xfrm>
          <a:prstGeom prst="rect">
            <a:avLst/>
          </a:prstGeom>
        </p:spPr>
        <p:txBody>
          <a:bodyPr/>
          <a:lstStyle/>
          <a:p>
            <a:endParaRPr lang="de-AT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191251" y="4725146"/>
            <a:ext cx="5376333" cy="1367681"/>
          </a:xfrm>
          <a:prstGeom prst="rect">
            <a:avLst/>
          </a:prstGeom>
        </p:spPr>
        <p:txBody>
          <a:bodyPr/>
          <a:lstStyle>
            <a:lvl1pPr algn="just">
              <a:buFont typeface="Arial" pitchFamily="34" charset="0"/>
              <a:buNone/>
              <a:defRPr sz="1400" b="0"/>
            </a:lvl1pPr>
            <a:lvl2pPr algn="just">
              <a:buNone/>
              <a:defRPr sz="1400" b="0"/>
            </a:lvl2pPr>
            <a:lvl3pPr algn="just">
              <a:buNone/>
              <a:defRPr sz="1400" b="0"/>
            </a:lvl3pPr>
            <a:lvl4pPr algn="just">
              <a:buNone/>
              <a:defRPr sz="1400" b="0"/>
            </a:lvl4pPr>
            <a:lvl5pPr algn="just">
              <a:buNone/>
              <a:defRPr sz="1400" b="0"/>
            </a:lvl5pPr>
          </a:lstStyle>
          <a:p>
            <a:pPr lvl="0"/>
            <a:r>
              <a:rPr lang="de-AT" noProof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188641"/>
            <a:ext cx="10972800" cy="490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Folienüberschrift</a:t>
            </a: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335360" y="764704"/>
            <a:ext cx="115212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624417" y="908051"/>
            <a:ext cx="5376333" cy="3313039"/>
          </a:xfrm>
          <a:prstGeom prst="rect">
            <a:avLst/>
          </a:prstGeom>
        </p:spPr>
        <p:txBody>
          <a:bodyPr/>
          <a:lstStyle/>
          <a:p>
            <a:endParaRPr lang="de-AT" noProof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191251" y="908051"/>
            <a:ext cx="5376333" cy="3313039"/>
          </a:xfrm>
          <a:prstGeom prst="rect">
            <a:avLst/>
          </a:prstGeom>
        </p:spPr>
        <p:txBody>
          <a:bodyPr/>
          <a:lstStyle/>
          <a:p>
            <a:endParaRPr lang="de-AT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24417" y="4221090"/>
            <a:ext cx="5376333" cy="1871737"/>
          </a:xfrm>
          <a:prstGeom prst="rect">
            <a:avLst/>
          </a:prstGeom>
        </p:spPr>
        <p:txBody>
          <a:bodyPr/>
          <a:lstStyle>
            <a:lvl1pPr>
              <a:defRPr lang="en-GB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AT" noProof="0"/>
              <a:t>Textmasterformate durch Klicken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191251" y="4221164"/>
            <a:ext cx="5376333" cy="1871663"/>
          </a:xfrm>
          <a:prstGeom prst="rect">
            <a:avLst/>
          </a:prstGeom>
        </p:spPr>
        <p:txBody>
          <a:bodyPr/>
          <a:lstStyle>
            <a:lvl1pPr>
              <a:defRPr lang="en-GB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AT" noProof="0"/>
              <a:t>Textmasterformate durch Klicken bearbeiten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5"/>
          </p:nvPr>
        </p:nvSpPr>
        <p:spPr>
          <a:xfrm>
            <a:off x="6192011" y="6237312"/>
            <a:ext cx="5390389" cy="576064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Antrittsvorlesung - Wie spät ist es?</a:t>
            </a:r>
          </a:p>
          <a:p>
            <a:r>
              <a:rPr lang="de-AT" dirty="0"/>
              <a:t>TUtheSky, 26. Februar 2018</a:t>
            </a:r>
          </a:p>
          <a:p>
            <a:r>
              <a:rPr lang="de-AT" dirty="0"/>
              <a:t>Johannes Böhm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188641"/>
            <a:ext cx="10972800" cy="490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Folienüberschrift</a:t>
            </a: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335360" y="764704"/>
            <a:ext cx="115212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624421" y="908052"/>
            <a:ext cx="10943167" cy="4321151"/>
          </a:xfrm>
          <a:prstGeom prst="rect">
            <a:avLst/>
          </a:prstGeom>
        </p:spPr>
        <p:txBody>
          <a:bodyPr/>
          <a:lstStyle/>
          <a:p>
            <a:endParaRPr lang="de-AT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24421" y="5229202"/>
            <a:ext cx="10943167" cy="863625"/>
          </a:xfrm>
          <a:prstGeom prst="rect">
            <a:avLst/>
          </a:prstGeom>
        </p:spPr>
        <p:txBody>
          <a:bodyPr/>
          <a:lstStyle>
            <a:lvl1pPr>
              <a:defRPr lang="en-GB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AT" noProof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80" r:id="rId3"/>
    <p:sldLayoutId id="2147483681" r:id="rId4"/>
    <p:sldLayoutId id="2147483687" r:id="rId5"/>
    <p:sldLayoutId id="2147483682" r:id="rId6"/>
    <p:sldLayoutId id="2147483683" r:id="rId7"/>
    <p:sldLayoutId id="2147483685" r:id="rId8"/>
    <p:sldLayoutId id="2147483684" r:id="rId9"/>
    <p:sldLayoutId id="2147483686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2104709"/>
            <a:ext cx="12191999" cy="1174825"/>
          </a:xfrm>
        </p:spPr>
        <p:txBody>
          <a:bodyPr/>
          <a:lstStyle/>
          <a:p>
            <a:r>
              <a:rPr lang="en-US" dirty="0" smtClean="0"/>
              <a:t>From Genesis to </a:t>
            </a:r>
            <a:r>
              <a:rPr lang="en-US" dirty="0"/>
              <a:t>GNSS: What </a:t>
            </a:r>
            <a:r>
              <a:rPr lang="en-US" dirty="0" smtClean="0"/>
              <a:t>are the opportunities with </a:t>
            </a:r>
            <a:r>
              <a:rPr lang="en-US" dirty="0"/>
              <a:t>VLBI </a:t>
            </a:r>
            <a:r>
              <a:rPr lang="en-US" dirty="0" smtClean="0"/>
              <a:t>transmitters on satellites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3575669"/>
            <a:ext cx="12192000" cy="144968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Johannes Böhm, Helene Wolf, Lisa Kern, Urs Hugentobler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July 2, 2024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fwf.ac.at/fileadmin/files/Images/News_Presse/Presse/Logo/fwf-logo_va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861" y="5781753"/>
            <a:ext cx="2400514" cy="75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75" y="18639"/>
            <a:ext cx="6546049" cy="1789936"/>
          </a:xfrm>
          <a:prstGeom prst="rect">
            <a:avLst/>
          </a:prstGeom>
        </p:spPr>
      </p:pic>
      <p:pic>
        <p:nvPicPr>
          <p:cNvPr id="1026" name="Picture 2" descr="Datei:Logo of the Technical University of Munich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" y="5772409"/>
            <a:ext cx="1340717" cy="6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</a:t>
            </a:r>
            <a:r>
              <a:rPr lang="en-US" dirty="0" smtClean="0"/>
              <a:t>VLBI station </a:t>
            </a:r>
            <a:r>
              <a:rPr lang="en-US" dirty="0" smtClean="0"/>
              <a:t>coordinates - Genesis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Station coordinate scatter from 24h sessions </a:t>
            </a:r>
          </a:p>
          <a:p>
            <a:pPr lvl="1"/>
            <a:r>
              <a:rPr lang="en-US" dirty="0"/>
              <a:t>Station coordinates from </a:t>
            </a:r>
            <a:r>
              <a:rPr lang="en-US" dirty="0" smtClean="0"/>
              <a:t>Genesis </a:t>
            </a:r>
            <a:r>
              <a:rPr lang="en-US" dirty="0"/>
              <a:t>observations only (NNR)</a:t>
            </a:r>
          </a:p>
          <a:p>
            <a:pPr lvl="1"/>
            <a:r>
              <a:rPr lang="en-US" dirty="0" smtClean="0"/>
              <a:t>VLBI transmitter on Genesis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10% Genesis observations</a:t>
            </a: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0" y="2290174"/>
            <a:ext cx="6552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</a:t>
            </a:r>
            <a:r>
              <a:rPr lang="en-US" dirty="0" smtClean="0"/>
              <a:t>VLBI station </a:t>
            </a:r>
            <a:r>
              <a:rPr lang="en-US" dirty="0" smtClean="0"/>
              <a:t>coordinates - Genesis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many weeks do we need for millimeter precision?</a:t>
            </a:r>
          </a:p>
          <a:p>
            <a:pPr lvl="1"/>
            <a:r>
              <a:rPr lang="en-US" dirty="0" smtClean="0"/>
              <a:t>One 24h session per week with 12 station network</a:t>
            </a:r>
          </a:p>
          <a:p>
            <a:pPr lvl="1"/>
            <a:r>
              <a:rPr lang="en-US" dirty="0" smtClean="0"/>
              <a:t>Stacking of normal equations</a:t>
            </a: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35" y="2484360"/>
            <a:ext cx="5980524" cy="30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</a:t>
            </a:r>
            <a:r>
              <a:rPr lang="en-US" dirty="0" smtClean="0"/>
              <a:t>VLBI station </a:t>
            </a:r>
            <a:r>
              <a:rPr lang="en-US" dirty="0"/>
              <a:t>coordinates - </a:t>
            </a:r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WETTZ13S</a:t>
            </a:r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6478856" y="1294359"/>
            <a:ext cx="3197882" cy="5427116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1196" r="9942" b="92363"/>
          <a:stretch/>
        </p:blipFill>
        <p:spPr>
          <a:xfrm>
            <a:off x="2767054" y="866643"/>
            <a:ext cx="9025123" cy="46912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55946" y="3575108"/>
            <a:ext cx="4161295" cy="1123627"/>
            <a:chOff x="4015353" y="2867186"/>
            <a:chExt cx="4161295" cy="112362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298583" y="3519555"/>
              <a:ext cx="36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298583" y="3468042"/>
              <a:ext cx="720000" cy="0"/>
            </a:xfrm>
            <a:prstGeom prst="straightConnector1">
              <a:avLst/>
            </a:prstGeom>
            <a:ln w="12700">
              <a:solidFill>
                <a:srgbClr val="8ECAE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298583" y="3411215"/>
              <a:ext cx="1440000" cy="0"/>
            </a:xfrm>
            <a:prstGeom prst="straightConnector1">
              <a:avLst/>
            </a:prstGeom>
            <a:ln w="12700">
              <a:solidFill>
                <a:srgbClr val="219EB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298583" y="3362137"/>
              <a:ext cx="2160000" cy="0"/>
            </a:xfrm>
            <a:prstGeom prst="straightConnector1">
              <a:avLst/>
            </a:prstGeom>
            <a:ln w="12700">
              <a:solidFill>
                <a:srgbClr val="0230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298583" y="3305310"/>
              <a:ext cx="2880000" cy="0"/>
            </a:xfrm>
            <a:prstGeom prst="straightConnector1">
              <a:avLst/>
            </a:prstGeom>
            <a:ln w="12700">
              <a:solidFill>
                <a:srgbClr val="FFB7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298583" y="3248484"/>
              <a:ext cx="3600000" cy="0"/>
            </a:xfrm>
            <a:prstGeom prst="straightConnector1">
              <a:avLst/>
            </a:prstGeom>
            <a:ln w="12700">
              <a:solidFill>
                <a:srgbClr val="FB8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290834" y="3179439"/>
              <a:ext cx="0" cy="4295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903749" y="3181329"/>
              <a:ext cx="0" cy="428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6"/>
            <p:cNvSpPr txBox="1"/>
            <p:nvPr/>
          </p:nvSpPr>
          <p:spPr>
            <a:xfrm>
              <a:off x="4283086" y="3541042"/>
              <a:ext cx="3625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One year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15353" y="2867186"/>
              <a:ext cx="4161295" cy="112362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AT"/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4022132" y="2872698"/>
              <a:ext cx="2666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sz="1600" dirty="0" smtClean="0">
                  <a:solidFill>
                    <a:schemeClr val="bg1">
                      <a:lumMod val="85000"/>
                    </a:schemeClr>
                  </a:solidFill>
                </a:rPr>
                <a:t>Setup</a:t>
              </a:r>
              <a:endParaRPr lang="de-AT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5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</a:t>
            </a:r>
            <a:r>
              <a:rPr lang="en-US" dirty="0" smtClean="0"/>
              <a:t>VLBI station </a:t>
            </a:r>
            <a:r>
              <a:rPr lang="en-US" dirty="0"/>
              <a:t>coordinates - </a:t>
            </a:r>
            <a:r>
              <a:rPr lang="en-US" dirty="0" smtClean="0"/>
              <a:t>Genesis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877266"/>
            <a:ext cx="9740348" cy="5844209"/>
          </a:xfrm>
        </p:spPr>
      </p:pic>
    </p:spTree>
    <p:extLst>
      <p:ext uri="{BB962C8B-B14F-4D97-AF65-F5344CB8AC3E}">
        <p14:creationId xmlns:p14="http://schemas.microsoft.com/office/powerpoint/2010/main" val="31206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</a:t>
            </a:r>
            <a:r>
              <a:rPr lang="en-US" dirty="0" smtClean="0"/>
              <a:t>VLBI station </a:t>
            </a:r>
            <a:r>
              <a:rPr lang="en-US" dirty="0"/>
              <a:t>coordinates - </a:t>
            </a:r>
            <a:r>
              <a:rPr lang="en-US" dirty="0" smtClean="0"/>
              <a:t>Genesis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Station coordinate scatter of yearly solutions</a:t>
            </a:r>
          </a:p>
          <a:p>
            <a:pPr lvl="1"/>
            <a:r>
              <a:rPr lang="en-US" dirty="0" smtClean="0"/>
              <a:t>1 to 2 mm level</a:t>
            </a:r>
          </a:p>
          <a:p>
            <a:pPr lvl="1"/>
            <a:r>
              <a:rPr lang="en-US" dirty="0" smtClean="0"/>
              <a:t>no orbit errors simulated</a:t>
            </a:r>
          </a:p>
          <a:p>
            <a:pPr lvl="1"/>
            <a:r>
              <a:rPr lang="en-US" dirty="0" smtClean="0"/>
              <a:t>observation errors 10 </a:t>
            </a:r>
            <a:r>
              <a:rPr lang="en-US" dirty="0" err="1" smtClean="0"/>
              <a:t>psec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05" y="2289720"/>
            <a:ext cx="6552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VLBI useful tool for orbit determination</a:t>
            </a:r>
          </a:p>
          <a:p>
            <a:pPr lvl="1"/>
            <a:r>
              <a:rPr lang="en-US" dirty="0" smtClean="0"/>
              <a:t>combination with other techniques pending</a:t>
            </a:r>
          </a:p>
          <a:p>
            <a:r>
              <a:rPr lang="en-US" dirty="0" smtClean="0"/>
              <a:t>Simulations with Genesis promising</a:t>
            </a:r>
          </a:p>
          <a:p>
            <a:pPr lvl="1"/>
            <a:r>
              <a:rPr lang="en-US" dirty="0" smtClean="0"/>
              <a:t>however more realistic error scenarios required including orbit errors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https://www.fwf.ac.at/fileadmin/files/Images/News_Presse/Presse/Logo/fwf-logo_va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11" y="5049078"/>
            <a:ext cx="3324985" cy="10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1" y="4394701"/>
            <a:ext cx="7049042" cy="19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Mission of European Space Agency (ESA)</a:t>
            </a:r>
          </a:p>
          <a:p>
            <a:pPr lvl="1"/>
            <a:r>
              <a:rPr lang="en-US" dirty="0" smtClean="0"/>
              <a:t>Launch in 2028</a:t>
            </a:r>
          </a:p>
          <a:p>
            <a:pPr lvl="2"/>
            <a:r>
              <a:rPr lang="en-US" dirty="0" smtClean="0"/>
              <a:t>two years of operation</a:t>
            </a:r>
          </a:p>
          <a:p>
            <a:pPr lvl="1"/>
            <a:r>
              <a:rPr lang="en-US" dirty="0" smtClean="0"/>
              <a:t>Polar orbit in 6000 km altitude</a:t>
            </a:r>
          </a:p>
          <a:p>
            <a:pPr lvl="1"/>
            <a:r>
              <a:rPr lang="en-US" dirty="0" smtClean="0"/>
              <a:t>GNSS, SLR, VLBI, and DORIS</a:t>
            </a:r>
            <a:endParaRPr lang="en-US" dirty="0"/>
          </a:p>
        </p:txBody>
      </p:sp>
      <p:pic>
        <p:nvPicPr>
          <p:cNvPr id="1026" name="Picture 2" descr="ESA - GENESIS mission pa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58" y="3528484"/>
            <a:ext cx="2564345" cy="25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r="1876" b="1115"/>
          <a:stretch/>
        </p:blipFill>
        <p:spPr>
          <a:xfrm>
            <a:off x="6742706" y="866427"/>
            <a:ext cx="5102087" cy="54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Next generation Galileo satellites G2G</a:t>
            </a:r>
          </a:p>
          <a:p>
            <a:pPr lvl="1"/>
            <a:r>
              <a:rPr lang="en-US" dirty="0" smtClean="0"/>
              <a:t>23222 km altitude at 56° inclination</a:t>
            </a:r>
          </a:p>
          <a:p>
            <a:pPr lvl="1"/>
            <a:r>
              <a:rPr lang="en-US" dirty="0" smtClean="0"/>
              <a:t>GNSS, SLR, and VLBI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r="2084" b="1332"/>
          <a:stretch/>
        </p:blipFill>
        <p:spPr>
          <a:xfrm>
            <a:off x="6761950" y="855614"/>
            <a:ext cx="5093445" cy="5466561"/>
          </a:xfrm>
          <a:prstGeom prst="rect">
            <a:avLst/>
          </a:prstGeom>
        </p:spPr>
      </p:pic>
      <p:pic>
        <p:nvPicPr>
          <p:cNvPr id="5" name="Picture 2" descr="Galileo (Satellitennavigation)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42" y="3632203"/>
            <a:ext cx="1490344" cy="14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with VLBI transmitters on satellites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Orbit determination in the celestial reference frame</a:t>
            </a:r>
          </a:p>
          <a:p>
            <a:r>
              <a:rPr lang="en-US" dirty="0" smtClean="0"/>
              <a:t>VLBI station </a:t>
            </a:r>
            <a:r>
              <a:rPr lang="en-US" dirty="0" smtClean="0"/>
              <a:t>coordinate determination in the frame of the satellite orbit</a:t>
            </a:r>
          </a:p>
        </p:txBody>
      </p:sp>
    </p:spTree>
    <p:extLst>
      <p:ext uri="{BB962C8B-B14F-4D97-AF65-F5344CB8AC3E}">
        <p14:creationId xmlns:p14="http://schemas.microsoft.com/office/powerpoint/2010/main" val="27304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orbital elements - Galileo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Example: Jan. 1, 2021 00:00 – 24:00</a:t>
            </a:r>
          </a:p>
          <a:p>
            <a:pPr lvl="1"/>
            <a:r>
              <a:rPr lang="en-US" dirty="0"/>
              <a:t>12 station network</a:t>
            </a:r>
          </a:p>
          <a:p>
            <a:pPr lvl="1"/>
            <a:r>
              <a:rPr lang="en-US" dirty="0"/>
              <a:t>GSAT0101 (E11</a:t>
            </a:r>
            <a:r>
              <a:rPr lang="en-US" dirty="0" smtClean="0"/>
              <a:t>)</a:t>
            </a:r>
          </a:p>
          <a:p>
            <a:r>
              <a:rPr lang="en-US" dirty="0"/>
              <a:t>Schedule with 10% satellite observations</a:t>
            </a:r>
          </a:p>
          <a:p>
            <a:pPr lvl="1"/>
            <a:r>
              <a:rPr lang="en-US" dirty="0"/>
              <a:t>10 seconds on-source time</a:t>
            </a:r>
          </a:p>
          <a:p>
            <a:r>
              <a:rPr lang="en-US" dirty="0" smtClean="0"/>
              <a:t>Estimation of orbital elements</a:t>
            </a:r>
            <a:endParaRPr lang="en-US" dirty="0"/>
          </a:p>
          <a:p>
            <a:pPr lvl="1"/>
            <a:r>
              <a:rPr lang="en-US" dirty="0" smtClean="0"/>
              <a:t>one value for 24 hours</a:t>
            </a:r>
          </a:p>
          <a:p>
            <a:pPr lvl="1"/>
            <a:r>
              <a:rPr lang="en-US" dirty="0" smtClean="0"/>
              <a:t>quasars and stations fixed</a:t>
            </a:r>
          </a:p>
          <a:p>
            <a:pPr lvl="1"/>
            <a:r>
              <a:rPr lang="en-US" dirty="0" smtClean="0"/>
              <a:t>EOP from quasar observations</a:t>
            </a:r>
            <a:endParaRPr lang="en-US" dirty="0"/>
          </a:p>
          <a:p>
            <a:r>
              <a:rPr lang="en-US" dirty="0" smtClean="0"/>
              <a:t>Monte Carlo simulation </a:t>
            </a:r>
            <a:endParaRPr lang="en-US" dirty="0"/>
          </a:p>
          <a:p>
            <a:pPr lvl="1"/>
            <a:r>
              <a:rPr lang="en-US" dirty="0" smtClean="0"/>
              <a:t>tropospheric turbulence, clock variation, 10 </a:t>
            </a:r>
            <a:r>
              <a:rPr lang="en-US" dirty="0" err="1" smtClean="0"/>
              <a:t>ps</a:t>
            </a:r>
            <a:r>
              <a:rPr lang="en-US" dirty="0" smtClean="0"/>
              <a:t> white noise per observations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43" y="942231"/>
            <a:ext cx="5690193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orbital elements - Galileo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smtClean="0"/>
              <a:t>Formal </a:t>
            </a:r>
            <a:r>
              <a:rPr lang="en-US" dirty="0" smtClean="0"/>
              <a:t>errors</a:t>
            </a:r>
            <a:r>
              <a:rPr lang="de-AT" dirty="0" smtClean="0"/>
              <a:t> </a:t>
            </a:r>
            <a:r>
              <a:rPr lang="en-US" dirty="0" smtClean="0"/>
              <a:t>and repeatability of </a:t>
            </a:r>
            <a:r>
              <a:rPr lang="de-AT" dirty="0" smtClean="0"/>
              <a:t>orbital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partials from the Bernese</a:t>
            </a:r>
            <a:r>
              <a:rPr lang="de-AT" dirty="0" smtClean="0"/>
              <a:t> GNSS Software</a:t>
            </a:r>
          </a:p>
          <a:p>
            <a:endParaRPr lang="de-AT" dirty="0" smtClean="0"/>
          </a:p>
          <a:p>
            <a:r>
              <a:rPr lang="de-AT" dirty="0" smtClean="0"/>
              <a:t>Semi-major </a:t>
            </a:r>
            <a:r>
              <a:rPr lang="en-US" dirty="0" smtClean="0"/>
              <a:t>axis a well determinable</a:t>
            </a:r>
          </a:p>
          <a:p>
            <a:r>
              <a:rPr lang="de-AT" dirty="0" smtClean="0"/>
              <a:t>Argument of </a:t>
            </a:r>
            <a:r>
              <a:rPr lang="en-US" dirty="0" smtClean="0"/>
              <a:t>perigee </a:t>
            </a:r>
            <a:r>
              <a:rPr lang="en-US" dirty="0" smtClean="0">
                <a:sym typeface="Symbol" panose="05050102010706020507" pitchFamily="18" charset="2"/>
              </a:rPr>
              <a:t></a:t>
            </a:r>
            <a:r>
              <a:rPr lang="en-US" dirty="0" smtClean="0"/>
              <a:t> difficult to determine</a:t>
            </a:r>
          </a:p>
          <a:p>
            <a:r>
              <a:rPr lang="en-US" dirty="0" smtClean="0"/>
              <a:t>Right ascension 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dirty="0" smtClean="0"/>
              <a:t> directly accessible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63" y="1482917"/>
            <a:ext cx="5380381" cy="4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orbital elements - Genesis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 development</a:t>
            </a:r>
          </a:p>
          <a:p>
            <a:r>
              <a:rPr lang="en-US" dirty="0" smtClean="0"/>
              <a:t>We expect better results for </a:t>
            </a:r>
            <a:r>
              <a:rPr lang="en-US" dirty="0" smtClean="0"/>
              <a:t>Genesis (better geometry)</a:t>
            </a:r>
            <a:endParaRPr lang="de-AT" dirty="0"/>
          </a:p>
          <a:p>
            <a:endParaRPr lang="de-AT" dirty="0" smtClean="0"/>
          </a:p>
        </p:txBody>
      </p:sp>
      <p:pic>
        <p:nvPicPr>
          <p:cNvPr id="2050" name="Picture 2" descr="SEO for a Site that is Under Construction - WireF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6" y="2481356"/>
            <a:ext cx="4864735" cy="26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Estimation of </a:t>
            </a:r>
            <a:r>
              <a:rPr lang="en-GB" dirty="0" smtClean="0"/>
              <a:t>VLBI station </a:t>
            </a:r>
            <a:r>
              <a:rPr lang="en-GB" dirty="0" smtClean="0"/>
              <a:t>coordinates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Estimation in the frame of the satellite observed </a:t>
            </a:r>
          </a:p>
          <a:p>
            <a:pPr lvl="1"/>
            <a:r>
              <a:rPr lang="en-US" dirty="0" smtClean="0"/>
              <a:t>assessment </a:t>
            </a:r>
            <a:r>
              <a:rPr lang="en-US" dirty="0"/>
              <a:t>of frame ties w.r.t. quasar frame</a:t>
            </a:r>
          </a:p>
          <a:p>
            <a:pPr lvl="1"/>
            <a:r>
              <a:rPr lang="en-US" dirty="0"/>
              <a:t>additional information on local ties</a:t>
            </a:r>
          </a:p>
          <a:p>
            <a:r>
              <a:rPr lang="en-GB" dirty="0" smtClean="0"/>
              <a:t>Additional observations to quasars critical for troposphere parameters</a:t>
            </a:r>
          </a:p>
          <a:p>
            <a:r>
              <a:rPr lang="en-GB" dirty="0" err="1" smtClean="0"/>
              <a:t>Skyplot</a:t>
            </a:r>
            <a:r>
              <a:rPr lang="en-GB" dirty="0" smtClean="0"/>
              <a:t> at Wettzell in 24 hours with one transmitter on Galileo and Genesis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33" y="3371559"/>
            <a:ext cx="2873243" cy="2721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35272" y="450136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Genesis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31249" y="4501361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Galileo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4915" r="13149" b="5016"/>
          <a:stretch/>
        </p:blipFill>
        <p:spPr>
          <a:xfrm>
            <a:off x="2298923" y="3371559"/>
            <a:ext cx="2996841" cy="27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7263-6222-46EF-8084-F3AC204C2D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</a:t>
            </a:r>
            <a:r>
              <a:rPr lang="en-US" dirty="0" smtClean="0"/>
              <a:t>VLBI station </a:t>
            </a:r>
            <a:r>
              <a:rPr lang="en-US" dirty="0" smtClean="0"/>
              <a:t>coordinates - Galileo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Station coordinate scatter from 24h sessions </a:t>
            </a:r>
          </a:p>
          <a:p>
            <a:pPr lvl="1"/>
            <a:r>
              <a:rPr lang="en-US" dirty="0" smtClean="0"/>
              <a:t>Station coordinates from satellite observations only (NNR)</a:t>
            </a:r>
          </a:p>
          <a:p>
            <a:pPr lvl="1"/>
            <a:r>
              <a:rPr lang="en-US" dirty="0" smtClean="0"/>
              <a:t>3 VLBI transmitters (VT) in plane A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30% satellite observations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Hardly improvement with 4th VT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Scatter with one VT &gt;3cm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05" y="2289720"/>
            <a:ext cx="6552738" cy="40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öhere Geodäs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498</Words>
  <Application>Microsoft Office PowerPoint</Application>
  <PresentationFormat>Widescreen</PresentationFormat>
  <Paragraphs>110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Höhere Geodäsie</vt:lpstr>
      <vt:lpstr>PowerPoint Presentation</vt:lpstr>
      <vt:lpstr>Genesis</vt:lpstr>
      <vt:lpstr>Galileo</vt:lpstr>
      <vt:lpstr>Opportunities with VLBI transmitters on satellites</vt:lpstr>
      <vt:lpstr>Estimation of orbital elements - Galileo</vt:lpstr>
      <vt:lpstr>Estimation of orbital elements - Galileo</vt:lpstr>
      <vt:lpstr>Estimation of orbital elements - Genesis</vt:lpstr>
      <vt:lpstr>Estimation of VLBI station coordinates</vt:lpstr>
      <vt:lpstr>Estimation of VLBI station coordinates - Galileo</vt:lpstr>
      <vt:lpstr>Estimation of VLBI station coordinates - Genesis</vt:lpstr>
      <vt:lpstr>Estimation of VLBI station coordinates - Genesis</vt:lpstr>
      <vt:lpstr>Estimation of VLBI station coordinates - Genesis</vt:lpstr>
      <vt:lpstr>Estimation of VLBI station coordinates - Genesis</vt:lpstr>
      <vt:lpstr>Estimation of VLBI station coordinates - Genesis</vt:lpstr>
      <vt:lpstr>Summary and conclusions 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J.Boisite</dc:creator>
  <cp:lastModifiedBy>Johannes Böhm</cp:lastModifiedBy>
  <cp:revision>1140</cp:revision>
  <cp:lastPrinted>2018-02-21T10:09:54Z</cp:lastPrinted>
  <dcterms:created xsi:type="dcterms:W3CDTF">2017-06-16T11:17:16Z</dcterms:created>
  <dcterms:modified xsi:type="dcterms:W3CDTF">2024-06-29T10:21:36Z</dcterms:modified>
</cp:coreProperties>
</file>