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86" r:id="rId2"/>
    <p:sldId id="713" r:id="rId3"/>
    <p:sldId id="302" r:id="rId4"/>
    <p:sldId id="692" r:id="rId5"/>
    <p:sldId id="682" r:id="rId6"/>
    <p:sldId id="697" r:id="rId7"/>
    <p:sldId id="718" r:id="rId8"/>
    <p:sldId id="719" r:id="rId9"/>
    <p:sldId id="712" r:id="rId10"/>
    <p:sldId id="705" r:id="rId11"/>
    <p:sldId id="714" r:id="rId12"/>
    <p:sldId id="709" r:id="rId13"/>
    <p:sldId id="708" r:id="rId14"/>
    <p:sldId id="715" r:id="rId15"/>
    <p:sldId id="716" r:id="rId16"/>
    <p:sldId id="70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6F1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53" autoAdjust="0"/>
    <p:restoredTop sz="94634" autoAdjust="0"/>
  </p:normalViewPr>
  <p:slideViewPr>
    <p:cSldViewPr>
      <p:cViewPr varScale="1">
        <p:scale>
          <a:sx n="94" d="100"/>
          <a:sy n="94" d="100"/>
        </p:scale>
        <p:origin x="56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E1F2-660B-432A-97EA-B76BB55BE9AE}" type="datetimeFigureOut">
              <a:rPr lang="fr-FR" smtClean="0"/>
              <a:t>26/06/2024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AC9D-94BE-4A86-A38C-39524767A1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78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41500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2126F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Zuheir</a:t>
            </a:r>
            <a:r>
              <a:rPr lang="en-US" noProof="0" dirty="0"/>
              <a:t> </a:t>
            </a:r>
            <a:r>
              <a:rPr lang="en-US" noProof="0" dirty="0" err="1"/>
              <a:t>Altamimi</a:t>
            </a:r>
            <a:endParaRPr lang="en-US" noProof="0" dirty="0"/>
          </a:p>
          <a:p>
            <a:r>
              <a:rPr lang="en-US" noProof="0" dirty="0"/>
              <a:t>IGN France</a:t>
            </a:r>
          </a:p>
          <a:p>
            <a:r>
              <a:rPr lang="en-US" noProof="0" dirty="0"/>
              <a:t>President International Association of Geodesy</a:t>
            </a:r>
          </a:p>
        </p:txBody>
      </p:sp>
      <p:pic>
        <p:nvPicPr>
          <p:cNvPr id="8" name="Picture 14" descr="IGN_log_RVB-100x10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431371" cy="3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54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211CAB0-C4E6-42CB-BB7F-300D5C2C0882}" type="datetime1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30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5ABC751-4F7B-4021-93E4-D0A144A39FFD}" type="datetime1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80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F9CF066-51E4-43B9-96E9-25FE62776C5B}" type="datetime1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62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657566A-6C9D-47B9-9780-69FE4D60C3E2}" type="datetime1">
              <a:rPr lang="fr-FR" smtClean="0"/>
              <a:t>26/06/2024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76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B3A8548-0C43-4131-9F69-51A4F4BB729E}" type="datetime1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9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5DAF11-53C8-4C71-AF8B-2F59A9BF8311}" type="datetime1">
              <a:rPr lang="fr-FR" smtClean="0"/>
              <a:t>26/06/2024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7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1758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46927E8-14D4-4AF9-BF2E-3AFA7C71FF59}" type="datetime1">
              <a:rPr lang="fr-FR" smtClean="0"/>
              <a:t>26/06/2024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78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FE90D1-3D39-452C-8627-AAA20E141B9C}" type="datetime1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1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9A9679-2468-4FE7-AFCF-F676F9CF31AC}" type="datetime1">
              <a:rPr lang="fr-FR" smtClean="0"/>
              <a:t>26/06/2024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AA92ADE-352D-4FE3-8554-118F2887CE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97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764705"/>
            <a:ext cx="109728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Picture 14" descr="IGN_log_RVB-100x10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431371" cy="34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 userDrawn="1"/>
        </p:nvCxnSpPr>
        <p:spPr>
          <a:xfrm>
            <a:off x="0" y="6515743"/>
            <a:ext cx="121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31371" y="6525344"/>
            <a:ext cx="1128057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noProof="0" dirty="0"/>
              <a:t>Altamimi et al., IGS Workshop 2024, Bern, </a:t>
            </a:r>
            <a:r>
              <a:rPr lang="en-US" sz="1600" noProof="0" dirty="0"/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12870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2126F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2126F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2126F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2126F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2126F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2244865-E551-4FB5-B777-00B81D01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772816"/>
            <a:ext cx="10153128" cy="578494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dirty="0"/>
              <a:t>ITRF2020 Updates and the IGS Contribution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9EC742-AB0B-4F6C-9B56-56B1438A6C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99456" y="3645024"/>
            <a:ext cx="9937104" cy="10081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Zuheir Altamimi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Paul </a:t>
            </a:r>
            <a:r>
              <a:rPr lang="en-US" dirty="0" err="1"/>
              <a:t>Rebischung</a:t>
            </a:r>
            <a:r>
              <a:rPr lang="en-US" dirty="0"/>
              <a:t>, Xavier </a:t>
            </a:r>
            <a:r>
              <a:rPr lang="en-US" dirty="0" err="1"/>
              <a:t>Collilieux</a:t>
            </a:r>
            <a:r>
              <a:rPr lang="en-US" dirty="0"/>
              <a:t>, Laurent </a:t>
            </a:r>
            <a:r>
              <a:rPr lang="en-US" dirty="0" err="1"/>
              <a:t>Métivier</a:t>
            </a:r>
            <a:r>
              <a:rPr lang="en-US" dirty="0"/>
              <a:t>, Kristel </a:t>
            </a:r>
            <a:r>
              <a:rPr lang="en-US" dirty="0" err="1"/>
              <a:t>Chanard</a:t>
            </a:r>
            <a:r>
              <a:rPr lang="en-US" dirty="0"/>
              <a:t>, Julien </a:t>
            </a:r>
            <a:r>
              <a:rPr lang="en-US" dirty="0" err="1"/>
              <a:t>Barnéoud</a:t>
            </a: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IGN-IPGP, France</a:t>
            </a:r>
          </a:p>
        </p:txBody>
      </p:sp>
    </p:spTree>
    <p:extLst>
      <p:ext uri="{BB962C8B-B14F-4D97-AF65-F5344CB8AC3E}">
        <p14:creationId xmlns:p14="http://schemas.microsoft.com/office/powerpoint/2010/main" val="147936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330AD-65D1-44AA-BFC1-E2146699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ILRS/SLR intrinsic (ITRF2020 input data) origin &amp; scale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FC13FC-0995-4506-92B7-C8461C635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90575"/>
            <a:ext cx="7467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330AD-65D1-44AA-BFC1-E2146699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ILRS/SLR intrinsic origin &amp; scale with extension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3FE37D-8173-493E-80AB-A1C53AA2A814}"/>
              </a:ext>
            </a:extLst>
          </p:cNvPr>
          <p:cNvSpPr txBox="1"/>
          <p:nvPr/>
        </p:nvSpPr>
        <p:spPr>
          <a:xfrm>
            <a:off x="1919536" y="5949280"/>
            <a:ext cx="908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SLR Origin &amp; scale accuracy at 2015.0 below 1 mm and scale stability at the level of 0.1 mm/</a:t>
            </a:r>
            <a:r>
              <a:rPr lang="en-US" b="1" dirty="0" err="1">
                <a:solidFill>
                  <a:srgbClr val="FF0000"/>
                </a:solidFill>
              </a:rPr>
              <a:t>yr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CB12AD-670C-4533-ADFA-F6E2972D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90575"/>
            <a:ext cx="7467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6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EF1910-5379-481E-BD67-7C4AD190B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24" y="548680"/>
            <a:ext cx="8418140" cy="59448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E330AD-65D1-44AA-BFC1-E2146699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IGS/GNSS origin &amp; scale </a:t>
            </a:r>
            <a:r>
              <a:rPr lang="en-US" dirty="0" err="1"/>
              <a:t>wrt</a:t>
            </a:r>
            <a:r>
              <a:rPr lang="en-US" dirty="0"/>
              <a:t> ITRF2020</a:t>
            </a:r>
          </a:p>
        </p:txBody>
      </p:sp>
    </p:spTree>
    <p:extLst>
      <p:ext uri="{BB962C8B-B14F-4D97-AF65-F5344CB8AC3E}">
        <p14:creationId xmlns:p14="http://schemas.microsoft.com/office/powerpoint/2010/main" val="395335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330AD-65D1-44AA-BFC1-E2146699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IDS/DORIS origin &amp; scale </a:t>
            </a:r>
            <a:r>
              <a:rPr lang="en-US" dirty="0" err="1"/>
              <a:t>wrt</a:t>
            </a:r>
            <a:r>
              <a:rPr lang="en-US" dirty="0"/>
              <a:t> ITRF2020 with extension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B97895-86E5-4663-AD9F-5FA776657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90575"/>
            <a:ext cx="7467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14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96C1E9A-A58D-42A6-9C2F-6DF15427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0987"/>
            <a:ext cx="8915400" cy="6296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FDBA08-6E26-4572-9E16-8EC18D02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IVS/VLBI Intrinsic Scale (ITRF2020 Sessions)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4A62119-4C82-4628-940E-6B9420C42996}"/>
              </a:ext>
            </a:extLst>
          </p:cNvPr>
          <p:cNvCxnSpPr/>
          <p:nvPr/>
        </p:nvCxnSpPr>
        <p:spPr>
          <a:xfrm flipV="1">
            <a:off x="9480376" y="4797152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9704837-9C30-4569-BFED-899E2D9531CF}"/>
              </a:ext>
            </a:extLst>
          </p:cNvPr>
          <p:cNvSpPr txBox="1"/>
          <p:nvPr/>
        </p:nvSpPr>
        <p:spPr>
          <a:xfrm>
            <a:off x="9408368" y="5157192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Extension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4B637F-C4DF-4C98-BFE8-7664EBD6E545}"/>
              </a:ext>
            </a:extLst>
          </p:cNvPr>
          <p:cNvCxnSpPr/>
          <p:nvPr/>
        </p:nvCxnSpPr>
        <p:spPr>
          <a:xfrm flipV="1">
            <a:off x="8400256" y="2348880"/>
            <a:ext cx="100811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8B1D47E-AEA0-499A-BBE0-6D38E24FE23C}"/>
              </a:ext>
            </a:extLst>
          </p:cNvPr>
          <p:cNvCxnSpPr/>
          <p:nvPr/>
        </p:nvCxnSpPr>
        <p:spPr>
          <a:xfrm>
            <a:off x="9624392" y="2348880"/>
            <a:ext cx="36004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5AB7484-9249-4298-AD3D-A3804ABB3E2F}"/>
              </a:ext>
            </a:extLst>
          </p:cNvPr>
          <p:cNvSpPr/>
          <p:nvPr/>
        </p:nvSpPr>
        <p:spPr>
          <a:xfrm>
            <a:off x="479376" y="5487615"/>
            <a:ext cx="8592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FF0000"/>
                </a:solidFill>
              </a:rPr>
              <a:t>Red: Selected VLBI Sessions (convex hull volume ≥  10</a:t>
            </a:r>
            <a:r>
              <a:rPr lang="en-US" sz="2400" b="1" kern="0" baseline="30000" dirty="0">
                <a:solidFill>
                  <a:srgbClr val="FF0000"/>
                </a:solidFill>
              </a:rPr>
              <a:t>19</a:t>
            </a:r>
            <a:r>
              <a:rPr lang="en-US" sz="2400" b="1" kern="0" dirty="0">
                <a:solidFill>
                  <a:srgbClr val="FF0000"/>
                </a:solidFill>
              </a:rPr>
              <a:t> m</a:t>
            </a:r>
            <a:r>
              <a:rPr lang="en-US" sz="2400" b="1" kern="0" baseline="30000" dirty="0">
                <a:solidFill>
                  <a:srgbClr val="FF0000"/>
                </a:solidFill>
              </a:rPr>
              <a:t>3</a:t>
            </a:r>
            <a:r>
              <a:rPr lang="en-US" sz="2400" b="1" kern="0" dirty="0">
                <a:solidFill>
                  <a:srgbClr val="FF000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7517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F71CC2E-69C3-4DF5-BB7D-B8E123A3E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0987"/>
            <a:ext cx="8915400" cy="6296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BFDBA08-6E26-4572-9E16-8EC18D02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IVS/VLBI Intrinsic Scale (ITRF2020 Sessions + Extension)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4A62119-4C82-4628-940E-6B9420C42996}"/>
              </a:ext>
            </a:extLst>
          </p:cNvPr>
          <p:cNvCxnSpPr/>
          <p:nvPr/>
        </p:nvCxnSpPr>
        <p:spPr>
          <a:xfrm flipV="1">
            <a:off x="9480376" y="4797152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9704837-9C30-4569-BFED-899E2D9531CF}"/>
              </a:ext>
            </a:extLst>
          </p:cNvPr>
          <p:cNvSpPr txBox="1"/>
          <p:nvPr/>
        </p:nvSpPr>
        <p:spPr>
          <a:xfrm>
            <a:off x="9408368" y="5157192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Extension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4B637F-C4DF-4C98-BFE8-7664EBD6E545}"/>
              </a:ext>
            </a:extLst>
          </p:cNvPr>
          <p:cNvCxnSpPr/>
          <p:nvPr/>
        </p:nvCxnSpPr>
        <p:spPr>
          <a:xfrm flipV="1">
            <a:off x="8400256" y="2492896"/>
            <a:ext cx="1008112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8B1D47E-AEA0-499A-BBE0-6D38E24FE23C}"/>
              </a:ext>
            </a:extLst>
          </p:cNvPr>
          <p:cNvCxnSpPr>
            <a:cxnSpLocks/>
          </p:cNvCxnSpPr>
          <p:nvPr/>
        </p:nvCxnSpPr>
        <p:spPr>
          <a:xfrm>
            <a:off x="9480376" y="2708920"/>
            <a:ext cx="576064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618C1242-7FDD-4410-B91F-693352748427}"/>
              </a:ext>
            </a:extLst>
          </p:cNvPr>
          <p:cNvSpPr txBox="1"/>
          <p:nvPr/>
        </p:nvSpPr>
        <p:spPr>
          <a:xfrm>
            <a:off x="2423592" y="5445224"/>
            <a:ext cx="6813404" cy="461665"/>
          </a:xfrm>
          <a:prstGeom prst="rect">
            <a:avLst/>
          </a:prstGeom>
          <a:noFill/>
          <a:ln w="28575">
            <a:solidFill>
              <a:srgbClr val="2126F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==&gt; </a:t>
            </a:r>
            <a:r>
              <a:rPr lang="el-GR" sz="2400" b="1" dirty="0">
                <a:solidFill>
                  <a:srgbClr val="FF0000"/>
                </a:solidFill>
              </a:rPr>
              <a:t>δ</a:t>
            </a:r>
            <a:r>
              <a:rPr lang="fr-FR" sz="2400" b="1" dirty="0">
                <a:solidFill>
                  <a:srgbClr val="FF0000"/>
                </a:solidFill>
              </a:rPr>
              <a:t>D = + 0.35 </a:t>
            </a:r>
            <a:r>
              <a:rPr lang="fr-FR" sz="2400" b="1" dirty="0" err="1">
                <a:solidFill>
                  <a:srgbClr val="FF0000"/>
                </a:solidFill>
              </a:rPr>
              <a:t>ppb</a:t>
            </a:r>
            <a:r>
              <a:rPr lang="fr-FR" sz="2400" b="1" dirty="0">
                <a:solidFill>
                  <a:srgbClr val="FF0000"/>
                </a:solidFill>
              </a:rPr>
              <a:t> at </a:t>
            </a:r>
            <a:r>
              <a:rPr lang="fr-FR" sz="2400" b="1" dirty="0" err="1">
                <a:solidFill>
                  <a:srgbClr val="FF0000"/>
                </a:solidFill>
              </a:rPr>
              <a:t>epoch</a:t>
            </a:r>
            <a:r>
              <a:rPr lang="fr-FR" sz="2400" b="1" dirty="0">
                <a:solidFill>
                  <a:srgbClr val="FF0000"/>
                </a:solidFill>
              </a:rPr>
              <a:t> 2015.0,    0.025 </a:t>
            </a:r>
            <a:r>
              <a:rPr lang="fr-FR" sz="2400" b="1" dirty="0" err="1">
                <a:solidFill>
                  <a:srgbClr val="FF0000"/>
                </a:solidFill>
              </a:rPr>
              <a:t>ppb</a:t>
            </a:r>
            <a:r>
              <a:rPr lang="fr-FR" sz="2400" b="1" dirty="0">
                <a:solidFill>
                  <a:srgbClr val="FF0000"/>
                </a:solidFill>
              </a:rPr>
              <a:t>/</a:t>
            </a:r>
            <a:r>
              <a:rPr lang="fr-FR" sz="2400" b="1" dirty="0" err="1">
                <a:solidFill>
                  <a:srgbClr val="FF0000"/>
                </a:solidFill>
              </a:rPr>
              <a:t>yr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6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ED91B2A-0313-463E-9CDF-B275A83D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83B45-0ABE-4226-AB1A-C2D27B6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4705"/>
            <a:ext cx="10972800" cy="568863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No major issue so far with technique extended data</a:t>
            </a:r>
          </a:p>
          <a:p>
            <a:r>
              <a:rPr lang="en-US" sz="2800" dirty="0"/>
              <a:t>Stability of SLR/ILRS origin and scale, with the extension, is at the level of or better than 0.1 mm/</a:t>
            </a:r>
            <a:r>
              <a:rPr lang="en-US" sz="2800" dirty="0" err="1"/>
              <a:t>yr</a:t>
            </a:r>
            <a:endParaRPr lang="en-US" sz="2800" dirty="0"/>
          </a:p>
          <a:p>
            <a:r>
              <a:rPr lang="en-US" sz="2800" dirty="0"/>
              <a:t>The IVS/VLBI scale comes back to “normal”, after the extension, starting at 2021.0</a:t>
            </a:r>
          </a:p>
          <a:p>
            <a:r>
              <a:rPr lang="en-US" sz="2800" dirty="0"/>
              <a:t>Expected release date : summer 2024!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There will be no changes to the </a:t>
            </a:r>
            <a:r>
              <a:rPr lang="en-US" sz="2800">
                <a:solidFill>
                  <a:srgbClr val="FF0000"/>
                </a:solidFill>
              </a:rPr>
              <a:t>defining parameters </a:t>
            </a:r>
            <a:r>
              <a:rPr lang="en-US" sz="2800" dirty="0">
                <a:solidFill>
                  <a:srgbClr val="FF0000"/>
                </a:solidFill>
              </a:rPr>
              <a:t>of the frame and seasonal signals (origin, scale, orientation) between ITRF2020 and its 1</a:t>
            </a:r>
            <a:r>
              <a:rPr lang="en-US" sz="2800" baseline="30000" dirty="0">
                <a:solidFill>
                  <a:srgbClr val="FF0000"/>
                </a:solidFill>
              </a:rPr>
              <a:t>st</a:t>
            </a:r>
            <a:r>
              <a:rPr lang="en-US" sz="2800" dirty="0">
                <a:solidFill>
                  <a:srgbClr val="FF0000"/>
                </a:solidFill>
              </a:rPr>
              <a:t> update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Proposed name: ITRF2020-u2023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5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EDCE3-4378-4D88-A0D3-9B3E601B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504056"/>
          </a:xfrm>
        </p:spPr>
        <p:txBody>
          <a:bodyPr>
            <a:noAutofit/>
          </a:bodyPr>
          <a:lstStyle/>
          <a:p>
            <a:r>
              <a:rPr lang="en-US" sz="4000" u="sng" dirty="0"/>
              <a:t>Key Points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1E700-637F-4337-A9D0-AE09036E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824" y="1628801"/>
            <a:ext cx="10972800" cy="3744415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>
                <a:solidFill>
                  <a:srgbClr val="FF0000"/>
                </a:solidFill>
              </a:rPr>
              <a:t>IGS Contribution to the ITRF is fundamental</a:t>
            </a:r>
            <a:endParaRPr lang="en-US" dirty="0"/>
          </a:p>
          <a:p>
            <a:pPr marL="285750" indent="-285750"/>
            <a:r>
              <a:rPr lang="en-US" dirty="0"/>
              <a:t>Regular (yearly) updates of ITRF2020</a:t>
            </a:r>
          </a:p>
          <a:p>
            <a:pPr marL="285750" indent="-285750"/>
            <a:r>
              <a:rPr lang="en-US" dirty="0"/>
              <a:t>Motivation</a:t>
            </a:r>
          </a:p>
          <a:p>
            <a:pPr marL="285750" indent="-285750"/>
            <a:r>
              <a:rPr lang="en-US" dirty="0"/>
              <a:t>ITRF2020 Update Specifications</a:t>
            </a:r>
          </a:p>
          <a:p>
            <a:pPr marL="285750" indent="-285750"/>
            <a:r>
              <a:rPr lang="en-US" dirty="0"/>
              <a:t>Some Early/Preliminary Results</a:t>
            </a:r>
          </a:p>
          <a:p>
            <a:pPr marL="285750" indent="-285750"/>
            <a:r>
              <a:rPr lang="en-US" dirty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27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9800" y="44624"/>
            <a:ext cx="7696200" cy="609600"/>
          </a:xfrm>
        </p:spPr>
        <p:txBody>
          <a:bodyPr/>
          <a:lstStyle/>
          <a:p>
            <a:r>
              <a:rPr lang="en-US" sz="2800" dirty="0"/>
              <a:t>The IGS specific contribution to the ITRF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9220" y="728700"/>
            <a:ext cx="10197380" cy="54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Ensures the Inter-Technique link :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Connecting the three other techniques within the ITRF combination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==&gt; Reinforcing the ITRF definition (origin, scale &amp; orientation)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Provides the most precise Polar Motion estimates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Determination of Post-Seismic Deformation Models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Significant contribution to the </a:t>
            </a:r>
            <a:r>
              <a:rPr lang="en-US" sz="2600" dirty="0" err="1"/>
              <a:t>ITRFyy</a:t>
            </a:r>
            <a:r>
              <a:rPr lang="en-US" sz="2600" dirty="0"/>
              <a:t> Plate Motion Models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ITRF Access &amp; densification through the IGS Products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2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BE374-F9BA-4E90-ACA6-D2BC95C7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Regular (yearly) updates of ITRF2020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F9BDDF-1F26-4815-A007-F0A64118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836712"/>
            <a:ext cx="11089232" cy="5181600"/>
          </a:xfrm>
        </p:spPr>
        <p:txBody>
          <a:bodyPr>
            <a:normAutofit/>
          </a:bodyPr>
          <a:lstStyle/>
          <a:p>
            <a:r>
              <a:rPr lang="en-US" sz="2400" dirty="0"/>
              <a:t>ITRF2020 strategy: stacking of all technique time series all together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==&gt; </a:t>
            </a:r>
            <a:r>
              <a:rPr lang="en-US" sz="2000" dirty="0"/>
              <a:t>Adding extended time series is easy to handle </a:t>
            </a:r>
          </a:p>
          <a:p>
            <a:r>
              <a:rPr lang="en-US" sz="2400" dirty="0"/>
              <a:t>Motivation: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Errors in ITRF station coordinates are more and more amplified as they are extrapolated after the end of the ITRF input data;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ITRF stations subject to equipment changes or earthquakes posterior to the end of the ITRF input data cannot be used anymore as reference frame stations;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Most of the TCs regularly update their own realizations of the ITRF;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==&gt; Increase ITRF2020 lifetime and may postpone the need for the next version of the ITRF;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scale agreement between SLR and VLBI is now at the level of 1 mm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ITRF origin and scale are now stabilized (see next slide)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==&gt; This will simplify the life of a number of users, with no “datum” change in their applications</a:t>
            </a:r>
          </a:p>
        </p:txBody>
      </p:sp>
    </p:spTree>
    <p:extLst>
      <p:ext uri="{BB962C8B-B14F-4D97-AF65-F5344CB8AC3E}">
        <p14:creationId xmlns:p14="http://schemas.microsoft.com/office/powerpoint/2010/main" val="227721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B33CEC21-0DB8-4F54-8B60-C3C50E1B258F}"/>
              </a:ext>
            </a:extLst>
          </p:cNvPr>
          <p:cNvSpPr/>
          <p:nvPr/>
        </p:nvSpPr>
        <p:spPr>
          <a:xfrm>
            <a:off x="5159896" y="5157192"/>
            <a:ext cx="936104" cy="6480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2824A-6426-4A62-A066-377FE65AE628}"/>
              </a:ext>
            </a:extLst>
          </p:cNvPr>
          <p:cNvSpPr/>
          <p:nvPr/>
        </p:nvSpPr>
        <p:spPr>
          <a:xfrm>
            <a:off x="2927648" y="3501008"/>
            <a:ext cx="3168352" cy="16561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69CABE-03DD-49ED-80CB-0EF956A6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Transformation Parameters: From ITRF2020 to past ITRFs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A23CE-FEFC-4FA3-9059-195230A21E94}"/>
              </a:ext>
            </a:extLst>
          </p:cNvPr>
          <p:cNvSpPr txBox="1"/>
          <p:nvPr/>
        </p:nvSpPr>
        <p:spPr>
          <a:xfrm>
            <a:off x="551384" y="1052736"/>
            <a:ext cx="11213326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Transformation parameters from ITRF2020 to past ITRFs at Epoch 2015.0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SOLUTION         Tx       Ty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        Rx        Ry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Rz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UNITS----------&gt; mm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ppb       .001"     .001"     .001"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.        .        .         .        .         .         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RATES     Tx       Ty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Tz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        Rx        Ry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Rz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UNITS----------&gt; mm/y     mm/y     mm/y     ppb/y    .001"/y   .001"/y   .001"/y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ITRF2014       -1.4     -0.9      1.4     -0.42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rates      0.0     -0.1      0.2      0.00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ITRF2008        0.2      1.0      3.3     -0.29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rates      0.0     -0.1      0.1      0.03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ITRF2005        2.7      0.1     -1.4      0.65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rates      0.3     -0.1      0.1      0.03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ITRF2000       -0.2      0.8    -34.2      2.25      0.00      0.00      0.00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rates      0.1      0.0     -1.7      0.11      0.00      0.00      0.00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3BBD2-3B85-4A66-900B-F8449D2F4F2C}"/>
              </a:ext>
            </a:extLst>
          </p:cNvPr>
          <p:cNvSpPr/>
          <p:nvPr/>
        </p:nvSpPr>
        <p:spPr>
          <a:xfrm>
            <a:off x="6456040" y="3501008"/>
            <a:ext cx="122413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BE374-F9BA-4E90-ACA6-D2BC95C7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ITRF2020 Update Specifications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F9BDDF-1F26-4815-A007-F0A641188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43000"/>
            <a:ext cx="11377264" cy="5181600"/>
          </a:xfrm>
        </p:spPr>
        <p:txBody>
          <a:bodyPr>
            <a:normAutofit/>
          </a:bodyPr>
          <a:lstStyle/>
          <a:p>
            <a:r>
              <a:rPr lang="en-US" sz="2400" dirty="0"/>
              <a:t>Same analysis strategy as for ITRF2020: </a:t>
            </a:r>
            <a:r>
              <a:rPr lang="en-US" altLang="fr-FR" sz="2400" dirty="0"/>
              <a:t>Accumulate the full 4 technique time series all together, adding local ties and co-motion constraints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Plan to preserve the frame and seasonal signal defining parameters in origin, scale, and orientation</a:t>
            </a:r>
          </a:p>
          <a:p>
            <a:endParaRPr lang="en-US" sz="2400" dirty="0"/>
          </a:p>
          <a:p>
            <a:r>
              <a:rPr lang="en-US" sz="2400" dirty="0"/>
              <a:t>ITRF2020 updates will be delivered using the same file format as ITRF2020</a:t>
            </a:r>
          </a:p>
          <a:p>
            <a:endParaRPr lang="en-US" sz="2400" dirty="0"/>
          </a:p>
          <a:p>
            <a:r>
              <a:rPr lang="en-US" sz="2400" dirty="0"/>
              <a:t>IAG TCs used the same models and strategy as for their contribution to the ITRF2020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Analysis is still ongoing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AA41524-75D5-4505-86FE-43E01BE806DC}"/>
              </a:ext>
            </a:extLst>
          </p:cNvPr>
          <p:cNvCxnSpPr/>
          <p:nvPr/>
        </p:nvCxnSpPr>
        <p:spPr>
          <a:xfrm>
            <a:off x="335360" y="5157192"/>
            <a:ext cx="11449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352A860-C1A5-4B45-ABD7-7EBE2C71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0987"/>
            <a:ext cx="8915400" cy="629602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F34F56F-CCA0-4693-B624-725181AA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Sites ITRF2020 Update 1 </a:t>
            </a:r>
          </a:p>
        </p:txBody>
      </p:sp>
    </p:spTree>
    <p:extLst>
      <p:ext uri="{BB962C8B-B14F-4D97-AF65-F5344CB8AC3E}">
        <p14:creationId xmlns:p14="http://schemas.microsoft.com/office/powerpoint/2010/main" val="228818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5673CB-445D-4552-B243-FF7935C1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80987"/>
            <a:ext cx="8915400" cy="6296025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F34F56F-CCA0-4693-B624-725181AA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ITRF2020 Update 1: GNSS 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BDA9067-A083-43EE-9729-114BFFF2E75D}"/>
              </a:ext>
            </a:extLst>
          </p:cNvPr>
          <p:cNvSpPr txBox="1"/>
          <p:nvPr/>
        </p:nvSpPr>
        <p:spPr>
          <a:xfrm>
            <a:off x="191344" y="476672"/>
            <a:ext cx="31740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1159 sites</a:t>
            </a:r>
          </a:p>
          <a:p>
            <a:r>
              <a:rPr lang="en-US" sz="2800" b="1" dirty="0"/>
              <a:t>1350 stations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3221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50238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79CC03B-DFA0-4EF2-8E09-CE0DD012C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7667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en-US"/>
              <a:t>Some preliminary results using the extended data</a:t>
            </a:r>
          </a:p>
        </p:txBody>
      </p:sp>
    </p:spTree>
    <p:extLst>
      <p:ext uri="{BB962C8B-B14F-4D97-AF65-F5344CB8AC3E}">
        <p14:creationId xmlns:p14="http://schemas.microsoft.com/office/powerpoint/2010/main" val="6199845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738</Words>
  <Application>Microsoft Office PowerPoint</Application>
  <PresentationFormat>Grand écran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Thème Office</vt:lpstr>
      <vt:lpstr>ITRF2020 Updates and the IGS Contribution</vt:lpstr>
      <vt:lpstr>Key Points</vt:lpstr>
      <vt:lpstr>The IGS specific contribution to the ITRF</vt:lpstr>
      <vt:lpstr>Regular (yearly) updates of ITRF2020</vt:lpstr>
      <vt:lpstr>Transformation Parameters: From ITRF2020 to past ITRFs</vt:lpstr>
      <vt:lpstr>ITRF2020 Update Specifications</vt:lpstr>
      <vt:lpstr>Sites ITRF2020 Update 1 </vt:lpstr>
      <vt:lpstr>ITRF2020 Update 1: GNSS Sites</vt:lpstr>
      <vt:lpstr>Some preliminary results using the extended data</vt:lpstr>
      <vt:lpstr>ILRS/SLR intrinsic (ITRF2020 input data) origin &amp; scale</vt:lpstr>
      <vt:lpstr>ILRS/SLR intrinsic origin &amp; scale with extension</vt:lpstr>
      <vt:lpstr>IGS/GNSS origin &amp; scale wrt ITRF2020</vt:lpstr>
      <vt:lpstr>IDS/DORIS origin &amp; scale wrt ITRF2020 with extension</vt:lpstr>
      <vt:lpstr>   IVS/VLBI Intrinsic Scale (ITRF2020 Sessions)</vt:lpstr>
      <vt:lpstr>   IVS/VLBI Intrinsic Scale (ITRF2020 Sessions + Extension)</vt:lpstr>
      <vt:lpstr>Conclusion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</dc:creator>
  <cp:lastModifiedBy>Zuheir Altamimi</cp:lastModifiedBy>
  <cp:revision>973</cp:revision>
  <cp:lastPrinted>2020-12-16T08:16:59Z</cp:lastPrinted>
  <dcterms:created xsi:type="dcterms:W3CDTF">2019-09-02T06:42:50Z</dcterms:created>
  <dcterms:modified xsi:type="dcterms:W3CDTF">2024-06-26T09:49:05Z</dcterms:modified>
</cp:coreProperties>
</file>