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5"/>
  </p:sldMasterIdLst>
  <p:notesMasterIdLst>
    <p:notesMasterId r:id="rId18"/>
  </p:notesMasterIdLst>
  <p:handoutMasterIdLst>
    <p:handoutMasterId r:id="rId19"/>
  </p:handoutMasterIdLst>
  <p:sldIdLst>
    <p:sldId id="278" r:id="rId6"/>
    <p:sldId id="300" r:id="rId7"/>
    <p:sldId id="292" r:id="rId8"/>
    <p:sldId id="284" r:id="rId9"/>
    <p:sldId id="288" r:id="rId10"/>
    <p:sldId id="291" r:id="rId11"/>
    <p:sldId id="293" r:id="rId12"/>
    <p:sldId id="295" r:id="rId13"/>
    <p:sldId id="296" r:id="rId14"/>
    <p:sldId id="299" r:id="rId15"/>
    <p:sldId id="301" r:id="rId16"/>
    <p:sldId id="302" r:id="rId17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5" userDrawn="1">
          <p15:clr>
            <a:srgbClr val="A4A3A4"/>
          </p15:clr>
        </p15:guide>
        <p15:guide id="2" pos="411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0000"/>
    <a:srgbClr val="7030A0"/>
    <a:srgbClr val="009E00"/>
    <a:srgbClr val="3399FC"/>
    <a:srgbClr val="FFFFFF"/>
    <a:srgbClr val="1D90FF"/>
    <a:srgbClr val="FF8C00"/>
    <a:srgbClr val="FEC200"/>
    <a:srgbClr val="009AD0"/>
    <a:srgbClr val="5DC1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ittlere Formatvorlage 2 - Akz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660B408-B3CF-4A94-85FC-2B1E0A45F4A2}" styleName="Dunkle Formatvorlage 2 - Akzent 1/Akz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31" autoAdjust="0"/>
    <p:restoredTop sz="92840" autoAdjust="0"/>
  </p:normalViewPr>
  <p:slideViewPr>
    <p:cSldViewPr snapToGrid="0" showGuides="1">
      <p:cViewPr varScale="1">
        <p:scale>
          <a:sx n="114" d="100"/>
          <a:sy n="114" d="100"/>
        </p:scale>
        <p:origin x="510" y="102"/>
      </p:cViewPr>
      <p:guideLst>
        <p:guide orient="horz" pos="2205"/>
        <p:guide pos="411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75" d="100"/>
          <a:sy n="75" d="100"/>
        </p:scale>
        <p:origin x="1911" y="5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handoutMaster" Target="handoutMasters/handout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image" Target="../media/image2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E3CC217A-F9D7-47C3-B542-AAA915BA419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E7CD6EC-38D3-4F9F-824F-27FD60C73D3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0980D6-5DF0-463D-BFB7-BC7EA5530348}" type="datetimeFigureOut">
              <a:rPr lang="de-DE" smtClean="0"/>
              <a:t>28.06.2024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D3B72A2-2A97-46A2-B0E6-3DFA689BB9E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F749A1E-B8C3-415F-AC4C-200E5AD7884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D9C69D-BBB7-4804-A517-DD8710202B5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155849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535C94-B646-4D4D-A5E3-882C7E78FF5D}" type="datetimeFigureOut">
              <a:rPr lang="de-DE" smtClean="0"/>
              <a:t>28.06.2024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28433A-3D12-444A-8A1F-2969B3EF30A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506157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OM =&gt; GNSS Handbook</a:t>
            </a: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28433A-3D12-444A-8A1F-2969B3EF30AF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739123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evalCN0.ipynb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28433A-3D12-444A-8A1F-2969B3EF30AF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976200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FDMA, FCN = -5: 1243.8125 MHz</a:t>
            </a:r>
          </a:p>
          <a:p>
            <a:r>
              <a:rPr lang="de-DE" dirty="0"/>
              <a:t>CDMA: 1248.06 MHz</a:t>
            </a:r>
          </a:p>
          <a:p>
            <a:endParaRPr lang="de-DE" dirty="0"/>
          </a:p>
          <a:p>
            <a:r>
              <a:rPr lang="de-DE" dirty="0"/>
              <a:t>Peak at 1244 MHz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28433A-3D12-444A-8A1F-2969B3EF30AF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246508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28433A-3D12-444A-8A1F-2969B3EF30AF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05172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100 </a:t>
            </a:r>
            <a:r>
              <a:rPr lang="de-DE" dirty="0" err="1"/>
              <a:t>cpd</a:t>
            </a:r>
            <a:r>
              <a:rPr lang="de-DE" dirty="0"/>
              <a:t> = 15 min</a:t>
            </a:r>
          </a:p>
          <a:p>
            <a:r>
              <a:rPr lang="en-US" dirty="0"/>
              <a:t> For the maximum observed amplitude of about 20 cm, a cross-coupling factor of $\alpha\</a:t>
            </a:r>
            <a:r>
              <a:rPr lang="en-US" dirty="0" err="1"/>
              <a:t>approx</a:t>
            </a:r>
            <a:r>
              <a:rPr lang="en-US" dirty="0"/>
              <a:t> 0.02$ is obtained.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28433A-3D12-444A-8A1F-2969B3EF30AF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3890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noProof="0" dirty="0"/>
              <a:t>FDMA and CDMA navigation signal generation units driven by two distinct effective signals or</a:t>
            </a:r>
          </a:p>
          <a:p>
            <a:r>
              <a:rPr lang="en-US" noProof="0" dirty="0"/>
              <a:t>themselves responsible for clock interference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28433A-3D12-444A-8A1F-2969B3EF30AF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423032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/>
              <a:t>dX</a:t>
            </a:r>
            <a:r>
              <a:rPr lang="de-DE" dirty="0"/>
              <a:t> [m] </a:t>
            </a:r>
            <a:r>
              <a:rPr lang="de-DE" dirty="0" err="1"/>
              <a:t>dY</a:t>
            </a:r>
            <a:r>
              <a:rPr lang="de-DE" dirty="0"/>
              <a:t> [m] </a:t>
            </a:r>
            <a:r>
              <a:rPr lang="de-DE" dirty="0" err="1"/>
              <a:t>dZ</a:t>
            </a:r>
            <a:r>
              <a:rPr lang="de-DE" dirty="0"/>
              <a:t> [m]</a:t>
            </a:r>
          </a:p>
          <a:p>
            <a:r>
              <a:rPr lang="de-DE" dirty="0"/>
              <a:t>Median: 0.7463 0.6812 -0.5781 </a:t>
            </a:r>
          </a:p>
          <a:p>
            <a:r>
              <a:rPr lang="de-DE" dirty="0"/>
              <a:t>Mean : 0.7453 0.6811 -0.5793 </a:t>
            </a:r>
          </a:p>
          <a:p>
            <a:r>
              <a:rPr lang="de-DE" dirty="0"/>
              <a:t>STD : 0.0099 0.0034 0.0528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28433A-3D12-444A-8A1F-2969B3EF30AF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871508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/>
              <a:t>dX</a:t>
            </a:r>
            <a:r>
              <a:rPr lang="de-DE" dirty="0"/>
              <a:t> [m] </a:t>
            </a:r>
            <a:r>
              <a:rPr lang="de-DE" dirty="0" err="1"/>
              <a:t>dY</a:t>
            </a:r>
            <a:r>
              <a:rPr lang="de-DE" dirty="0"/>
              <a:t> [m] </a:t>
            </a:r>
            <a:r>
              <a:rPr lang="de-DE" dirty="0" err="1"/>
              <a:t>dZ</a:t>
            </a:r>
            <a:r>
              <a:rPr lang="de-DE" dirty="0"/>
              <a:t> [m]</a:t>
            </a:r>
          </a:p>
          <a:p>
            <a:r>
              <a:rPr lang="de-DE" dirty="0"/>
              <a:t>Median: 0.7463 0.6812 -0.5781 </a:t>
            </a:r>
          </a:p>
          <a:p>
            <a:r>
              <a:rPr lang="de-DE" dirty="0"/>
              <a:t>Mean : 0.7453 0.6811 -0.5793 </a:t>
            </a:r>
          </a:p>
          <a:p>
            <a:r>
              <a:rPr lang="de-DE" dirty="0"/>
              <a:t>STD : 0.0099 0.0034 0.0528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28433A-3D12-444A-8A1F-2969B3EF30AF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879329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E292B943-63E8-4E1E-B31E-5FE38609002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echteck 10">
            <a:extLst>
              <a:ext uri="{FF2B5EF4-FFF2-40B4-BE49-F238E27FC236}">
                <a16:creationId xmlns:a16="http://schemas.microsoft.com/office/drawing/2014/main" id="{5CF0C306-39D7-4EAE-89DF-69763743BA67}"/>
              </a:ext>
            </a:extLst>
          </p:cNvPr>
          <p:cNvSpPr/>
          <p:nvPr userDrawn="1"/>
        </p:nvSpPr>
        <p:spPr>
          <a:xfrm>
            <a:off x="0" y="0"/>
            <a:ext cx="695325" cy="6858000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BE5C513F-BDE5-4EEA-A208-17CFB8B9C3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5326" y="3809454"/>
            <a:ext cx="9697665" cy="1141439"/>
          </a:xfrm>
          <a:solidFill>
            <a:schemeClr val="accent3">
              <a:alpha val="80000"/>
            </a:schemeClr>
          </a:solidFill>
          <a:ln>
            <a:noFill/>
          </a:ln>
        </p:spPr>
        <p:txBody>
          <a:bodyPr lIns="288000" tIns="144000" rIns="432000" bIns="144000" anchor="ctr">
            <a:noAutofit/>
          </a:bodyPr>
          <a:lstStyle>
            <a:lvl1pPr marL="717550" indent="0" algn="l">
              <a:buNone/>
              <a:defRPr sz="16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Master-Untertitelformat bearbeiten</a:t>
            </a:r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52A8061A-9228-4DB0-8D9D-1B65E6A7DD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0000" y="323750"/>
            <a:ext cx="9541821" cy="3221856"/>
          </a:xfrm>
        </p:spPr>
        <p:txBody>
          <a:bodyPr lIns="216000" tIns="0" rIns="0" bIns="108000" anchor="b">
            <a:noAutofit/>
          </a:bodyPr>
          <a:lstStyle>
            <a:lvl1pPr>
              <a:defRPr sz="4800" b="1" cap="all" baseline="0">
                <a:solidFill>
                  <a:schemeClr val="tx1"/>
                </a:solidFill>
              </a:defRPr>
            </a:lvl1pPr>
          </a:lstStyle>
          <a:p>
            <a:endParaRPr lang="de-DE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45B16576-B954-4493-9E58-E9C5386E812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2991" y="5268397"/>
            <a:ext cx="1532709" cy="1265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9984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le blau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C9C186D-B875-45B9-9C0A-1830A52B4A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333375"/>
            <a:ext cx="10056093" cy="98528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57C04B8-FAE9-4576-9D50-12084ACA008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0ADABB7-F9A6-4A4D-9415-296AC5E687F8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B6948ECD-4444-4227-81E3-3211A0E7175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81821" y="301132"/>
            <a:ext cx="943879" cy="779542"/>
          </a:xfrm>
          <a:prstGeom prst="rect">
            <a:avLst/>
          </a:prstGeom>
        </p:spPr>
      </p:pic>
      <p:sp>
        <p:nvSpPr>
          <p:cNvPr id="11" name="Tabellenplatzhalter 4">
            <a:extLst>
              <a:ext uri="{FF2B5EF4-FFF2-40B4-BE49-F238E27FC236}">
                <a16:creationId xmlns:a16="http://schemas.microsoft.com/office/drawing/2014/main" id="{E454AC21-5CA9-4DCD-9E64-33EE941B0352}"/>
              </a:ext>
            </a:extLst>
          </p:cNvPr>
          <p:cNvSpPr>
            <a:spLocks noGrp="1"/>
          </p:cNvSpPr>
          <p:nvPr>
            <p:ph type="tbl" sz="quarter" idx="11"/>
          </p:nvPr>
        </p:nvSpPr>
        <p:spPr>
          <a:xfrm>
            <a:off x="695325" y="1628776"/>
            <a:ext cx="10801350" cy="48958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7" name="Fußzeilenplatzhalter 3">
            <a:extLst>
              <a:ext uri="{FF2B5EF4-FFF2-40B4-BE49-F238E27FC236}">
                <a16:creationId xmlns:a16="http://schemas.microsoft.com/office/drawing/2014/main" id="{291DEED7-9FB5-424C-BA36-A897E691F4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95325" y="6490424"/>
            <a:ext cx="10801350" cy="365125"/>
          </a:xfrm>
          <a:prstGeom prst="rect">
            <a:avLst/>
          </a:prstGeom>
        </p:spPr>
        <p:txBody>
          <a:bodyPr vert="horz" wrap="none" lIns="36000" tIns="90000" rIns="36000" bIns="90000" rtlCol="0" anchor="b">
            <a:normAutofit/>
          </a:bodyPr>
          <a:lstStyle>
            <a:lvl1pPr algn="r">
              <a:defRPr lang="de-DE" sz="10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Presentation Title | Author | 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71002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llbi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ldplatzhalter 2">
            <a:extLst>
              <a:ext uri="{FF2B5EF4-FFF2-40B4-BE49-F238E27FC236}">
                <a16:creationId xmlns:a16="http://schemas.microsoft.com/office/drawing/2014/main" id="{C2226DF2-778A-4612-9F78-6765D18406C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1" y="0"/>
            <a:ext cx="12192001" cy="6858000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endParaRPr lang="de-DE" dirty="0"/>
          </a:p>
        </p:txBody>
      </p:sp>
      <p:sp>
        <p:nvSpPr>
          <p:cNvPr id="5" name="Textplatzhalter 9">
            <a:extLst>
              <a:ext uri="{FF2B5EF4-FFF2-40B4-BE49-F238E27FC236}">
                <a16:creationId xmlns:a16="http://schemas.microsoft.com/office/drawing/2014/main" id="{87F97911-DA70-4C70-822A-1814FBD79CB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983600" y="302400"/>
            <a:ext cx="943200" cy="781200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37EBD16-097C-4A05-9018-8E3005584E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5342399"/>
            <a:ext cx="288000" cy="1440000"/>
          </a:xfrm>
          <a:prstGeom prst="rect">
            <a:avLst/>
          </a:prstGeom>
        </p:spPr>
        <p:txBody>
          <a:bodyPr vert="horz" wrap="none" lIns="36000" tIns="90000" rIns="36000" bIns="90000" rtlCol="0" anchor="b">
            <a:normAutofit/>
          </a:bodyPr>
          <a:lstStyle>
            <a:lvl1pPr algn="ctr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0ADABB7-F9A6-4A4D-9415-296AC5E687F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Fußzeilenplatzhalter 3">
            <a:extLst>
              <a:ext uri="{FF2B5EF4-FFF2-40B4-BE49-F238E27FC236}">
                <a16:creationId xmlns:a16="http://schemas.microsoft.com/office/drawing/2014/main" id="{3958DF54-0D56-4884-929F-1C07A557E5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95325" y="6490424"/>
            <a:ext cx="10801350" cy="365125"/>
          </a:xfrm>
          <a:prstGeom prst="rect">
            <a:avLst/>
          </a:prstGeom>
        </p:spPr>
        <p:txBody>
          <a:bodyPr vert="horz" wrap="none" lIns="36000" tIns="90000" rIns="36000" bIns="90000" rtlCol="0" anchor="b">
            <a:normAutofit/>
          </a:bodyPr>
          <a:lstStyle>
            <a:lvl1pPr algn="r">
              <a:defRPr lang="de-DE" sz="10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Presentation Title | Author | 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20577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4" name="Rectangle 4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686868"/>
                </a:solidFill>
              </a:defRPr>
            </a:lvl1pPr>
          </a:lstStyle>
          <a:p>
            <a:pPr>
              <a:defRPr/>
            </a:pPr>
            <a:r>
              <a:rPr lang="de-DE" dirty="0"/>
              <a:t>DLR.de/</a:t>
            </a:r>
            <a:r>
              <a:rPr lang="de-DE" dirty="0" err="1"/>
              <a:t>rb</a:t>
            </a:r>
            <a:r>
              <a:rPr lang="de-DE" dirty="0"/>
              <a:t>  •  Slide </a:t>
            </a:r>
            <a:fld id="{4629EF6F-528C-4428-9559-A66F5F8CC7E1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5" name="Fußzeilenplatzhalter 3">
            <a:extLst>
              <a:ext uri="{FF2B5EF4-FFF2-40B4-BE49-F238E27FC236}">
                <a16:creationId xmlns:a16="http://schemas.microsoft.com/office/drawing/2014/main" id="{5CFAC06F-B40A-439B-9767-0403BAA347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95325" y="6490424"/>
            <a:ext cx="10801350" cy="365125"/>
          </a:xfrm>
          <a:prstGeom prst="rect">
            <a:avLst/>
          </a:prstGeom>
        </p:spPr>
        <p:txBody>
          <a:bodyPr vert="horz" wrap="none" lIns="36000" tIns="90000" rIns="36000" bIns="90000" rtlCol="0" anchor="b">
            <a:normAutofit/>
          </a:bodyPr>
          <a:lstStyle>
            <a:lvl1pPr algn="r">
              <a:defRPr lang="de-DE" sz="10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Presentation Title | Author | Date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33967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titel 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>
            <a:extLst>
              <a:ext uri="{FF2B5EF4-FFF2-40B4-BE49-F238E27FC236}">
                <a16:creationId xmlns:a16="http://schemas.microsoft.com/office/drawing/2014/main" id="{62F87A75-3F72-6661-3C8C-5F55ECF6EF1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87338" y="0"/>
            <a:ext cx="11904662" cy="6858000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endParaRPr lang="de-DE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6CCAB873-861B-47E3-BAE9-07181DA521FB}"/>
              </a:ext>
            </a:extLst>
          </p:cNvPr>
          <p:cNvSpPr/>
          <p:nvPr userDrawn="1"/>
        </p:nvSpPr>
        <p:spPr>
          <a:xfrm>
            <a:off x="-1" y="0"/>
            <a:ext cx="288000" cy="6858000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2E04937E-4444-4817-AF16-D7E7EA0FEAF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3" name="Titel 12">
            <a:extLst>
              <a:ext uri="{FF2B5EF4-FFF2-40B4-BE49-F238E27FC236}">
                <a16:creationId xmlns:a16="http://schemas.microsoft.com/office/drawing/2014/main" id="{A0C9CC46-BAE5-4171-9813-A78515AF72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7999" y="5101588"/>
            <a:ext cx="10693822" cy="1141438"/>
          </a:xfrm>
          <a:solidFill>
            <a:schemeClr val="accent3">
              <a:alpha val="80000"/>
            </a:schemeClr>
          </a:solidFill>
        </p:spPr>
        <p:txBody>
          <a:bodyPr lIns="396000" tIns="0" rIns="72000" bIns="0" anchor="ctr">
            <a:noAutofit/>
          </a:bodyPr>
          <a:lstStyle>
            <a:lvl1pPr>
              <a:defRPr sz="4800" cap="all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953246B2-203D-4635-9023-C83C1FB1E1B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983600" y="302400"/>
            <a:ext cx="943200" cy="781200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endParaRPr lang="de-DE" dirty="0"/>
          </a:p>
        </p:txBody>
      </p:sp>
      <p:sp>
        <p:nvSpPr>
          <p:cNvPr id="8" name="Fußzeilenplatzhalter 3">
            <a:extLst>
              <a:ext uri="{FF2B5EF4-FFF2-40B4-BE49-F238E27FC236}">
                <a16:creationId xmlns:a16="http://schemas.microsoft.com/office/drawing/2014/main" id="{54F845DA-0D53-4049-B965-388EB55266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95325" y="6490424"/>
            <a:ext cx="10801350" cy="365125"/>
          </a:xfrm>
          <a:prstGeom prst="rect">
            <a:avLst/>
          </a:prstGeom>
        </p:spPr>
        <p:txBody>
          <a:bodyPr vert="horz" wrap="none" lIns="36000" tIns="90000" rIns="36000" bIns="90000" rtlCol="0" anchor="b">
            <a:normAutofit/>
          </a:bodyPr>
          <a:lstStyle>
            <a:lvl1pPr algn="r">
              <a:defRPr lang="de-DE" sz="10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Presentation Title | Author | 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44508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halt 1 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B0DB6F92-3F9C-4AAE-8E91-FA9B6A8B9CD6}"/>
              </a:ext>
            </a:extLst>
          </p:cNvPr>
          <p:cNvSpPr/>
          <p:nvPr userDrawn="1"/>
        </p:nvSpPr>
        <p:spPr>
          <a:xfrm>
            <a:off x="-1" y="0"/>
            <a:ext cx="288000" cy="6858000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8D6C63F-3884-45FC-8DE4-73068BFE1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BE243AE-4939-4DED-AAB6-88EFB5F7C1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3042934-6DB9-4975-858F-6A2DF94E1AC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B0B65C82-54AD-42F3-A4B0-D8BBEFD38A1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81821" y="301132"/>
            <a:ext cx="943879" cy="779543"/>
          </a:xfrm>
          <a:prstGeom prst="rect">
            <a:avLst/>
          </a:prstGeom>
        </p:spPr>
      </p:pic>
      <p:sp>
        <p:nvSpPr>
          <p:cNvPr id="10" name="Fußzeilenplatzhalter 3">
            <a:extLst>
              <a:ext uri="{FF2B5EF4-FFF2-40B4-BE49-F238E27FC236}">
                <a16:creationId xmlns:a16="http://schemas.microsoft.com/office/drawing/2014/main" id="{1E705CDF-68FD-4157-9220-C46ED88B15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95325" y="6490424"/>
            <a:ext cx="10801350" cy="365125"/>
          </a:xfrm>
          <a:prstGeom prst="rect">
            <a:avLst/>
          </a:prstGeom>
        </p:spPr>
        <p:txBody>
          <a:bodyPr vert="horz" wrap="none" lIns="36000" tIns="90000" rIns="36000" bIns="90000" rtlCol="0" anchor="b">
            <a:normAutofit/>
          </a:bodyPr>
          <a:lstStyle>
            <a:lvl1pPr algn="r">
              <a:defRPr lang="de-DE" sz="10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Presentation Title | Author | Date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835746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1a 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B0DB6F92-3F9C-4AAE-8E91-FA9B6A8B9CD6}"/>
              </a:ext>
            </a:extLst>
          </p:cNvPr>
          <p:cNvSpPr/>
          <p:nvPr userDrawn="1"/>
        </p:nvSpPr>
        <p:spPr>
          <a:xfrm>
            <a:off x="-1" y="0"/>
            <a:ext cx="288000" cy="6858000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8D6C63F-3884-45FC-8DE4-73068BFE1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3042934-6DB9-4975-858F-6A2DF94E1AC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B0B65C82-54AD-42F3-A4B0-D8BBEFD38A1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81821" y="301132"/>
            <a:ext cx="943879" cy="779543"/>
          </a:xfrm>
          <a:prstGeom prst="rect">
            <a:avLst/>
          </a:prstGeom>
        </p:spPr>
      </p:pic>
      <p:sp>
        <p:nvSpPr>
          <p:cNvPr id="10" name="Fußzeilenplatzhalter 3">
            <a:extLst>
              <a:ext uri="{FF2B5EF4-FFF2-40B4-BE49-F238E27FC236}">
                <a16:creationId xmlns:a16="http://schemas.microsoft.com/office/drawing/2014/main" id="{5A14FFBF-DF85-42AE-9808-1AA22A0788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95325" y="6490424"/>
            <a:ext cx="10801350" cy="365125"/>
          </a:xfrm>
          <a:prstGeom prst="rect">
            <a:avLst/>
          </a:prstGeom>
        </p:spPr>
        <p:txBody>
          <a:bodyPr vert="horz" wrap="none" lIns="36000" tIns="90000" rIns="36000" bIns="90000" rtlCol="0" anchor="b">
            <a:normAutofit/>
          </a:bodyPr>
          <a:lstStyle>
            <a:lvl1pPr algn="r">
              <a:defRPr lang="de-DE" sz="10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Presentation Title | Author | Date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006854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2 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B0DB6F92-3F9C-4AAE-8E91-FA9B6A8B9CD6}"/>
              </a:ext>
            </a:extLst>
          </p:cNvPr>
          <p:cNvSpPr/>
          <p:nvPr userDrawn="1"/>
        </p:nvSpPr>
        <p:spPr>
          <a:xfrm>
            <a:off x="-1" y="0"/>
            <a:ext cx="288000" cy="6858000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8D6C63F-3884-45FC-8DE4-73068BFE1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BE243AE-4939-4DED-AAB6-88EFB5F7C1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5" y="2095625"/>
            <a:ext cx="10801349" cy="4428999"/>
          </a:xfrm>
        </p:spPr>
        <p:txBody>
          <a:bodyPr>
            <a:no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3042934-6DB9-4975-858F-6A2DF94E1AC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B0B65C82-54AD-42F3-A4B0-D8BBEFD38A1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81821" y="301132"/>
            <a:ext cx="943879" cy="779543"/>
          </a:xfrm>
          <a:prstGeom prst="rect">
            <a:avLst/>
          </a:prstGeom>
        </p:spPr>
      </p:pic>
      <p:sp>
        <p:nvSpPr>
          <p:cNvPr id="10" name="Textplatzhalter 23">
            <a:extLst>
              <a:ext uri="{FF2B5EF4-FFF2-40B4-BE49-F238E27FC236}">
                <a16:creationId xmlns:a16="http://schemas.microsoft.com/office/drawing/2014/main" id="{19A4112A-F23E-4E93-B0DE-E0650E1BFC4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95325" y="1487788"/>
            <a:ext cx="3482038" cy="439824"/>
          </a:xfrm>
          <a:solidFill>
            <a:schemeClr val="accent2"/>
          </a:solidFill>
        </p:spPr>
        <p:txBody>
          <a:bodyPr wrap="square" anchor="ctr">
            <a:noAutofit/>
          </a:bodyPr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Mastertextformat</a:t>
            </a:r>
          </a:p>
        </p:txBody>
      </p:sp>
      <p:sp>
        <p:nvSpPr>
          <p:cNvPr id="11" name="Fußzeilenplatzhalter 3">
            <a:extLst>
              <a:ext uri="{FF2B5EF4-FFF2-40B4-BE49-F238E27FC236}">
                <a16:creationId xmlns:a16="http://schemas.microsoft.com/office/drawing/2014/main" id="{5E13F6DC-9B03-4927-89AD-92E00EBCAB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95325" y="6490424"/>
            <a:ext cx="10801350" cy="365125"/>
          </a:xfrm>
          <a:prstGeom prst="rect">
            <a:avLst/>
          </a:prstGeom>
        </p:spPr>
        <p:txBody>
          <a:bodyPr vert="horz" wrap="none" lIns="36000" tIns="90000" rIns="36000" bIns="90000" rtlCol="0" anchor="b">
            <a:normAutofit/>
          </a:bodyPr>
          <a:lstStyle>
            <a:lvl1pPr algn="r">
              <a:defRPr lang="de-DE" sz="10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Presentation Title | Author | Date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516947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3 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B0DB6F92-3F9C-4AAE-8E91-FA9B6A8B9CD6}"/>
              </a:ext>
            </a:extLst>
          </p:cNvPr>
          <p:cNvSpPr/>
          <p:nvPr userDrawn="1"/>
        </p:nvSpPr>
        <p:spPr>
          <a:xfrm>
            <a:off x="-1" y="0"/>
            <a:ext cx="288000" cy="6858000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8D6C63F-3884-45FC-8DE4-73068BFE1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BE243AE-4939-4DED-AAB6-88EFB5F7C1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5" y="2095625"/>
            <a:ext cx="5400675" cy="1850733"/>
          </a:xfrm>
        </p:spPr>
        <p:txBody>
          <a:bodyPr>
            <a:no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3042934-6DB9-4975-858F-6A2DF94E1AC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B0B65C82-54AD-42F3-A4B0-D8BBEFD38A1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81821" y="301132"/>
            <a:ext cx="943879" cy="779543"/>
          </a:xfrm>
          <a:prstGeom prst="rect">
            <a:avLst/>
          </a:prstGeom>
        </p:spPr>
      </p:pic>
      <p:sp>
        <p:nvSpPr>
          <p:cNvPr id="10" name="Textplatzhalter 23">
            <a:extLst>
              <a:ext uri="{FF2B5EF4-FFF2-40B4-BE49-F238E27FC236}">
                <a16:creationId xmlns:a16="http://schemas.microsoft.com/office/drawing/2014/main" id="{19A4112A-F23E-4E93-B0DE-E0650E1BFC4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95325" y="1487788"/>
            <a:ext cx="3482038" cy="439824"/>
          </a:xfrm>
          <a:solidFill>
            <a:schemeClr val="accent2"/>
          </a:solidFill>
        </p:spPr>
        <p:txBody>
          <a:bodyPr wrap="square" anchor="ctr">
            <a:noAutofit/>
          </a:bodyPr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Mastertextformat</a:t>
            </a:r>
          </a:p>
        </p:txBody>
      </p:sp>
      <p:sp>
        <p:nvSpPr>
          <p:cNvPr id="11" name="Inhaltsplatzhalter 2">
            <a:extLst>
              <a:ext uri="{FF2B5EF4-FFF2-40B4-BE49-F238E27FC236}">
                <a16:creationId xmlns:a16="http://schemas.microsoft.com/office/drawing/2014/main" id="{71A67A15-EB3D-B357-6153-033E99D34267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695325" y="4673892"/>
            <a:ext cx="5400675" cy="1850733"/>
          </a:xfrm>
        </p:spPr>
        <p:txBody>
          <a:bodyPr>
            <a:no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2" name="Textplatzhalter 23">
            <a:extLst>
              <a:ext uri="{FF2B5EF4-FFF2-40B4-BE49-F238E27FC236}">
                <a16:creationId xmlns:a16="http://schemas.microsoft.com/office/drawing/2014/main" id="{7951DB75-C581-BF8A-0FC7-DF33D2FBE04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95325" y="4066055"/>
            <a:ext cx="3482038" cy="439824"/>
          </a:xfrm>
          <a:solidFill>
            <a:schemeClr val="accent2"/>
          </a:solidFill>
        </p:spPr>
        <p:txBody>
          <a:bodyPr wrap="square" anchor="ctr">
            <a:noAutofit/>
          </a:bodyPr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Mastertextformat</a:t>
            </a:r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12C0EA8B-EF64-0432-2FB0-872635D2E4FA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340475" y="1487788"/>
            <a:ext cx="5156200" cy="5036837"/>
          </a:xfrm>
        </p:spPr>
        <p:txBody>
          <a:bodyPr/>
          <a:lstStyle/>
          <a:p>
            <a:endParaRPr lang="de-DE"/>
          </a:p>
        </p:txBody>
      </p:sp>
      <p:sp>
        <p:nvSpPr>
          <p:cNvPr id="13" name="Fußzeilenplatzhalter 3">
            <a:extLst>
              <a:ext uri="{FF2B5EF4-FFF2-40B4-BE49-F238E27FC236}">
                <a16:creationId xmlns:a16="http://schemas.microsoft.com/office/drawing/2014/main" id="{042242D1-AC79-437D-90EA-479B0A0C83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95325" y="6490424"/>
            <a:ext cx="10801350" cy="365125"/>
          </a:xfrm>
          <a:prstGeom prst="rect">
            <a:avLst/>
          </a:prstGeom>
        </p:spPr>
        <p:txBody>
          <a:bodyPr vert="horz" wrap="none" lIns="36000" tIns="90000" rIns="36000" bIns="90000" rtlCol="0" anchor="b">
            <a:normAutofit/>
          </a:bodyPr>
          <a:lstStyle>
            <a:lvl1pPr algn="r">
              <a:defRPr lang="de-DE" sz="10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Presentation Title | Author | Date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179075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4 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B0DB6F92-3F9C-4AAE-8E91-FA9B6A8B9CD6}"/>
              </a:ext>
            </a:extLst>
          </p:cNvPr>
          <p:cNvSpPr/>
          <p:nvPr userDrawn="1"/>
        </p:nvSpPr>
        <p:spPr>
          <a:xfrm>
            <a:off x="-1" y="0"/>
            <a:ext cx="288000" cy="6858000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8D6C63F-3884-45FC-8DE4-73068BFE1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BE243AE-4939-4DED-AAB6-88EFB5F7C1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5" y="1628775"/>
            <a:ext cx="10801349" cy="3379007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3042934-6DB9-4975-858F-6A2DF94E1AC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B0B65C82-54AD-42F3-A4B0-D8BBEFD38A1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81821" y="301132"/>
            <a:ext cx="943879" cy="779543"/>
          </a:xfrm>
          <a:prstGeom prst="rect">
            <a:avLst/>
          </a:prstGeom>
        </p:spPr>
      </p:pic>
      <p:sp>
        <p:nvSpPr>
          <p:cNvPr id="12" name="Textplatzhalter 20">
            <a:extLst>
              <a:ext uri="{FF2B5EF4-FFF2-40B4-BE49-F238E27FC236}">
                <a16:creationId xmlns:a16="http://schemas.microsoft.com/office/drawing/2014/main" id="{783FE90B-8144-4EE7-83DD-1BF890852B5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87999" y="5245768"/>
            <a:ext cx="11208676" cy="1278857"/>
          </a:xfrm>
          <a:solidFill>
            <a:schemeClr val="accent3"/>
          </a:solidFill>
        </p:spPr>
        <p:txBody>
          <a:bodyPr tIns="144000"/>
          <a:lstStyle>
            <a:lvl1pPr marL="539750" indent="-231775" defTabSz="539750">
              <a:lnSpc>
                <a:spcPct val="100000"/>
              </a:lnSpc>
              <a:spcBef>
                <a:spcPts val="0"/>
              </a:spcBef>
              <a:defRPr sz="2000">
                <a:solidFill>
                  <a:schemeClr val="bg1"/>
                </a:solidFill>
              </a:defRPr>
            </a:lvl1pPr>
            <a:lvl2pPr marL="539750" indent="-231775" defTabSz="539750">
              <a:lnSpc>
                <a:spcPct val="100000"/>
              </a:lnSpc>
              <a:spcBef>
                <a:spcPts val="0"/>
              </a:spcBef>
              <a:defRPr sz="1800">
                <a:solidFill>
                  <a:schemeClr val="bg1"/>
                </a:solidFill>
              </a:defRPr>
            </a:lvl2pPr>
            <a:lvl3pPr marL="539750" indent="-231775" defTabSz="539750">
              <a:lnSpc>
                <a:spcPct val="100000"/>
              </a:lnSpc>
              <a:spcBef>
                <a:spcPts val="0"/>
              </a:spcBef>
              <a:defRPr sz="1600">
                <a:solidFill>
                  <a:schemeClr val="bg1"/>
                </a:solidFill>
              </a:defRPr>
            </a:lvl3pPr>
            <a:lvl4pPr marL="539750" indent="-231775" defTabSz="539750">
              <a:defRPr/>
            </a:lvl4pPr>
            <a:lvl5pPr marL="539750" indent="-231775" defTabSz="539750"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10" name="Fußzeilenplatzhalter 3">
            <a:extLst>
              <a:ext uri="{FF2B5EF4-FFF2-40B4-BE49-F238E27FC236}">
                <a16:creationId xmlns:a16="http://schemas.microsoft.com/office/drawing/2014/main" id="{06C78D69-3641-4681-9F82-0E5734A1A8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95325" y="6490424"/>
            <a:ext cx="10801350" cy="365125"/>
          </a:xfrm>
          <a:prstGeom prst="rect">
            <a:avLst/>
          </a:prstGeom>
        </p:spPr>
        <p:txBody>
          <a:bodyPr vert="horz" wrap="none" lIns="36000" tIns="90000" rIns="36000" bIns="90000" rtlCol="0" anchor="b">
            <a:normAutofit/>
          </a:bodyPr>
          <a:lstStyle>
            <a:lvl1pPr algn="r">
              <a:defRPr lang="de-DE" sz="10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Presentation Title | Author | Date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913126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5 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hteck 24">
            <a:extLst>
              <a:ext uri="{FF2B5EF4-FFF2-40B4-BE49-F238E27FC236}">
                <a16:creationId xmlns:a16="http://schemas.microsoft.com/office/drawing/2014/main" id="{1B6BF6A4-FC91-4167-8F07-41431B226865}"/>
              </a:ext>
            </a:extLst>
          </p:cNvPr>
          <p:cNvSpPr/>
          <p:nvPr userDrawn="1"/>
        </p:nvSpPr>
        <p:spPr>
          <a:xfrm>
            <a:off x="-1" y="0"/>
            <a:ext cx="288000" cy="6858000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C7D4156-B9EE-48B3-B002-FF1BD1B4E9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333375"/>
            <a:ext cx="10054800" cy="986400"/>
          </a:xfr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B605818-BCB5-4851-918D-4380EE7BB9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5326" y="2095626"/>
            <a:ext cx="3482038" cy="823912"/>
          </a:xfrm>
          <a:solidFill>
            <a:schemeClr val="accent6">
              <a:lumMod val="60000"/>
              <a:lumOff val="4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8BAA6193-522B-4DE7-B07C-2474178A85A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3" name="Textplatzhalter 2">
            <a:extLst>
              <a:ext uri="{FF2B5EF4-FFF2-40B4-BE49-F238E27FC236}">
                <a16:creationId xmlns:a16="http://schemas.microsoft.com/office/drawing/2014/main" id="{235C822F-CC3C-4AC6-8713-E8BC4920D334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8014636" y="2095626"/>
            <a:ext cx="3482038" cy="823912"/>
          </a:xfrm>
          <a:solidFill>
            <a:schemeClr val="accent6">
              <a:lumMod val="60000"/>
              <a:lumOff val="4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4" name="Textplatzhalter 2">
            <a:extLst>
              <a:ext uri="{FF2B5EF4-FFF2-40B4-BE49-F238E27FC236}">
                <a16:creationId xmlns:a16="http://schemas.microsoft.com/office/drawing/2014/main" id="{A8A8ACBD-7378-4E9B-B8F5-8AA7E85F464C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4354981" y="2095626"/>
            <a:ext cx="3482038" cy="823912"/>
          </a:xfrm>
          <a:solidFill>
            <a:schemeClr val="accent6">
              <a:lumMod val="60000"/>
              <a:lumOff val="4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6" name="Bildplatzhalter 15">
            <a:extLst>
              <a:ext uri="{FF2B5EF4-FFF2-40B4-BE49-F238E27FC236}">
                <a16:creationId xmlns:a16="http://schemas.microsoft.com/office/drawing/2014/main" id="{213B05B4-8F80-42F2-99E5-82EFE1078CF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5326" y="3041584"/>
            <a:ext cx="3482038" cy="1915428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de-DE" dirty="0"/>
          </a:p>
        </p:txBody>
      </p:sp>
      <p:sp>
        <p:nvSpPr>
          <p:cNvPr id="17" name="Bildplatzhalter 15">
            <a:extLst>
              <a:ext uri="{FF2B5EF4-FFF2-40B4-BE49-F238E27FC236}">
                <a16:creationId xmlns:a16="http://schemas.microsoft.com/office/drawing/2014/main" id="{0DDDB17B-0986-46FF-939D-242CCFD35E6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354981" y="3041584"/>
            <a:ext cx="3482038" cy="1915428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de-DE" dirty="0"/>
          </a:p>
        </p:txBody>
      </p:sp>
      <p:sp>
        <p:nvSpPr>
          <p:cNvPr id="18" name="Bildplatzhalter 15">
            <a:extLst>
              <a:ext uri="{FF2B5EF4-FFF2-40B4-BE49-F238E27FC236}">
                <a16:creationId xmlns:a16="http://schemas.microsoft.com/office/drawing/2014/main" id="{D46DB007-86EC-4631-9973-7E69665C066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014637" y="3041584"/>
            <a:ext cx="3482038" cy="1915428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de-DE" dirty="0"/>
          </a:p>
        </p:txBody>
      </p:sp>
      <p:sp>
        <p:nvSpPr>
          <p:cNvPr id="21" name="Textplatzhalter 20">
            <a:extLst>
              <a:ext uri="{FF2B5EF4-FFF2-40B4-BE49-F238E27FC236}">
                <a16:creationId xmlns:a16="http://schemas.microsoft.com/office/drawing/2014/main" id="{B1415D85-ECEE-44AA-B226-4998B44E25D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87999" y="5245768"/>
            <a:ext cx="11208676" cy="1278857"/>
          </a:xfrm>
          <a:solidFill>
            <a:schemeClr val="accent3"/>
          </a:solidFill>
        </p:spPr>
        <p:txBody>
          <a:bodyPr tIns="144000"/>
          <a:lstStyle>
            <a:lvl1pPr marL="539750" indent="-231775" defTabSz="539750">
              <a:lnSpc>
                <a:spcPct val="100000"/>
              </a:lnSpc>
              <a:spcBef>
                <a:spcPts val="0"/>
              </a:spcBef>
              <a:defRPr sz="2000">
                <a:solidFill>
                  <a:schemeClr val="bg1"/>
                </a:solidFill>
              </a:defRPr>
            </a:lvl1pPr>
            <a:lvl2pPr marL="539750" indent="-231775" defTabSz="539750">
              <a:lnSpc>
                <a:spcPct val="100000"/>
              </a:lnSpc>
              <a:spcBef>
                <a:spcPts val="0"/>
              </a:spcBef>
              <a:defRPr sz="1800">
                <a:solidFill>
                  <a:schemeClr val="bg1"/>
                </a:solidFill>
              </a:defRPr>
            </a:lvl2pPr>
            <a:lvl3pPr marL="539750" indent="-231775" defTabSz="539750">
              <a:lnSpc>
                <a:spcPct val="100000"/>
              </a:lnSpc>
              <a:spcBef>
                <a:spcPts val="0"/>
              </a:spcBef>
              <a:defRPr sz="1600">
                <a:solidFill>
                  <a:schemeClr val="bg1"/>
                </a:solidFill>
              </a:defRPr>
            </a:lvl3pPr>
            <a:lvl4pPr marL="539750" indent="-231775" defTabSz="539750">
              <a:defRPr/>
            </a:lvl4pPr>
            <a:lvl5pPr marL="539750" indent="-231775" defTabSz="539750"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24" name="Textplatzhalter 23">
            <a:extLst>
              <a:ext uri="{FF2B5EF4-FFF2-40B4-BE49-F238E27FC236}">
                <a16:creationId xmlns:a16="http://schemas.microsoft.com/office/drawing/2014/main" id="{C2C85D4D-1A11-4D5D-986E-8754B4B26DE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95325" y="1487788"/>
            <a:ext cx="3482038" cy="439824"/>
          </a:xfrm>
          <a:solidFill>
            <a:schemeClr val="accent2"/>
          </a:solidFill>
        </p:spPr>
        <p:txBody>
          <a:bodyPr wrap="square" anchor="ctr">
            <a:normAutofit/>
          </a:bodyPr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Mastertextformat</a:t>
            </a:r>
          </a:p>
        </p:txBody>
      </p:sp>
      <p:pic>
        <p:nvPicPr>
          <p:cNvPr id="26" name="Grafik 25">
            <a:extLst>
              <a:ext uri="{FF2B5EF4-FFF2-40B4-BE49-F238E27FC236}">
                <a16:creationId xmlns:a16="http://schemas.microsoft.com/office/drawing/2014/main" id="{4570C8F3-09F4-4F6C-BDF3-B1F82DC969D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81821" y="301132"/>
            <a:ext cx="943879" cy="779543"/>
          </a:xfrm>
          <a:prstGeom prst="rect">
            <a:avLst/>
          </a:prstGeom>
        </p:spPr>
      </p:pic>
      <p:sp>
        <p:nvSpPr>
          <p:cNvPr id="15" name="Fußzeilenplatzhalter 3">
            <a:extLst>
              <a:ext uri="{FF2B5EF4-FFF2-40B4-BE49-F238E27FC236}">
                <a16:creationId xmlns:a16="http://schemas.microsoft.com/office/drawing/2014/main" id="{7491BE36-C3F1-4658-980C-CBF481BAB8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95325" y="6490424"/>
            <a:ext cx="10801350" cy="365125"/>
          </a:xfrm>
          <a:prstGeom prst="rect">
            <a:avLst/>
          </a:prstGeom>
        </p:spPr>
        <p:txBody>
          <a:bodyPr vert="horz" wrap="none" lIns="36000" tIns="90000" rIns="36000" bIns="90000" rtlCol="0" anchor="b">
            <a:normAutofit/>
          </a:bodyPr>
          <a:lstStyle>
            <a:lvl1pPr algn="r">
              <a:defRPr lang="de-DE" sz="10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Presentation Title | Author | Date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829239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halt 6 blau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8D6C63F-3884-45FC-8DE4-73068BFE1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BE243AE-4939-4DED-AAB6-88EFB5F7C1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3042934-6DB9-4975-858F-6A2DF94E1AC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0" name="Fußzeilenplatzhalter 3">
            <a:extLst>
              <a:ext uri="{FF2B5EF4-FFF2-40B4-BE49-F238E27FC236}">
                <a16:creationId xmlns:a16="http://schemas.microsoft.com/office/drawing/2014/main" id="{1E705CDF-68FD-4157-9220-C46ED88B15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95325" y="6490424"/>
            <a:ext cx="10801350" cy="365125"/>
          </a:xfrm>
          <a:prstGeom prst="rect">
            <a:avLst/>
          </a:prstGeom>
        </p:spPr>
        <p:txBody>
          <a:bodyPr vert="horz" wrap="none" lIns="36000" tIns="90000" rIns="36000" bIns="90000" rtlCol="0" anchor="b">
            <a:normAutofit/>
          </a:bodyPr>
          <a:lstStyle>
            <a:lvl1pPr algn="r">
              <a:defRPr lang="de-DE" sz="10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Presentation Title | Author | Date</a:t>
            </a:r>
            <a:endParaRPr lang="en-US" dirty="0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52EA5CD8-04A9-4A20-9FF6-478F17BDE61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81821" y="301132"/>
            <a:ext cx="943879" cy="779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510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3CA21C0A-576F-4448-A405-945F7FEA50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333375"/>
            <a:ext cx="10056093" cy="98528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CDA8A30-87AB-49C6-AE8C-F7B24CECFA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5325" y="1628775"/>
            <a:ext cx="10801349" cy="48958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A096809-C3E5-439C-AF0A-E75CD81D72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5415549"/>
            <a:ext cx="288000" cy="1440000"/>
          </a:xfrm>
          <a:prstGeom prst="rect">
            <a:avLst/>
          </a:prstGeom>
        </p:spPr>
        <p:txBody>
          <a:bodyPr vert="horz" wrap="none" lIns="36000" tIns="90000" rIns="36000" bIns="90000" rtlCol="0" anchor="b">
            <a:normAutofit/>
          </a:bodyPr>
          <a:lstStyle>
            <a:lvl1pPr algn="ctr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0ADABB7-F9A6-4A4D-9415-296AC5E687F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671020E-3F16-4DA2-8F1D-F49EE5E9A5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95325" y="6490424"/>
            <a:ext cx="10801350" cy="365125"/>
          </a:xfrm>
          <a:prstGeom prst="rect">
            <a:avLst/>
          </a:prstGeom>
        </p:spPr>
        <p:txBody>
          <a:bodyPr vert="horz" wrap="none" lIns="36000" tIns="90000" rIns="36000" bIns="90000" rtlCol="0" anchor="b">
            <a:normAutofit/>
          </a:bodyPr>
          <a:lstStyle>
            <a:lvl1pPr algn="r">
              <a:defRPr lang="de-DE" sz="10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Presentation Title | Author | Date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24386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1" r:id="rId2"/>
    <p:sldLayoutId id="2147483650" r:id="rId3"/>
    <p:sldLayoutId id="2147483676" r:id="rId4"/>
    <p:sldLayoutId id="2147483672" r:id="rId5"/>
    <p:sldLayoutId id="2147483674" r:id="rId6"/>
    <p:sldLayoutId id="2147483656" r:id="rId7"/>
    <p:sldLayoutId id="2147483653" r:id="rId8"/>
    <p:sldLayoutId id="2147483678" r:id="rId9"/>
    <p:sldLayoutId id="2147483654" r:id="rId10"/>
    <p:sldLayoutId id="2147483655" r:id="rId11"/>
    <p:sldLayoutId id="2147483675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>
              <a:lumMod val="50000"/>
              <a:lumOff val="50000"/>
            </a:schemeClr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438" userDrawn="1">
          <p15:clr>
            <a:srgbClr val="F26B43"/>
          </p15:clr>
        </p15:guide>
        <p15:guide id="2" orient="horz" pos="210" userDrawn="1">
          <p15:clr>
            <a:srgbClr val="F26B43"/>
          </p15:clr>
        </p15:guide>
        <p15:guide id="3" pos="7242" userDrawn="1">
          <p15:clr>
            <a:srgbClr val="F26B43"/>
          </p15:clr>
        </p15:guide>
        <p15:guide id="4" orient="horz" pos="1026" userDrawn="1">
          <p15:clr>
            <a:srgbClr val="F26B43"/>
          </p15:clr>
        </p15:guide>
        <p15:guide id="5" orient="horz" pos="4110" userDrawn="1">
          <p15:clr>
            <a:srgbClr val="F26B43"/>
          </p15:clr>
        </p15:guide>
        <p15:guide id="6" orient="horz" pos="93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tags" Target="../tags/tag8.xml"/><Relationship Id="rId7" Type="http://schemas.openxmlformats.org/officeDocument/2006/relationships/image" Target="../media/image27.png"/><Relationship Id="rId2" Type="http://schemas.openxmlformats.org/officeDocument/2006/relationships/tags" Target="../tags/tag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6.emf"/><Relationship Id="rId5" Type="http://schemas.openxmlformats.org/officeDocument/2006/relationships/oleObject" Target="../embeddings/oleObject3.bin"/><Relationship Id="rId4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9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tags" Target="../tags/tag4.xml"/><Relationship Id="rId7" Type="http://schemas.openxmlformats.org/officeDocument/2006/relationships/notesSlide" Target="../notesSlides/notesSlide5.xml"/><Relationship Id="rId12" Type="http://schemas.openxmlformats.org/officeDocument/2006/relationships/image" Target="../media/image19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slideLayout" Target="../slideLayouts/slideLayout3.xml"/><Relationship Id="rId11" Type="http://schemas.openxmlformats.org/officeDocument/2006/relationships/image" Target="../media/image18.png"/><Relationship Id="rId5" Type="http://schemas.openxmlformats.org/officeDocument/2006/relationships/tags" Target="../tags/tag6.xml"/><Relationship Id="rId10" Type="http://schemas.openxmlformats.org/officeDocument/2006/relationships/image" Target="../media/image17.png"/><Relationship Id="rId4" Type="http://schemas.openxmlformats.org/officeDocument/2006/relationships/tags" Target="../tags/tag5.xml"/><Relationship Id="rId9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emf"/><Relationship Id="rId3" Type="http://schemas.openxmlformats.org/officeDocument/2006/relationships/image" Target="../media/image23.png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1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tertitel 1">
            <a:extLst>
              <a:ext uri="{FF2B5EF4-FFF2-40B4-BE49-F238E27FC236}">
                <a16:creationId xmlns:a16="http://schemas.microsoft.com/office/drawing/2014/main" id="{1AA03A4A-FF3C-46DA-9AA7-9489606AA41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Peter Steigenberger, Steffen Thoelert, André Hauschild, Oliver Montenbruck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E07DBA57-3752-430E-B30A-C895D11453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0001" y="323750"/>
            <a:ext cx="8156176" cy="3221856"/>
          </a:xfrm>
        </p:spPr>
        <p:txBody>
          <a:bodyPr/>
          <a:lstStyle/>
          <a:p>
            <a:r>
              <a:rPr lang="en-US" cap="none" dirty="0"/>
              <a:t>Characterization of the GLONASS-K1+ spacecraft</a:t>
            </a:r>
            <a:br>
              <a:rPr lang="en-US" cap="none" dirty="0"/>
            </a:br>
            <a:endParaRPr lang="en-US" b="0" cap="none" dirty="0"/>
          </a:p>
        </p:txBody>
      </p:sp>
    </p:spTree>
    <p:extLst>
      <p:ext uri="{BB962C8B-B14F-4D97-AF65-F5344CB8AC3E}">
        <p14:creationId xmlns:p14="http://schemas.microsoft.com/office/powerpoint/2010/main" val="1647815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" name="Objekt 30">
            <a:extLst>
              <a:ext uri="{FF2B5EF4-FFF2-40B4-BE49-F238E27FC236}">
                <a16:creationId xmlns:a16="http://schemas.microsoft.com/office/drawing/2014/main" id="{542BD765-CA23-40B1-AD64-9D2B0241C64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4099594"/>
              </p:ext>
            </p:extLst>
          </p:nvPr>
        </p:nvGraphicFramePr>
        <p:xfrm>
          <a:off x="8108588" y="2790701"/>
          <a:ext cx="2980589" cy="36850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4" name="CorelDRAW" r:id="rId5" imgW="4211479" imgH="5206331" progId="CorelDraw.Graphic.24">
                  <p:embed/>
                </p:oleObj>
              </mc:Choice>
              <mc:Fallback>
                <p:oleObj name="CorelDRAW" r:id="rId5" imgW="4211479" imgH="5206331" progId="CorelDraw.Graphic.2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108588" y="2790701"/>
                        <a:ext cx="2980589" cy="368501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itel 6">
            <a:extLst>
              <a:ext uri="{FF2B5EF4-FFF2-40B4-BE49-F238E27FC236}">
                <a16:creationId xmlns:a16="http://schemas.microsoft.com/office/drawing/2014/main" id="{A11AA175-0929-4FA0-A546-19EA09548A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Baseline Estimation (1)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92721DDC-2C5D-4F53-A878-2D5A7D7C68D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0" y="5415549"/>
            <a:ext cx="288000" cy="1440000"/>
          </a:xfrm>
        </p:spPr>
        <p:txBody>
          <a:bodyPr/>
          <a:lstStyle/>
          <a:p>
            <a:fld id="{30ADABB7-F9A6-4A4D-9415-296AC5E687F8}" type="slidenum">
              <a:rPr lang="de-DE" smtClean="0"/>
              <a:pPr/>
              <a:t>10</a:t>
            </a:fld>
            <a:endParaRPr lang="de-DE" dirty="0"/>
          </a:p>
        </p:txBody>
      </p:sp>
      <p:pic>
        <p:nvPicPr>
          <p:cNvPr id="41" name="Grafik 40" descr="\documentclass{article}&#10;\usepackage{amsmath}&#10;\usepackage{xcolor}&#10;\pagestyle{empty}&#10;\begin{document}&#10;&#10;\begin{equation*}&#10;    \varphi_\text{tri}  = \mathbf{e}^T\mathbf{R}_z(\psi)^T \textcolor{red}{\mathbf{d}_\text{tri}}&#10;                         + A_\text{tri} &#10;                         + \frac{\lambda_\text{tri}}{2\pi}\Psi  + \varepsilon_\text{tri}&#10;\end{equation*}&#10;&#10;&#10;\end{document}" title="IguanaTex Bitmap Display">
            <a:extLst>
              <a:ext uri="{FF2B5EF4-FFF2-40B4-BE49-F238E27FC236}">
                <a16:creationId xmlns:a16="http://schemas.microsoft.com/office/drawing/2014/main" id="{48E05566-082A-4AFC-9253-495143162F3D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468" y="2990849"/>
            <a:ext cx="5559106" cy="636016"/>
          </a:xfrm>
          <a:prstGeom prst="rect">
            <a:avLst/>
          </a:prstGeom>
        </p:spPr>
      </p:pic>
      <p:pic>
        <p:nvPicPr>
          <p:cNvPr id="39" name="Grafik 38" descr="\documentclass{article}&#10;\usepackage{amsmath}&#10;\usepackage{xcolor}&#10;\pagestyle{empty}&#10;\begin{document}&#10;&#10;\begin{tabular}{ll}&#10;&#10;$\mathbf{e}$   &amp; receiver-to-satellite line-of-sight unit vector  \\&#10;&#10;$\mathbf{R}_z$   &amp;  rotation around the spacecraft $z$-axis \\&#10;&#10;$\psi$     &amp;  yaw angle\\&#10;&#10;$\textcolor{red}{\mathbf{d}_\text{tri}}$   &amp; \textcolor{red}{baseline} \\&#10;&#10;$A_\text{tri}$ &amp; carrier phase ambiguities \\&#10;&#10;$\Psi$   &amp; relative antenna rotation angle \\&#10;&#10;$\varepsilon_\text{tri}$   &amp; noise and unmodeled errors \\&#10;&#10;\end{tabular}&#10;&#10;&#10;\end{document}" title="IguanaTex Bitmap Display">
            <a:extLst>
              <a:ext uri="{FF2B5EF4-FFF2-40B4-BE49-F238E27FC236}">
                <a16:creationId xmlns:a16="http://schemas.microsoft.com/office/drawing/2014/main" id="{5537013F-630B-4470-9DCA-CAA125F9A416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468" y="4096694"/>
            <a:ext cx="5479618" cy="2038853"/>
          </a:xfrm>
          <a:prstGeom prst="rect">
            <a:avLst/>
          </a:prstGeom>
        </p:spPr>
      </p:pic>
      <p:sp>
        <p:nvSpPr>
          <p:cNvPr id="15" name="Textfeld 14">
            <a:extLst>
              <a:ext uri="{FF2B5EF4-FFF2-40B4-BE49-F238E27FC236}">
                <a16:creationId xmlns:a16="http://schemas.microsoft.com/office/drawing/2014/main" id="{F1C79070-6E83-41B6-BBA4-EAE2EC1737FA}"/>
              </a:ext>
            </a:extLst>
          </p:cNvPr>
          <p:cNvSpPr txBox="1"/>
          <p:nvPr/>
        </p:nvSpPr>
        <p:spPr>
          <a:xfrm>
            <a:off x="431716" y="1596044"/>
            <a:ext cx="9609513" cy="914400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 algn="l">
              <a:spcBef>
                <a:spcPts val="600"/>
              </a:spcBef>
              <a:buSzPct val="90000"/>
              <a:tabLst>
                <a:tab pos="1193800" algn="l"/>
              </a:tabLst>
            </a:pPr>
            <a:r>
              <a:rPr lang="en-US" sz="2400" dirty="0"/>
              <a:t>Estimation of “baseline” between two antennas from triple carrier phase observations</a:t>
            </a:r>
          </a:p>
          <a:p>
            <a:pPr>
              <a:spcBef>
                <a:spcPts val="600"/>
              </a:spcBef>
              <a:buSzPct val="90000"/>
              <a:tabLst>
                <a:tab pos="1193800" algn="l"/>
              </a:tabLst>
            </a:pPr>
            <a:r>
              <a:rPr lang="en-US" sz="2400" dirty="0">
                <a:solidFill>
                  <a:srgbClr val="FF0000"/>
                </a:solidFill>
              </a:rPr>
              <a:t>Baseline</a:t>
            </a:r>
            <a:r>
              <a:rPr lang="en-US" sz="2400" dirty="0"/>
              <a:t>: triple-frequency combination of the antenna- and frequency-specific PCOs</a:t>
            </a: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09BE3027-1A4D-4485-8466-C18A6A5D0703}"/>
              </a:ext>
            </a:extLst>
          </p:cNvPr>
          <p:cNvSpPr txBox="1"/>
          <p:nvPr/>
        </p:nvSpPr>
        <p:spPr>
          <a:xfrm>
            <a:off x="8836430" y="3119039"/>
            <a:ext cx="2360814" cy="694602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 algn="l">
              <a:buSzPct val="90000"/>
              <a:tabLst>
                <a:tab pos="1193800" algn="l"/>
              </a:tabLst>
            </a:pPr>
            <a:r>
              <a:rPr lang="en-US" sz="1800"/>
              <a:t>Main antenna array</a:t>
            </a:r>
          </a:p>
        </p:txBody>
      </p:sp>
      <p:cxnSp>
        <p:nvCxnSpPr>
          <p:cNvPr id="29" name="Gerader Verbinder 28">
            <a:extLst>
              <a:ext uri="{FF2B5EF4-FFF2-40B4-BE49-F238E27FC236}">
                <a16:creationId xmlns:a16="http://schemas.microsoft.com/office/drawing/2014/main" id="{8F3810EF-7018-4373-A91B-5379EF23EE4A}"/>
              </a:ext>
            </a:extLst>
          </p:cNvPr>
          <p:cNvCxnSpPr>
            <a:cxnSpLocks/>
          </p:cNvCxnSpPr>
          <p:nvPr/>
        </p:nvCxnSpPr>
        <p:spPr>
          <a:xfrm flipH="1">
            <a:off x="8412481" y="4585890"/>
            <a:ext cx="1525269" cy="1402773"/>
          </a:xfrm>
          <a:prstGeom prst="line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feld 29">
            <a:extLst>
              <a:ext uri="{FF2B5EF4-FFF2-40B4-BE49-F238E27FC236}">
                <a16:creationId xmlns:a16="http://schemas.microsoft.com/office/drawing/2014/main" id="{0D998EE0-C7DC-452D-9CA9-0FEF35E53514}"/>
              </a:ext>
            </a:extLst>
          </p:cNvPr>
          <p:cNvSpPr txBox="1"/>
          <p:nvPr/>
        </p:nvSpPr>
        <p:spPr>
          <a:xfrm>
            <a:off x="7133848" y="5134044"/>
            <a:ext cx="1220441" cy="694602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 algn="l">
              <a:buSzPct val="90000"/>
              <a:tabLst>
                <a:tab pos="1193800" algn="l"/>
              </a:tabLst>
            </a:pPr>
            <a:r>
              <a:rPr lang="en-US" sz="1800" dirty="0"/>
              <a:t>L2 CDMA</a:t>
            </a:r>
          </a:p>
          <a:p>
            <a:pPr algn="l">
              <a:buSzPct val="90000"/>
              <a:tabLst>
                <a:tab pos="1193800" algn="l"/>
              </a:tabLst>
            </a:pPr>
            <a:r>
              <a:rPr lang="en-US" sz="1800" dirty="0"/>
              <a:t>antenna</a:t>
            </a:r>
          </a:p>
        </p:txBody>
      </p:sp>
    </p:spTree>
    <p:extLst>
      <p:ext uri="{BB962C8B-B14F-4D97-AF65-F5344CB8AC3E}">
        <p14:creationId xmlns:p14="http://schemas.microsoft.com/office/powerpoint/2010/main" val="23847011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A11AA175-0929-4FA0-A546-19EA09548A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Baseline Estimation (2)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92721DDC-2C5D-4F53-A878-2D5A7D7C68D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11</a:t>
            </a:fld>
            <a:endParaRPr lang="de-DE" dirty="0"/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CE05E92E-6BAE-4C87-A37A-A3AA786354D8}"/>
              </a:ext>
            </a:extLst>
          </p:cNvPr>
          <p:cNvSpPr/>
          <p:nvPr/>
        </p:nvSpPr>
        <p:spPr>
          <a:xfrm>
            <a:off x="695326" y="1622420"/>
            <a:ext cx="5226910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1800"/>
              </a:spcBef>
              <a:buSzPct val="90000"/>
              <a:buFont typeface="Arial" panose="020B0604020202020204" pitchFamily="34" charset="0"/>
              <a:buChar char="•"/>
              <a:tabLst>
                <a:tab pos="1193800" algn="l"/>
              </a:tabLst>
            </a:pPr>
            <a:r>
              <a:rPr lang="en-US" sz="2400" dirty="0"/>
              <a:t>Javad TRE_3S receivers with CDMA-capable prototype firmware</a:t>
            </a:r>
          </a:p>
          <a:p>
            <a:pPr marL="742950" lvl="1" indent="-285750">
              <a:spcBef>
                <a:spcPts val="600"/>
              </a:spcBef>
              <a:buSzPct val="90000"/>
              <a:buFont typeface="Symbol" panose="05050102010706020507" pitchFamily="18" charset="2"/>
              <a:buChar char="-"/>
              <a:tabLst>
                <a:tab pos="1193800" algn="l"/>
              </a:tabLst>
            </a:pPr>
            <a:r>
              <a:rPr lang="en-US" sz="2000" dirty="0"/>
              <a:t>Oberpfaffenhofen, Germany</a:t>
            </a:r>
          </a:p>
          <a:p>
            <a:pPr marL="742950" lvl="1" indent="-285750">
              <a:spcBef>
                <a:spcPts val="600"/>
              </a:spcBef>
              <a:buSzPct val="90000"/>
              <a:buFont typeface="Symbol" panose="05050102010706020507" pitchFamily="18" charset="2"/>
              <a:buChar char="-"/>
              <a:tabLst>
                <a:tab pos="1193800" algn="l"/>
              </a:tabLst>
            </a:pPr>
            <a:r>
              <a:rPr lang="en-US" sz="2000" dirty="0"/>
              <a:t>Sydney, Australia</a:t>
            </a:r>
          </a:p>
          <a:p>
            <a:pPr marL="285750" indent="-285750">
              <a:spcBef>
                <a:spcPts val="1200"/>
              </a:spcBef>
              <a:buSzPct val="90000"/>
              <a:buFont typeface="Arial" panose="020B0604020202020204" pitchFamily="34" charset="0"/>
              <a:buChar char="•"/>
              <a:tabLst>
                <a:tab pos="1193800" algn="l"/>
              </a:tabLst>
            </a:pPr>
            <a:r>
              <a:rPr lang="en-US" sz="2400" dirty="0"/>
              <a:t>L1 FDMA, L2 and L3 CDMA</a:t>
            </a:r>
          </a:p>
          <a:p>
            <a:pPr marL="285750" indent="-285750">
              <a:spcBef>
                <a:spcPts val="1200"/>
              </a:spcBef>
              <a:buSzPct val="90000"/>
              <a:buFont typeface="Arial" panose="020B0604020202020204" pitchFamily="34" charset="0"/>
              <a:buChar char="•"/>
              <a:tabLst>
                <a:tab pos="1193800" algn="l"/>
              </a:tabLst>
            </a:pPr>
            <a:r>
              <a:rPr lang="en-US" sz="2400" dirty="0"/>
              <a:t>21 March – 3 June 2024</a:t>
            </a:r>
          </a:p>
        </p:txBody>
      </p:sp>
      <p:pic>
        <p:nvPicPr>
          <p:cNvPr id="32" name="Grafik 31" descr="\documentclass{article}&#10;\usepackage{mathtools}&#10;&#10;&#10;\pagestyle{empty}&#10;\begin{document}&#10;&#10;\begin{equation*}&#10; \mathbf{d}_\text{tri} = \begin{bmatrix*}[r] 74.6 &amp;\pm &amp; 1.0  \\ 68.1 &amp;\pm &amp; 0.3 \\ -57.9 &amp;\pm &amp; 5.3 \end{bmatrix*} \text{cm} &#10;\end{equation*}&#10;&#10;&#10;\end{document}" title="IguanaTex Bitmap Display">
            <a:extLst>
              <a:ext uri="{FF2B5EF4-FFF2-40B4-BE49-F238E27FC236}">
                <a16:creationId xmlns:a16="http://schemas.microsoft.com/office/drawing/2014/main" id="{D64B4625-3629-48CA-B341-AF4A21C75F15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618" y="4783934"/>
            <a:ext cx="3756752" cy="1108857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A38C40B2-299D-41F5-8F79-DF7F11A729B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068742"/>
            <a:ext cx="5492750" cy="549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5141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A11AA175-0929-4FA0-A546-19EA09548A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and Conclusions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92721DDC-2C5D-4F53-A878-2D5A7D7C68D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12</a:t>
            </a:fld>
            <a:endParaRPr lang="de-DE" dirty="0"/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CE05E92E-6BAE-4C87-A37A-A3AA786354D8}"/>
              </a:ext>
            </a:extLst>
          </p:cNvPr>
          <p:cNvSpPr/>
          <p:nvPr/>
        </p:nvSpPr>
        <p:spPr>
          <a:xfrm>
            <a:off x="695326" y="1622420"/>
            <a:ext cx="10386532" cy="4262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1800"/>
              </a:spcBef>
              <a:buSzPct val="90000"/>
              <a:buFont typeface="Arial" panose="020B0604020202020204" pitchFamily="34" charset="0"/>
              <a:buChar char="•"/>
              <a:tabLst>
                <a:tab pos="1193800" algn="l"/>
              </a:tabLst>
            </a:pPr>
            <a:r>
              <a:rPr lang="en-US" sz="2400" dirty="0"/>
              <a:t>Enhanced </a:t>
            </a:r>
            <a:r>
              <a:rPr lang="en-US" sz="2400" b="1" dirty="0"/>
              <a:t>GLONASS K1+ </a:t>
            </a:r>
            <a:r>
              <a:rPr lang="en-US" sz="2400" dirty="0"/>
              <a:t>satellite design:</a:t>
            </a:r>
          </a:p>
          <a:p>
            <a:pPr marL="742950" lvl="1" indent="-285750">
              <a:spcBef>
                <a:spcPts val="600"/>
              </a:spcBef>
              <a:buSzPct val="90000"/>
              <a:buFont typeface="Symbol" panose="05050102010706020507" pitchFamily="18" charset="2"/>
              <a:buChar char="-"/>
              <a:tabLst>
                <a:tab pos="1193800" algn="l"/>
              </a:tabLst>
            </a:pPr>
            <a:r>
              <a:rPr lang="en-US" sz="2400" dirty="0"/>
              <a:t>First GLONASS satellite with </a:t>
            </a:r>
            <a:r>
              <a:rPr lang="en-US" sz="2400" b="1" dirty="0"/>
              <a:t>L2 CDMA </a:t>
            </a:r>
            <a:r>
              <a:rPr lang="en-US" sz="2400" dirty="0"/>
              <a:t>signal</a:t>
            </a:r>
          </a:p>
          <a:p>
            <a:pPr marL="742950" lvl="1" indent="-285750">
              <a:spcBef>
                <a:spcPts val="600"/>
              </a:spcBef>
              <a:buSzPct val="90000"/>
              <a:buFont typeface="Symbol" panose="05050102010706020507" pitchFamily="18" charset="2"/>
              <a:buChar char="-"/>
              <a:tabLst>
                <a:tab pos="1193800" algn="l"/>
              </a:tabLst>
            </a:pPr>
            <a:r>
              <a:rPr lang="en-US" sz="2400" b="1" dirty="0"/>
              <a:t>Dedicated</a:t>
            </a:r>
            <a:r>
              <a:rPr lang="en-US" sz="2400" dirty="0"/>
              <a:t> L2 CDMA </a:t>
            </a:r>
            <a:r>
              <a:rPr lang="en-US" sz="2400" b="1" dirty="0"/>
              <a:t>antenna</a:t>
            </a:r>
          </a:p>
          <a:p>
            <a:pPr marL="742950" lvl="1" indent="-285750">
              <a:spcBef>
                <a:spcPts val="600"/>
              </a:spcBef>
              <a:buSzPct val="90000"/>
              <a:buFont typeface="Symbol" panose="05050102010706020507" pitchFamily="18" charset="2"/>
              <a:buChar char="-"/>
              <a:tabLst>
                <a:tab pos="1193800" algn="l"/>
              </a:tabLst>
            </a:pPr>
            <a:r>
              <a:rPr lang="en-US" sz="2400" dirty="0"/>
              <a:t>New type of clock?</a:t>
            </a:r>
          </a:p>
          <a:p>
            <a:pPr marL="285750" indent="-285750">
              <a:spcBef>
                <a:spcPts val="1200"/>
              </a:spcBef>
              <a:buSzPct val="90000"/>
              <a:buFont typeface="Arial" panose="020B0604020202020204" pitchFamily="34" charset="0"/>
              <a:buChar char="•"/>
              <a:tabLst>
                <a:tab pos="1193800" algn="l"/>
              </a:tabLst>
            </a:pPr>
            <a:r>
              <a:rPr lang="en-US" sz="2400" dirty="0"/>
              <a:t>Pronounced </a:t>
            </a:r>
            <a:r>
              <a:rPr lang="en-US" sz="2400" b="1" dirty="0"/>
              <a:t>periodic clock variations</a:t>
            </a:r>
          </a:p>
          <a:p>
            <a:pPr marL="800100" lvl="1" indent="-342900">
              <a:spcBef>
                <a:spcPts val="1200"/>
              </a:spcBef>
              <a:buSzPct val="90000"/>
              <a:buFont typeface="Symbol" panose="05050102010706020507" pitchFamily="18" charset="2"/>
              <a:buChar char="-"/>
              <a:tabLst>
                <a:tab pos="1193800" algn="l"/>
              </a:tabLst>
            </a:pPr>
            <a:r>
              <a:rPr lang="en-US" sz="2400" dirty="0"/>
              <a:t>Pattern changes with time, periods between 15 min and a few days</a:t>
            </a:r>
          </a:p>
          <a:p>
            <a:pPr marL="800100" lvl="1" indent="-342900">
              <a:spcBef>
                <a:spcPts val="1200"/>
              </a:spcBef>
              <a:buSzPct val="90000"/>
              <a:buFont typeface="Symbol" panose="05050102010706020507" pitchFamily="18" charset="2"/>
              <a:buChar char="-"/>
              <a:tabLst>
                <a:tab pos="1193800" algn="l"/>
              </a:tabLst>
            </a:pPr>
            <a:r>
              <a:rPr lang="en-US" sz="2400" dirty="0"/>
              <a:t>Reason unknown: clock hardware failure or cross-talk of two oscillators?</a:t>
            </a:r>
          </a:p>
          <a:p>
            <a:pPr marL="285750" indent="-285750">
              <a:spcBef>
                <a:spcPts val="1200"/>
              </a:spcBef>
              <a:buSzPct val="90000"/>
              <a:buFont typeface="Arial" panose="020B0604020202020204" pitchFamily="34" charset="0"/>
              <a:buChar char="•"/>
              <a:tabLst>
                <a:tab pos="1193800" algn="l"/>
              </a:tabLst>
            </a:pPr>
            <a:r>
              <a:rPr lang="en-US" sz="2400" dirty="0"/>
              <a:t>Single satellite of this type or further launches?</a:t>
            </a:r>
          </a:p>
        </p:txBody>
      </p:sp>
    </p:spTree>
    <p:extLst>
      <p:ext uri="{BB962C8B-B14F-4D97-AF65-F5344CB8AC3E}">
        <p14:creationId xmlns:p14="http://schemas.microsoft.com/office/powerpoint/2010/main" val="24914940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B672489A-93C4-416B-B0D8-D8DA17012F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4001" y="1472400"/>
            <a:ext cx="3109572" cy="2952878"/>
          </a:xfrm>
          <a:prstGeom prst="rect">
            <a:avLst/>
          </a:prstGeom>
        </p:spPr>
      </p:pic>
      <p:sp>
        <p:nvSpPr>
          <p:cNvPr id="7" name="Titel 6">
            <a:extLst>
              <a:ext uri="{FF2B5EF4-FFF2-40B4-BE49-F238E27FC236}">
                <a16:creationId xmlns:a16="http://schemas.microsoft.com/office/drawing/2014/main" id="{A11AA175-0929-4FA0-A546-19EA09548A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GLONASS Spacecraft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92721DDC-2C5D-4F53-A878-2D5A7D7C68D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2</a:t>
            </a:fld>
            <a:endParaRPr lang="de-DE" dirty="0"/>
          </a:p>
        </p:txBody>
      </p:sp>
      <p:graphicFrame>
        <p:nvGraphicFramePr>
          <p:cNvPr id="9" name="Tabelle 8">
            <a:extLst>
              <a:ext uri="{FF2B5EF4-FFF2-40B4-BE49-F238E27FC236}">
                <a16:creationId xmlns:a16="http://schemas.microsoft.com/office/drawing/2014/main" id="{648DFA88-2867-43D7-AAA1-3C7A0006A2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3030877"/>
              </p:ext>
            </p:extLst>
          </p:nvPr>
        </p:nvGraphicFramePr>
        <p:xfrm>
          <a:off x="537963" y="4356339"/>
          <a:ext cx="7596001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9199">
                  <a:extLst>
                    <a:ext uri="{9D8B030D-6E8A-4147-A177-3AD203B41FA5}">
                      <a16:colId xmlns:a16="http://schemas.microsoft.com/office/drawing/2014/main" val="821395584"/>
                    </a:ext>
                  </a:extLst>
                </a:gridCol>
                <a:gridCol w="816686">
                  <a:extLst>
                    <a:ext uri="{9D8B030D-6E8A-4147-A177-3AD203B41FA5}">
                      <a16:colId xmlns:a16="http://schemas.microsoft.com/office/drawing/2014/main" val="313094994"/>
                    </a:ext>
                  </a:extLst>
                </a:gridCol>
                <a:gridCol w="816686">
                  <a:extLst>
                    <a:ext uri="{9D8B030D-6E8A-4147-A177-3AD203B41FA5}">
                      <a16:colId xmlns:a16="http://schemas.microsoft.com/office/drawing/2014/main" val="1790112699"/>
                    </a:ext>
                  </a:extLst>
                </a:gridCol>
                <a:gridCol w="816686">
                  <a:extLst>
                    <a:ext uri="{9D8B030D-6E8A-4147-A177-3AD203B41FA5}">
                      <a16:colId xmlns:a16="http://schemas.microsoft.com/office/drawing/2014/main" val="3729569456"/>
                    </a:ext>
                  </a:extLst>
                </a:gridCol>
                <a:gridCol w="816686">
                  <a:extLst>
                    <a:ext uri="{9D8B030D-6E8A-4147-A177-3AD203B41FA5}">
                      <a16:colId xmlns:a16="http://schemas.microsoft.com/office/drawing/2014/main" val="4023353427"/>
                    </a:ext>
                  </a:extLst>
                </a:gridCol>
                <a:gridCol w="816686">
                  <a:extLst>
                    <a:ext uri="{9D8B030D-6E8A-4147-A177-3AD203B41FA5}">
                      <a16:colId xmlns:a16="http://schemas.microsoft.com/office/drawing/2014/main" val="2472571140"/>
                    </a:ext>
                  </a:extLst>
                </a:gridCol>
                <a:gridCol w="816686">
                  <a:extLst>
                    <a:ext uri="{9D8B030D-6E8A-4147-A177-3AD203B41FA5}">
                      <a16:colId xmlns:a16="http://schemas.microsoft.com/office/drawing/2014/main" val="459837974"/>
                    </a:ext>
                  </a:extLst>
                </a:gridCol>
                <a:gridCol w="816686">
                  <a:extLst>
                    <a:ext uri="{9D8B030D-6E8A-4147-A177-3AD203B41FA5}">
                      <a16:colId xmlns:a16="http://schemas.microsoft.com/office/drawing/2014/main" val="38561931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err="1"/>
                        <a:t>IIv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M+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K1A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K1B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K1+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K2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59910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L1/L2 FDMA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77820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L3 CDMA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31327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L2 CDMA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b="1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74875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L1 CDMA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7823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err="1"/>
                        <a:t>Nav</a:t>
                      </a:r>
                      <a:r>
                        <a:rPr lang="de-DE" dirty="0"/>
                        <a:t>. </a:t>
                      </a:r>
                      <a:r>
                        <a:rPr lang="en-US" noProof="0" dirty="0"/>
                        <a:t>Antennas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6499032"/>
                  </a:ext>
                </a:extLst>
              </a:tr>
            </a:tbl>
          </a:graphicData>
        </a:graphic>
      </p:graphicFrame>
      <p:pic>
        <p:nvPicPr>
          <p:cNvPr id="12" name="Grafik 11">
            <a:extLst>
              <a:ext uri="{FF2B5EF4-FFF2-40B4-BE49-F238E27FC236}">
                <a16:creationId xmlns:a16="http://schemas.microsoft.com/office/drawing/2014/main" id="{1EB37D42-4B2F-4DCF-8AE0-27DC6851F6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1178" y="1592409"/>
            <a:ext cx="3109572" cy="1836591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EB662BB7-FB8B-48BB-B953-D911D5FFBC7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035" y="1938890"/>
            <a:ext cx="2148059" cy="1732767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7775937A-5BCF-4978-B55B-24431CDEA09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22234">
            <a:off x="5778767" y="1502588"/>
            <a:ext cx="3333750" cy="2381250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5C8661A7-A03C-4ADF-A1D0-9F56B50BF8D4}"/>
              </a:ext>
            </a:extLst>
          </p:cNvPr>
          <p:cNvSpPr txBox="1"/>
          <p:nvPr/>
        </p:nvSpPr>
        <p:spPr>
          <a:xfrm>
            <a:off x="9450024" y="5099527"/>
            <a:ext cx="2362188" cy="1430088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l">
              <a:buSzPct val="90000"/>
              <a:tabLst>
                <a:tab pos="1193800" algn="l"/>
              </a:tabLst>
            </a:pPr>
            <a:r>
              <a:rPr lang="en-US" sz="1800" dirty="0"/>
              <a:t>Frequency Division Multiple Access</a:t>
            </a:r>
          </a:p>
          <a:p>
            <a:pPr algn="l">
              <a:buSzPct val="90000"/>
              <a:tabLst>
                <a:tab pos="1193800" algn="l"/>
              </a:tabLst>
            </a:pPr>
            <a:endParaRPr lang="en-US" dirty="0"/>
          </a:p>
          <a:p>
            <a:pPr algn="l">
              <a:buSzPct val="90000"/>
              <a:tabLst>
                <a:tab pos="1193800" algn="l"/>
              </a:tabLst>
            </a:pPr>
            <a:r>
              <a:rPr lang="en-US" sz="1800" dirty="0"/>
              <a:t>Code Division Multiple Access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AC2B3998-E38C-434A-A91A-3C564AE878FC}"/>
              </a:ext>
            </a:extLst>
          </p:cNvPr>
          <p:cNvSpPr/>
          <p:nvPr/>
        </p:nvSpPr>
        <p:spPr>
          <a:xfrm>
            <a:off x="8468095" y="5106334"/>
            <a:ext cx="9669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FDMA: 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1999364D-0654-46C0-BBE1-FA3486C1F452}"/>
              </a:ext>
            </a:extLst>
          </p:cNvPr>
          <p:cNvSpPr/>
          <p:nvPr/>
        </p:nvSpPr>
        <p:spPr>
          <a:xfrm>
            <a:off x="8468095" y="5950883"/>
            <a:ext cx="9925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CDMA: </a:t>
            </a:r>
          </a:p>
        </p:txBody>
      </p:sp>
    </p:spTree>
    <p:extLst>
      <p:ext uri="{BB962C8B-B14F-4D97-AF65-F5344CB8AC3E}">
        <p14:creationId xmlns:p14="http://schemas.microsoft.com/office/powerpoint/2010/main" val="34210193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A11AA175-0929-4FA0-A546-19EA09548A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GLONASS K1+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92721DDC-2C5D-4F53-A878-2D5A7D7C68D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39313A20-E6D0-4F24-9285-4665A982A9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6" y="1628775"/>
            <a:ext cx="5400674" cy="474057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SVN R807 launched in October 2022</a:t>
            </a:r>
          </a:p>
          <a:p>
            <a:pPr lvl="1">
              <a:buFont typeface="Symbol" panose="05050102010706020507" pitchFamily="18" charset="2"/>
              <a:buChar char="-"/>
            </a:pPr>
            <a:r>
              <a:rPr lang="en-US" dirty="0"/>
              <a:t>Slot number 25</a:t>
            </a:r>
          </a:p>
          <a:p>
            <a:pPr lvl="1">
              <a:buFont typeface="Symbol" panose="05050102010706020507" pitchFamily="18" charset="2"/>
              <a:buChar char="-"/>
            </a:pPr>
            <a:r>
              <a:rPr lang="en-US" dirty="0"/>
              <a:t>Frequency channel number -5 </a:t>
            </a:r>
          </a:p>
          <a:p>
            <a:pPr lvl="1">
              <a:buFont typeface="Symbol" panose="05050102010706020507" pitchFamily="18" charset="2"/>
              <a:buChar char="-"/>
            </a:pPr>
            <a:r>
              <a:rPr lang="en-US" dirty="0"/>
              <a:t>Start of signal transmission on November 3, 2022</a:t>
            </a:r>
          </a:p>
          <a:p>
            <a:pPr lvl="1">
              <a:buFont typeface="Symbol" panose="05050102010706020507" pitchFamily="18" charset="2"/>
              <a:buChar char="-"/>
            </a:pPr>
            <a:r>
              <a:rPr lang="en-US" dirty="0"/>
              <a:t>L2 CDMA signal</a:t>
            </a:r>
          </a:p>
          <a:p>
            <a:pPr lvl="1">
              <a:buFont typeface="Symbol" panose="05050102010706020507" pitchFamily="18" charset="2"/>
              <a:buChar char="-"/>
            </a:pPr>
            <a:r>
              <a:rPr lang="en-US" dirty="0"/>
              <a:t>Suspected use of new clock (H-maser?)</a:t>
            </a:r>
          </a:p>
          <a:p>
            <a:pPr marL="457200" lvl="1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Carrier-to-noise density ratio (C/N</a:t>
            </a:r>
            <a:r>
              <a:rPr lang="en-US" baseline="-25000" dirty="0"/>
              <a:t>0</a:t>
            </a:r>
            <a:r>
              <a:rPr lang="en-US" dirty="0"/>
              <a:t>)</a:t>
            </a:r>
          </a:p>
          <a:p>
            <a:pPr lvl="1">
              <a:buFont typeface="Symbol" panose="05050102010706020507" pitchFamily="18" charset="2"/>
              <a:buChar char="-"/>
            </a:pPr>
            <a:r>
              <a:rPr lang="en-US" dirty="0"/>
              <a:t>Javad TRE_3S receiver with CDMA-capable prototype firmware at Oberpfaffenhofen, Germany</a:t>
            </a:r>
          </a:p>
          <a:p>
            <a:pPr lvl="1">
              <a:buFont typeface="Symbol" panose="05050102010706020507" pitchFamily="18" charset="2"/>
              <a:buChar char="-"/>
            </a:pPr>
            <a:r>
              <a:rPr lang="en-US" dirty="0"/>
              <a:t>Averages of 8-day data arc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65F70E4A-68AD-4679-BA93-9E21FCBF95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749" y="1628775"/>
            <a:ext cx="5114925" cy="483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87883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A11AA175-0929-4FA0-A546-19EA09548A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L2 Frequency Spectrum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92721DDC-2C5D-4F53-A878-2D5A7D7C68D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92646917-A650-4097-A10F-A378490D9318}"/>
              </a:ext>
            </a:extLst>
          </p:cNvPr>
          <p:cNvSpPr txBox="1"/>
          <p:nvPr/>
        </p:nvSpPr>
        <p:spPr>
          <a:xfrm>
            <a:off x="8490817" y="5067597"/>
            <a:ext cx="2977984" cy="988105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l">
              <a:buSzPct val="90000"/>
              <a:tabLst>
                <a:tab pos="1193800" algn="l"/>
              </a:tabLst>
            </a:pPr>
            <a:r>
              <a:rPr lang="en-US" sz="1800" b="1" dirty="0">
                <a:solidFill>
                  <a:srgbClr val="C00000"/>
                </a:solidFill>
              </a:rPr>
              <a:t>L2SC</a:t>
            </a:r>
          </a:p>
          <a:p>
            <a:pPr algn="l">
              <a:buSzPct val="90000"/>
              <a:tabLst>
                <a:tab pos="1193800" algn="l"/>
              </a:tabLst>
            </a:pPr>
            <a:r>
              <a:rPr lang="en-US" dirty="0"/>
              <a:t>L2 Secure Service CDMA</a:t>
            </a:r>
            <a:endParaRPr lang="en-US" sz="1800" dirty="0"/>
          </a:p>
          <a:p>
            <a:pPr marL="742950" lvl="1" indent="-285750">
              <a:buSzPct val="90000"/>
              <a:buFont typeface="Arial" panose="020B0604020202020204" pitchFamily="34" charset="0"/>
              <a:buChar char="•"/>
              <a:tabLst>
                <a:tab pos="1193800" algn="l"/>
              </a:tabLst>
            </a:pPr>
            <a:r>
              <a:rPr lang="en-US" dirty="0"/>
              <a:t>BOC(5,2.5)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A9AB6020-414C-4A4B-AA9D-47F4AA8E9A6D}"/>
              </a:ext>
            </a:extLst>
          </p:cNvPr>
          <p:cNvSpPr txBox="1"/>
          <p:nvPr/>
        </p:nvSpPr>
        <p:spPr>
          <a:xfrm>
            <a:off x="8490817" y="3918441"/>
            <a:ext cx="3515357" cy="988105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l">
              <a:buSzPct val="90000"/>
              <a:tabLst>
                <a:tab pos="1193800" algn="l"/>
              </a:tabLst>
            </a:pPr>
            <a:r>
              <a:rPr lang="en-US" sz="1800" b="1" dirty="0">
                <a:solidFill>
                  <a:srgbClr val="7030A0"/>
                </a:solidFill>
              </a:rPr>
              <a:t>L2OC</a:t>
            </a:r>
          </a:p>
          <a:p>
            <a:pPr algn="l">
              <a:buSzPct val="90000"/>
              <a:tabLst>
                <a:tab pos="1193800" algn="l"/>
              </a:tabLst>
            </a:pPr>
            <a:r>
              <a:rPr lang="en-US" dirty="0"/>
              <a:t>L2 Open Service CDMA</a:t>
            </a:r>
          </a:p>
          <a:p>
            <a:pPr marL="742950" lvl="1" indent="-285750">
              <a:buSzPct val="90000"/>
              <a:buFont typeface="Arial" panose="020B0604020202020204" pitchFamily="34" charset="0"/>
              <a:buChar char="•"/>
              <a:tabLst>
                <a:tab pos="1193800" algn="l"/>
              </a:tabLst>
            </a:pPr>
            <a:r>
              <a:rPr lang="en-US" dirty="0"/>
              <a:t>BOC(1,1)</a:t>
            </a:r>
          </a:p>
        </p:txBody>
      </p:sp>
      <p:sp>
        <p:nvSpPr>
          <p:cNvPr id="10" name="Inhaltsplatzhalter 7">
            <a:extLst>
              <a:ext uri="{FF2B5EF4-FFF2-40B4-BE49-F238E27FC236}">
                <a16:creationId xmlns:a16="http://schemas.microsoft.com/office/drawing/2014/main" id="{51763A73-EC60-475D-AD9D-42DB0F048C6B}"/>
              </a:ext>
            </a:extLst>
          </p:cNvPr>
          <p:cNvSpPr txBox="1">
            <a:spLocks/>
          </p:cNvSpPr>
          <p:nvPr/>
        </p:nvSpPr>
        <p:spPr>
          <a:xfrm>
            <a:off x="8336496" y="1318660"/>
            <a:ext cx="3354160" cy="12921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Measured with 30 m high-gain antenna in Weilheim, Germany 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080F23F1-F1FF-4452-94AC-5903069361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326" y="1139523"/>
            <a:ext cx="7233844" cy="5462103"/>
          </a:xfrm>
          <a:prstGeom prst="rect">
            <a:avLst/>
          </a:prstGeom>
        </p:spPr>
      </p:pic>
      <p:cxnSp>
        <p:nvCxnSpPr>
          <p:cNvPr id="8" name="Gerade Verbindung mit Pfeil 7">
            <a:extLst>
              <a:ext uri="{FF2B5EF4-FFF2-40B4-BE49-F238E27FC236}">
                <a16:creationId xmlns:a16="http://schemas.microsoft.com/office/drawing/2014/main" id="{22B0DBFA-9441-4359-B51F-A480DC96CABA}"/>
              </a:ext>
            </a:extLst>
          </p:cNvPr>
          <p:cNvCxnSpPr/>
          <p:nvPr/>
        </p:nvCxnSpPr>
        <p:spPr>
          <a:xfrm>
            <a:off x="4341264" y="1777526"/>
            <a:ext cx="0" cy="49256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feld 10">
            <a:extLst>
              <a:ext uri="{FF2B5EF4-FFF2-40B4-BE49-F238E27FC236}">
                <a16:creationId xmlns:a16="http://schemas.microsoft.com/office/drawing/2014/main" id="{AFD519F8-7516-422F-A5BF-28711F56B92C}"/>
              </a:ext>
            </a:extLst>
          </p:cNvPr>
          <p:cNvSpPr txBox="1"/>
          <p:nvPr/>
        </p:nvSpPr>
        <p:spPr>
          <a:xfrm>
            <a:off x="4238713" y="1384419"/>
            <a:ext cx="1222043" cy="393107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 algn="l">
              <a:buSzPct val="90000"/>
              <a:tabLst>
                <a:tab pos="1193800" algn="l"/>
              </a:tabLst>
            </a:pPr>
            <a:r>
              <a:rPr lang="de-DE" sz="1800" b="1" dirty="0"/>
              <a:t>L2 CDMA</a:t>
            </a: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6E5E6291-7821-4010-AD30-9D5FF5997425}"/>
              </a:ext>
            </a:extLst>
          </p:cNvPr>
          <p:cNvSpPr/>
          <p:nvPr/>
        </p:nvSpPr>
        <p:spPr>
          <a:xfrm>
            <a:off x="3725967" y="4217349"/>
            <a:ext cx="367427" cy="1256232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L2SC</a:t>
            </a: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52D1E619-66FF-4CA7-8D1D-BBA397AB588B}"/>
              </a:ext>
            </a:extLst>
          </p:cNvPr>
          <p:cNvSpPr/>
          <p:nvPr/>
        </p:nvSpPr>
        <p:spPr>
          <a:xfrm>
            <a:off x="4682220" y="4217349"/>
            <a:ext cx="367427" cy="1256232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L2SC</a:t>
            </a: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8021BE48-3C50-41EA-94DA-0A404AEEA4CE}"/>
              </a:ext>
            </a:extLst>
          </p:cNvPr>
          <p:cNvSpPr/>
          <p:nvPr/>
        </p:nvSpPr>
        <p:spPr>
          <a:xfrm>
            <a:off x="4198363" y="4217349"/>
            <a:ext cx="367427" cy="1256232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L2xC</a:t>
            </a:r>
          </a:p>
        </p:txBody>
      </p:sp>
      <p:cxnSp>
        <p:nvCxnSpPr>
          <p:cNvPr id="15" name="Gerade Verbindung mit Pfeil 14">
            <a:extLst>
              <a:ext uri="{FF2B5EF4-FFF2-40B4-BE49-F238E27FC236}">
                <a16:creationId xmlns:a16="http://schemas.microsoft.com/office/drawing/2014/main" id="{B6C4DB45-1B76-4D31-8DE5-8071DF702777}"/>
              </a:ext>
            </a:extLst>
          </p:cNvPr>
          <p:cNvCxnSpPr/>
          <p:nvPr/>
        </p:nvCxnSpPr>
        <p:spPr>
          <a:xfrm>
            <a:off x="3909680" y="1777526"/>
            <a:ext cx="0" cy="49256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feld 15">
            <a:extLst>
              <a:ext uri="{FF2B5EF4-FFF2-40B4-BE49-F238E27FC236}">
                <a16:creationId xmlns:a16="http://schemas.microsoft.com/office/drawing/2014/main" id="{45AD3795-009B-4FDE-92B6-72FD6C159C7B}"/>
              </a:ext>
            </a:extLst>
          </p:cNvPr>
          <p:cNvSpPr txBox="1"/>
          <p:nvPr/>
        </p:nvSpPr>
        <p:spPr>
          <a:xfrm>
            <a:off x="2284500" y="1385723"/>
            <a:ext cx="1708657" cy="393107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 algn="l">
              <a:buSzPct val="90000"/>
              <a:tabLst>
                <a:tab pos="1193800" algn="l"/>
              </a:tabLst>
            </a:pPr>
            <a:r>
              <a:rPr lang="de-DE" sz="1800" b="1" dirty="0"/>
              <a:t>L2 FDMA, k=-5</a:t>
            </a:r>
          </a:p>
        </p:txBody>
      </p:sp>
      <p:cxnSp>
        <p:nvCxnSpPr>
          <p:cNvPr id="17" name="Gerade Verbindung mit Pfeil 16">
            <a:extLst>
              <a:ext uri="{FF2B5EF4-FFF2-40B4-BE49-F238E27FC236}">
                <a16:creationId xmlns:a16="http://schemas.microsoft.com/office/drawing/2014/main" id="{59054617-EDA2-4C0D-B23E-D9DB9BE529E9}"/>
              </a:ext>
            </a:extLst>
          </p:cNvPr>
          <p:cNvCxnSpPr/>
          <p:nvPr/>
        </p:nvCxnSpPr>
        <p:spPr>
          <a:xfrm>
            <a:off x="5972087" y="2707593"/>
            <a:ext cx="0" cy="49256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mit Pfeil 17">
            <a:extLst>
              <a:ext uri="{FF2B5EF4-FFF2-40B4-BE49-F238E27FC236}">
                <a16:creationId xmlns:a16="http://schemas.microsoft.com/office/drawing/2014/main" id="{66727EA1-903B-4EFB-AFF0-208196ECBC80}"/>
              </a:ext>
            </a:extLst>
          </p:cNvPr>
          <p:cNvCxnSpPr>
            <a:cxnSpLocks/>
          </p:cNvCxnSpPr>
          <p:nvPr/>
        </p:nvCxnSpPr>
        <p:spPr>
          <a:xfrm>
            <a:off x="7038887" y="2707593"/>
            <a:ext cx="0" cy="96709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feld 19">
            <a:extLst>
              <a:ext uri="{FF2B5EF4-FFF2-40B4-BE49-F238E27FC236}">
                <a16:creationId xmlns:a16="http://schemas.microsoft.com/office/drawing/2014/main" id="{5C03C5A0-84E0-4D8C-8BEB-412CF5D0BBE3}"/>
              </a:ext>
            </a:extLst>
          </p:cNvPr>
          <p:cNvSpPr txBox="1"/>
          <p:nvPr/>
        </p:nvSpPr>
        <p:spPr>
          <a:xfrm>
            <a:off x="5656276" y="2178344"/>
            <a:ext cx="1811318" cy="393107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 algn="l">
              <a:buSzPct val="90000"/>
              <a:tabLst>
                <a:tab pos="1193800" algn="l"/>
              </a:tabLst>
            </a:pPr>
            <a:r>
              <a:rPr lang="en-US" sz="1800" dirty="0"/>
              <a:t>L2SC sidelobes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C4B29E4A-C2D1-462B-BDD3-33F12DD276D9}"/>
              </a:ext>
            </a:extLst>
          </p:cNvPr>
          <p:cNvSpPr txBox="1"/>
          <p:nvPr/>
        </p:nvSpPr>
        <p:spPr>
          <a:xfrm>
            <a:off x="8490817" y="2775644"/>
            <a:ext cx="3515357" cy="981746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l">
              <a:buSzPct val="90000"/>
              <a:tabLst>
                <a:tab pos="1193800" algn="l"/>
              </a:tabLst>
            </a:pPr>
            <a:r>
              <a:rPr lang="en-US" sz="1800" b="1" dirty="0">
                <a:solidFill>
                  <a:srgbClr val="7030A0"/>
                </a:solidFill>
              </a:rPr>
              <a:t>L2 CSI</a:t>
            </a:r>
          </a:p>
          <a:p>
            <a:pPr>
              <a:buSzPct val="90000"/>
              <a:tabLst>
                <a:tab pos="1193800" algn="l"/>
              </a:tabLst>
            </a:pPr>
            <a:r>
              <a:rPr lang="en-US" dirty="0"/>
              <a:t>Channel for Service Information</a:t>
            </a:r>
          </a:p>
          <a:p>
            <a:pPr marL="742950" lvl="1" indent="-285750">
              <a:buSzPct val="90000"/>
              <a:buFont typeface="Arial" panose="020B0604020202020204" pitchFamily="34" charset="0"/>
              <a:buChar char="•"/>
              <a:tabLst>
                <a:tab pos="1193800" algn="l"/>
              </a:tabLst>
            </a:pPr>
            <a:r>
              <a:rPr lang="en-US" dirty="0"/>
              <a:t>BPSK(1)</a:t>
            </a:r>
          </a:p>
          <a:p>
            <a:pPr marL="742950" lvl="1" indent="-285750">
              <a:buSzPct val="90000"/>
              <a:buFont typeface="Arial" panose="020B0604020202020204" pitchFamily="34" charset="0"/>
              <a:buChar char="•"/>
              <a:tabLst>
                <a:tab pos="1193800" algn="l"/>
              </a:tabLst>
            </a:pPr>
            <a:endParaRPr lang="en-US" dirty="0"/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74174714-5C64-48F5-B973-463C60C04128}"/>
              </a:ext>
            </a:extLst>
          </p:cNvPr>
          <p:cNvSpPr txBox="1"/>
          <p:nvPr/>
        </p:nvSpPr>
        <p:spPr>
          <a:xfrm>
            <a:off x="1439876" y="2178344"/>
            <a:ext cx="1811318" cy="393107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 algn="l">
              <a:buSzPct val="90000"/>
              <a:tabLst>
                <a:tab pos="1193800" algn="l"/>
              </a:tabLst>
            </a:pPr>
            <a:r>
              <a:rPr lang="en-US" sz="1800" dirty="0"/>
              <a:t>L2SC sidelobes</a:t>
            </a:r>
          </a:p>
        </p:txBody>
      </p:sp>
      <p:cxnSp>
        <p:nvCxnSpPr>
          <p:cNvPr id="23" name="Gerade Verbindung mit Pfeil 22">
            <a:extLst>
              <a:ext uri="{FF2B5EF4-FFF2-40B4-BE49-F238E27FC236}">
                <a16:creationId xmlns:a16="http://schemas.microsoft.com/office/drawing/2014/main" id="{2D62DB87-51F1-462F-B282-A0A6DAA64611}"/>
              </a:ext>
            </a:extLst>
          </p:cNvPr>
          <p:cNvCxnSpPr/>
          <p:nvPr/>
        </p:nvCxnSpPr>
        <p:spPr>
          <a:xfrm>
            <a:off x="2751367" y="2707593"/>
            <a:ext cx="0" cy="49256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mit Pfeil 23">
            <a:extLst>
              <a:ext uri="{FF2B5EF4-FFF2-40B4-BE49-F238E27FC236}">
                <a16:creationId xmlns:a16="http://schemas.microsoft.com/office/drawing/2014/main" id="{BF0AF526-423F-425A-AB44-C926251E2A36}"/>
              </a:ext>
            </a:extLst>
          </p:cNvPr>
          <p:cNvCxnSpPr>
            <a:cxnSpLocks/>
          </p:cNvCxnSpPr>
          <p:nvPr/>
        </p:nvCxnSpPr>
        <p:spPr>
          <a:xfrm>
            <a:off x="1694727" y="2707593"/>
            <a:ext cx="0" cy="96709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feld 24">
            <a:extLst>
              <a:ext uri="{FF2B5EF4-FFF2-40B4-BE49-F238E27FC236}">
                <a16:creationId xmlns:a16="http://schemas.microsoft.com/office/drawing/2014/main" id="{0C08003D-11CE-462F-89D9-EA50ED328F84}"/>
              </a:ext>
            </a:extLst>
          </p:cNvPr>
          <p:cNvSpPr txBox="1"/>
          <p:nvPr/>
        </p:nvSpPr>
        <p:spPr>
          <a:xfrm>
            <a:off x="8615494" y="6283354"/>
            <a:ext cx="3390680" cy="436228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l">
              <a:buSzPct val="90000"/>
              <a:tabLst>
                <a:tab pos="1193800" algn="l"/>
              </a:tabLst>
            </a:pPr>
            <a:r>
              <a:rPr lang="en-US" sz="1200"/>
              <a:t>BPSK: binary phase-shift keying</a:t>
            </a:r>
          </a:p>
          <a:p>
            <a:pPr algn="l">
              <a:buSzPct val="90000"/>
              <a:tabLst>
                <a:tab pos="1193800" algn="l"/>
              </a:tabLst>
            </a:pPr>
            <a:r>
              <a:rPr lang="en-US" sz="1200"/>
              <a:t>BOC: binary offset carrier</a:t>
            </a:r>
          </a:p>
        </p:txBody>
      </p:sp>
    </p:spTree>
    <p:extLst>
      <p:ext uri="{BB962C8B-B14F-4D97-AF65-F5344CB8AC3E}">
        <p14:creationId xmlns:p14="http://schemas.microsoft.com/office/powerpoint/2010/main" val="1953323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  <p:bldP spid="13" grpId="0" animBg="1"/>
      <p:bldP spid="14" grpId="0" animBg="1"/>
      <p:bldP spid="16" grpId="0"/>
      <p:bldP spid="20" grpId="0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A11AA175-0929-4FA0-A546-19EA09548A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Triple Carrier Combination (1)</a:t>
            </a:r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4D4562A5-6806-432E-88F3-3133833120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5" y="1628775"/>
            <a:ext cx="10860279" cy="489585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Geometry- and ionosphere-free linear combination: L1, L2 FDMA, L3 CDMA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92721DDC-2C5D-4F53-A878-2D5A7D7C68D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5</a:t>
            </a:fld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A7178313-B5D1-493F-AC64-B7B1121516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800" y="4125698"/>
            <a:ext cx="11570400" cy="2529710"/>
          </a:xfrm>
          <a:prstGeom prst="rect">
            <a:avLst/>
          </a:prstGeom>
        </p:spPr>
      </p:pic>
      <p:pic>
        <p:nvPicPr>
          <p:cNvPr id="5" name="Grafik 4" descr="\documentclass{article}&#10;\usepackage{amsmath}&#10;\pagestyle{empty}&#10;\begin{document}&#10;&#10;\begin{equation*}&#10;  \text{TCC}_{1,2,3}=\left( \frac{f_1}{f_1^2-f_2^2} - \frac{f_1}{f_1^2-f_3^2} \right)\cdot \text{L}_1 - &#10;  \frac{f_2}{f_1^2-f_2^2} \cdot \text{L}_2 + \frac{f_3}{f_1^2-f_3^2} \cdot \text{L}_3&#10;\end{equation*}&#10;&#10;&#10;\end{document}" title="IguanaTex Bitmap Display">
            <a:extLst>
              <a:ext uri="{FF2B5EF4-FFF2-40B4-BE49-F238E27FC236}">
                <a16:creationId xmlns:a16="http://schemas.microsoft.com/office/drawing/2014/main" id="{ED930CFB-01FF-4D28-9EE7-85EC8E20945A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675" y="2525731"/>
            <a:ext cx="9558520" cy="773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201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A11AA175-0929-4FA0-A546-19EA09548A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Triple Carrier Combination (2)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92721DDC-2C5D-4F53-A878-2D5A7D7C68D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6</a:t>
            </a:fld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4C1148FB-181B-4BAE-B5BA-DA63876F34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282" y="1529464"/>
            <a:ext cx="11312171" cy="4995161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5EAEC0B4-4A1B-49E9-9F67-4B7944A8611D}"/>
              </a:ext>
            </a:extLst>
          </p:cNvPr>
          <p:cNvSpPr txBox="1"/>
          <p:nvPr/>
        </p:nvSpPr>
        <p:spPr>
          <a:xfrm rot="16200000">
            <a:off x="10852739" y="3838358"/>
            <a:ext cx="1582057" cy="377371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rtlCol="0">
            <a:noAutofit/>
          </a:bodyPr>
          <a:lstStyle/>
          <a:p>
            <a:pPr algn="ctr">
              <a:buSzPct val="90000"/>
              <a:tabLst>
                <a:tab pos="1193800" algn="l"/>
              </a:tabLst>
            </a:pPr>
            <a:r>
              <a:rPr lang="de-DE" sz="1600" dirty="0"/>
              <a:t>TCC [cm]</a:t>
            </a:r>
          </a:p>
        </p:txBody>
      </p:sp>
    </p:spTree>
    <p:extLst>
      <p:ext uri="{BB962C8B-B14F-4D97-AF65-F5344CB8AC3E}">
        <p14:creationId xmlns:p14="http://schemas.microsoft.com/office/powerpoint/2010/main" val="16625840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A11AA175-0929-4FA0-A546-19EA09548A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Triple Carrier Combination (3)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92721DDC-2C5D-4F53-A878-2D5A7D7C68D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7</a:t>
            </a:fld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A8FE007B-1A54-467E-AFDC-CC2BC230259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038" y="1188000"/>
            <a:ext cx="4734155" cy="5396400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2C77D14A-1521-48D3-9E43-721DB9E1C0EB}"/>
              </a:ext>
            </a:extLst>
          </p:cNvPr>
          <p:cNvSpPr txBox="1"/>
          <p:nvPr/>
        </p:nvSpPr>
        <p:spPr>
          <a:xfrm>
            <a:off x="6242858" y="1396538"/>
            <a:ext cx="5511338" cy="142147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l">
              <a:buSzPct val="90000"/>
              <a:tabLst>
                <a:tab pos="1193800" algn="l"/>
              </a:tabLst>
            </a:pPr>
            <a:r>
              <a:rPr lang="en-US" sz="2400" dirty="0"/>
              <a:t>Possible explanations:</a:t>
            </a:r>
          </a:p>
          <a:p>
            <a:pPr algn="l">
              <a:buSzPct val="90000"/>
              <a:tabLst>
                <a:tab pos="1193800" algn="l"/>
              </a:tabLst>
            </a:pPr>
            <a:endParaRPr lang="en-US" sz="2400" dirty="0"/>
          </a:p>
          <a:p>
            <a:pPr marL="342900" indent="-342900" algn="l">
              <a:buSzPct val="90000"/>
              <a:buFont typeface="Arial" panose="020B0604020202020204" pitchFamily="34" charset="0"/>
              <a:buChar char="•"/>
              <a:tabLst>
                <a:tab pos="1193800" algn="l"/>
              </a:tabLst>
            </a:pPr>
            <a:r>
              <a:rPr lang="en-US" sz="2400" dirty="0"/>
              <a:t>Clock hardware failure</a:t>
            </a:r>
          </a:p>
          <a:p>
            <a:pPr marL="342900" indent="-342900" algn="l">
              <a:buSzPct val="90000"/>
              <a:buFont typeface="Arial" panose="020B0604020202020204" pitchFamily="34" charset="0"/>
              <a:buChar char="•"/>
              <a:tabLst>
                <a:tab pos="1193800" algn="l"/>
              </a:tabLst>
            </a:pPr>
            <a:r>
              <a:rPr lang="en-US" sz="2400" dirty="0"/>
              <a:t>Cross-talk of oscillators with slightly different frequencies      and </a:t>
            </a:r>
          </a:p>
        </p:txBody>
      </p:sp>
      <p:pic>
        <p:nvPicPr>
          <p:cNvPr id="18" name="Grafik 17" descr="\documentclass{article}&#10;\usepackage{amsmath}&#10;\pagestyle{empty}&#10;\begin{document}&#10;&#10;\begin{equation*}&#10;    \delta\rho(t)=\alpha \cdot A \cdot \sin\left( 2\pi\delta f t + \delta \phi_0 \right)\end{equation*}&#10;&#10;&#10;\end{document}" title="IguanaTex Bitmap Display">
            <a:extLst>
              <a:ext uri="{FF2B5EF4-FFF2-40B4-BE49-F238E27FC236}">
                <a16:creationId xmlns:a16="http://schemas.microsoft.com/office/drawing/2014/main" id="{4E168262-82CD-420E-A2BF-7C74C0871A3D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6248" y="3849815"/>
            <a:ext cx="5009208" cy="369332"/>
          </a:xfrm>
          <a:prstGeom prst="rect">
            <a:avLst/>
          </a:prstGeom>
        </p:spPr>
      </p:pic>
      <p:pic>
        <p:nvPicPr>
          <p:cNvPr id="22" name="Grafik 21" descr="\documentclass{article}&#10;\usepackage{amsmath}&#10;&#10;&#10;\pagestyle{empty}&#10;&#10;\begin{document}&#10;\begin{equation*}&#10; A=\frac{c}{2\pi f_0} \approx 9.3\text{ m}&#10;\end{equation*}&#10;\end{document}" title="IguanaTex Bitmap Display">
            <a:extLst>
              <a:ext uri="{FF2B5EF4-FFF2-40B4-BE49-F238E27FC236}">
                <a16:creationId xmlns:a16="http://schemas.microsoft.com/office/drawing/2014/main" id="{0E720C2A-D690-4D94-85B5-A0B584CA9FDC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9533" y="4603660"/>
            <a:ext cx="2046475" cy="507429"/>
          </a:xfrm>
          <a:prstGeom prst="rect">
            <a:avLst/>
          </a:prstGeom>
        </p:spPr>
      </p:pic>
      <p:pic>
        <p:nvPicPr>
          <p:cNvPr id="13" name="Grafik 12" descr="\documentclass{article}&#10;\usepackage{amsmath}&#10;\pagestyle{empty}&#10;\begin{document}&#10;&#10;$f_0$&#10;&#10;&#10;\end{document}" title="IguanaTex Bitmap Display">
            <a:extLst>
              <a:ext uri="{FF2B5EF4-FFF2-40B4-BE49-F238E27FC236}">
                <a16:creationId xmlns:a16="http://schemas.microsoft.com/office/drawing/2014/main" id="{A3BA2FFB-05A2-4E27-94AB-DEC4FC12F092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2815" y="2976035"/>
            <a:ext cx="292309" cy="331869"/>
          </a:xfrm>
          <a:prstGeom prst="rect">
            <a:avLst/>
          </a:prstGeom>
        </p:spPr>
      </p:pic>
      <p:pic>
        <p:nvPicPr>
          <p:cNvPr id="16" name="Grafik 15" descr="\documentclass{article}&#10;\usepackage{amsmath}&#10;\pagestyle{empty}&#10;\begin{document}&#10;&#10;$f_0 + \delta f$&#10;&#10;&#10;\end{document}" title="IguanaTex Bitmap Display">
            <a:extLst>
              <a:ext uri="{FF2B5EF4-FFF2-40B4-BE49-F238E27FC236}">
                <a16:creationId xmlns:a16="http://schemas.microsoft.com/office/drawing/2014/main" id="{B86EC739-697E-40C5-98D3-56E360A2F410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3797" y="2976035"/>
            <a:ext cx="1110148" cy="322643"/>
          </a:xfrm>
          <a:prstGeom prst="rect">
            <a:avLst/>
          </a:prstGeom>
        </p:spPr>
      </p:pic>
      <p:pic>
        <p:nvPicPr>
          <p:cNvPr id="25" name="Grafik 24" descr="\documentclass{article}&#10;\usepackage{amsmath}&#10;\pagestyle{empty}&#10;\begin{document}&#10;&#10;$\alpha$&#10;&#10;&#10;\end{document}" title="IguanaTex Bitmap Display">
            <a:extLst>
              <a:ext uri="{FF2B5EF4-FFF2-40B4-BE49-F238E27FC236}">
                <a16:creationId xmlns:a16="http://schemas.microsoft.com/office/drawing/2014/main" id="{9A9F843B-B8D1-4672-94D5-588A36BA275C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9533" y="5513683"/>
            <a:ext cx="143238" cy="114286"/>
          </a:xfrm>
          <a:prstGeom prst="rect">
            <a:avLst/>
          </a:prstGeom>
        </p:spPr>
      </p:pic>
      <p:sp>
        <p:nvSpPr>
          <p:cNvPr id="26" name="Rechteck 25">
            <a:extLst>
              <a:ext uri="{FF2B5EF4-FFF2-40B4-BE49-F238E27FC236}">
                <a16:creationId xmlns:a16="http://schemas.microsoft.com/office/drawing/2014/main" id="{1338B9F1-386B-4CC7-92FE-960EB7183670}"/>
              </a:ext>
            </a:extLst>
          </p:cNvPr>
          <p:cNvSpPr/>
          <p:nvPr/>
        </p:nvSpPr>
        <p:spPr>
          <a:xfrm>
            <a:off x="7852394" y="5386160"/>
            <a:ext cx="23647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SzPct val="90000"/>
              <a:tabLst>
                <a:tab pos="1193800" algn="l"/>
              </a:tabLst>
            </a:pPr>
            <a:r>
              <a:rPr lang="en-US" dirty="0"/>
              <a:t>Cross-coupling factor</a:t>
            </a:r>
          </a:p>
        </p:txBody>
      </p:sp>
    </p:spTree>
    <p:extLst>
      <p:ext uri="{BB962C8B-B14F-4D97-AF65-F5344CB8AC3E}">
        <p14:creationId xmlns:p14="http://schemas.microsoft.com/office/powerpoint/2010/main" val="1961184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BCCE85EC-A9C8-4573-B94D-B6EBB692FE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59223">
            <a:off x="3709908" y="1296092"/>
            <a:ext cx="1860145" cy="1206842"/>
          </a:xfrm>
          <a:prstGeom prst="rect">
            <a:avLst/>
          </a:prstGeom>
        </p:spPr>
      </p:pic>
      <p:sp>
        <p:nvSpPr>
          <p:cNvPr id="7" name="Titel 6">
            <a:extLst>
              <a:ext uri="{FF2B5EF4-FFF2-40B4-BE49-F238E27FC236}">
                <a16:creationId xmlns:a16="http://schemas.microsoft.com/office/drawing/2014/main" id="{A11AA175-0929-4FA0-A546-19EA09548A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One-way Carrier Phase Analysis (1)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92721DDC-2C5D-4F53-A878-2D5A7D7C68D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8</a:t>
            </a:fld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296C52C8-D3F6-4AD3-B5C5-9322B3A74E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32567" y="1454400"/>
            <a:ext cx="5169775" cy="4896000"/>
          </a:xfrm>
          <a:prstGeom prst="rect">
            <a:avLst/>
          </a:prstGeom>
        </p:spPr>
      </p:pic>
      <p:graphicFrame>
        <p:nvGraphicFramePr>
          <p:cNvPr id="6" name="Objekt 5">
            <a:extLst>
              <a:ext uri="{FF2B5EF4-FFF2-40B4-BE49-F238E27FC236}">
                <a16:creationId xmlns:a16="http://schemas.microsoft.com/office/drawing/2014/main" id="{4D65A0C0-1BC4-401E-9D03-356308B7C98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3781446"/>
              </p:ext>
            </p:extLst>
          </p:nvPr>
        </p:nvGraphicFramePr>
        <p:xfrm>
          <a:off x="2979341" y="5831319"/>
          <a:ext cx="1706850" cy="6933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9" name="CorelDRAW" r:id="rId5" imgW="4155156" imgH="1687807" progId="CorelDraw.Graphic.24">
                  <p:embed/>
                </p:oleObj>
              </mc:Choice>
              <mc:Fallback>
                <p:oleObj name="CorelDRAW" r:id="rId5" imgW="4155156" imgH="1687807" progId="CorelDraw.Graphic.2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979341" y="5831319"/>
                        <a:ext cx="1706850" cy="6933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feld 8">
            <a:extLst>
              <a:ext uri="{FF2B5EF4-FFF2-40B4-BE49-F238E27FC236}">
                <a16:creationId xmlns:a16="http://schemas.microsoft.com/office/drawing/2014/main" id="{85538884-7D53-4210-BFDE-4D02229030AD}"/>
              </a:ext>
            </a:extLst>
          </p:cNvPr>
          <p:cNvSpPr txBox="1"/>
          <p:nvPr/>
        </p:nvSpPr>
        <p:spPr>
          <a:xfrm>
            <a:off x="979200" y="3184200"/>
            <a:ext cx="1159200" cy="320142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 algn="l">
              <a:buSzPct val="90000"/>
              <a:tabLst>
                <a:tab pos="1193800" algn="l"/>
              </a:tabLst>
            </a:pPr>
            <a:r>
              <a:rPr lang="de-DE" sz="1800" dirty="0"/>
              <a:t>H Maser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CD989DB7-079B-4C88-8087-AA7784CAEABA}"/>
              </a:ext>
            </a:extLst>
          </p:cNvPr>
          <p:cNvSpPr txBox="1"/>
          <p:nvPr/>
        </p:nvSpPr>
        <p:spPr>
          <a:xfrm>
            <a:off x="4839469" y="5857829"/>
            <a:ext cx="1159200" cy="693305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 algn="l">
              <a:buSzPct val="90000"/>
              <a:tabLst>
                <a:tab pos="1193800" algn="l"/>
              </a:tabLst>
            </a:pPr>
            <a:r>
              <a:rPr lang="de-DE" dirty="0"/>
              <a:t>GNSS</a:t>
            </a:r>
          </a:p>
          <a:p>
            <a:pPr algn="l">
              <a:buSzPct val="90000"/>
              <a:tabLst>
                <a:tab pos="1193800" algn="l"/>
              </a:tabLst>
            </a:pPr>
            <a:r>
              <a:rPr lang="de-DE" dirty="0" err="1"/>
              <a:t>receiver</a:t>
            </a:r>
            <a:endParaRPr lang="de-DE" sz="1800" dirty="0"/>
          </a:p>
        </p:txBody>
      </p:sp>
      <p:cxnSp>
        <p:nvCxnSpPr>
          <p:cNvPr id="12" name="Gerader Verbinder 11">
            <a:extLst>
              <a:ext uri="{FF2B5EF4-FFF2-40B4-BE49-F238E27FC236}">
                <a16:creationId xmlns:a16="http://schemas.microsoft.com/office/drawing/2014/main" id="{C766AC94-5AD4-4E02-97E7-4348C4A72148}"/>
              </a:ext>
            </a:extLst>
          </p:cNvPr>
          <p:cNvCxnSpPr>
            <a:cxnSpLocks/>
            <a:endCxn id="6" idx="1"/>
          </p:cNvCxnSpPr>
          <p:nvPr/>
        </p:nvCxnSpPr>
        <p:spPr>
          <a:xfrm>
            <a:off x="2410691" y="6177972"/>
            <a:ext cx="568650" cy="0"/>
          </a:xfrm>
          <a:prstGeom prst="line">
            <a:avLst/>
          </a:prstGeom>
          <a:ln w="317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Objekt 7">
            <a:extLst>
              <a:ext uri="{FF2B5EF4-FFF2-40B4-BE49-F238E27FC236}">
                <a16:creationId xmlns:a16="http://schemas.microsoft.com/office/drawing/2014/main" id="{B729DF4A-2195-4972-AEFD-E25B93C1E7A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9448849"/>
              </p:ext>
            </p:extLst>
          </p:nvPr>
        </p:nvGraphicFramePr>
        <p:xfrm>
          <a:off x="493419" y="3749142"/>
          <a:ext cx="2009250" cy="27754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0" name="CorelDRAW" r:id="rId7" imgW="4155156" imgH="5738955" progId="CorelDraw.Graphic.24">
                  <p:embed/>
                </p:oleObj>
              </mc:Choice>
              <mc:Fallback>
                <p:oleObj name="CorelDRAW" r:id="rId7" imgW="4155156" imgH="5738955" progId="CorelDraw.Graphic.2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93419" y="3749142"/>
                        <a:ext cx="2009250" cy="277548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6" name="Gerader Verbinder 15">
            <a:extLst>
              <a:ext uri="{FF2B5EF4-FFF2-40B4-BE49-F238E27FC236}">
                <a16:creationId xmlns:a16="http://schemas.microsoft.com/office/drawing/2014/main" id="{A60E0F5F-4C05-445E-AFE6-FA2AEDF4D1B2}"/>
              </a:ext>
            </a:extLst>
          </p:cNvPr>
          <p:cNvCxnSpPr>
            <a:cxnSpLocks/>
          </p:cNvCxnSpPr>
          <p:nvPr/>
        </p:nvCxnSpPr>
        <p:spPr>
          <a:xfrm flipV="1">
            <a:off x="3823855" y="2352502"/>
            <a:ext cx="658312" cy="3478818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29732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A11AA175-0929-4FA0-A546-19EA09548A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One-way Carrier Phase Analysis (2)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92721DDC-2C5D-4F53-A878-2D5A7D7C68D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9</a:t>
            </a:fld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DD9791DA-E195-40DE-94F6-C0B47957BB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087" y="1637304"/>
            <a:ext cx="10874400" cy="3583392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0CD44252-D4AC-4088-A459-8F8EB7DFDBDC}"/>
              </a:ext>
            </a:extLst>
          </p:cNvPr>
          <p:cNvSpPr txBox="1"/>
          <p:nvPr/>
        </p:nvSpPr>
        <p:spPr>
          <a:xfrm>
            <a:off x="889462" y="5719156"/>
            <a:ext cx="10897985" cy="897775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l">
              <a:buSzPct val="90000"/>
              <a:tabLst>
                <a:tab pos="1193800" algn="l"/>
              </a:tabLst>
            </a:pPr>
            <a:endParaRPr lang="de-DE" sz="1800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14BF0116-5801-4A5A-B7E7-0F30AFC4154F}"/>
              </a:ext>
            </a:extLst>
          </p:cNvPr>
          <p:cNvSpPr txBox="1"/>
          <p:nvPr/>
        </p:nvSpPr>
        <p:spPr>
          <a:xfrm>
            <a:off x="1741516" y="5718290"/>
            <a:ext cx="8385250" cy="714029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marL="285750" indent="-285750" algn="l">
              <a:spcBef>
                <a:spcPts val="600"/>
              </a:spcBef>
              <a:buSzPct val="90000"/>
              <a:buFont typeface="Arial" panose="020B0604020202020204" pitchFamily="34" charset="0"/>
              <a:buChar char="•"/>
              <a:tabLst>
                <a:tab pos="1193800" algn="l"/>
              </a:tabLst>
            </a:pPr>
            <a:r>
              <a:rPr lang="en-US" sz="2400" dirty="0"/>
              <a:t>Consistency of L1 and L2 FDMA signals</a:t>
            </a:r>
          </a:p>
          <a:p>
            <a:pPr marL="285750" indent="-285750" algn="l">
              <a:spcBef>
                <a:spcPts val="600"/>
              </a:spcBef>
              <a:buSzPct val="90000"/>
              <a:buFont typeface="Arial" panose="020B0604020202020204" pitchFamily="34" charset="0"/>
              <a:buChar char="•"/>
              <a:tabLst>
                <a:tab pos="1193800" algn="l"/>
              </a:tabLst>
            </a:pPr>
            <a:r>
              <a:rPr lang="en-US" sz="2400" dirty="0"/>
              <a:t>Slight phase shift and increased amplitude of L3 CDMA</a:t>
            </a:r>
          </a:p>
        </p:txBody>
      </p:sp>
    </p:spTree>
    <p:extLst>
      <p:ext uri="{BB962C8B-B14F-4D97-AF65-F5344CB8AC3E}">
        <p14:creationId xmlns:p14="http://schemas.microsoft.com/office/powerpoint/2010/main" val="45500375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00.7124"/>
  <p:tag name="ORIGINALWIDTH" val="3715.036"/>
  <p:tag name="LATEXADDIN" val="\documentclass{article}&#10;\usepackage{amsmath}&#10;\pagestyle{empty}&#10;\begin{document}&#10;&#10;\begin{equation*}&#10;  \text{TCC}_{1,2,3}=\left( \frac{f_1}{f_1^2-f_2^2} - \frac{f_1}{f_1^2-f_3^2} \right)\cdot \text{L}_1 - &#10;  \frac{f_2}{f_1^2-f_2^2} \cdot \text{L}_2 + \frac{f_3}{f_1^2-f_3^2} \cdot \text{L}_3&#10;\end{equation*}&#10;&#10;&#10;\end{document}"/>
  <p:tag name="IGUANATEXSIZE" val="20"/>
  <p:tag name="IGUANATEXCURSOR" val="292"/>
  <p:tag name="TRANSPARENCY" val="Wahr"/>
  <p:tag name="FILENAME" val=""/>
  <p:tag name="LATEXENGINEID" val="0"/>
  <p:tag name="TEMPFOLDER" val="c:\temp\"/>
  <p:tag name="LATEXFORMHEIGHT" val="378.75"/>
  <p:tag name="LATEXFORMWIDTH" val="711.75"/>
  <p:tag name="LATEXFORMWRAP" val="Wahr"/>
  <p:tag name="BITMAPVECTOR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698.538"/>
  <p:tag name="LATEXADDIN" val="\documentclass{article}&#10;\usepackage{amsmath}&#10;\pagestyle{empty}&#10;\begin{document}&#10;&#10;\begin{equation*}&#10;    \delta\rho(t)=\alpha \cdot A \cdot \sin\left( 2\pi\delta f t + \delta \phi_0 \right)\end{equation*}&#10;&#10;&#10;\end{document}"/>
  <p:tag name="IGUANATEXSIZE" val="20"/>
  <p:tag name="IGUANATEXCURSOR" val="187"/>
  <p:tag name="TRANSPARENCY" val="Wahr"/>
  <p:tag name="FILENAME" val=""/>
  <p:tag name="LATEXENGINEID" val="0"/>
  <p:tag name="TEMPFOLDER" val="c:\temp\"/>
  <p:tag name="LATEXFORMHEIGHT" val="312"/>
  <p:tag name="LATEXFORMWIDTH" val="384"/>
  <p:tag name="LATEXFORMWRAP" val="Wahr"/>
  <p:tag name="BITMAPVECTOR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49.7188"/>
  <p:tag name="ORIGINALWIDTH" val="1007.124"/>
  <p:tag name="LATEXADDIN" val="\documentclass{article}&#10;\usepackage{amsmath}&#10;&#10;&#10;\pagestyle{empty}&#10;&#10;\begin{document}&#10;\begin{equation*}&#10; A=\frac{c}{2\pi f_0} \approx 9.3\text{ m}&#10;\end{equation*}&#10;\end{document}"/>
  <p:tag name="IGUANATEXSIZE" val="20"/>
  <p:tag name="IGUANATEXCURSOR" val="143"/>
  <p:tag name="TRANSPARENCY" val="Wahr"/>
  <p:tag name="FILENAME" val=""/>
  <p:tag name="LATEXENGINEID" val="0"/>
  <p:tag name="TEMPFOLDER" val="c:\temp\"/>
  <p:tag name="LATEXFORMHEIGHT" val="312"/>
  <p:tag name="LATEXFORMWIDTH" val="384"/>
  <p:tag name="LATEXFORMWRAP" val="Wahr"/>
  <p:tag name="BITMAPVECTOR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3.2358"/>
  <p:tag name="ORIGINALWIDTH" val="99.73756"/>
  <p:tag name="LATEXADDIN" val="\documentclass{article}&#10;\usepackage{amsmath}&#10;\pagestyle{empty}&#10;\begin{document}&#10;&#10;$f_0$&#10;&#10;&#10;\end{document}"/>
  <p:tag name="IGUANATEXSIZE" val="20"/>
  <p:tag name="IGUANATEXCURSOR" val="86"/>
  <p:tag name="TRANSPARENCY" val="Wahr"/>
  <p:tag name="FILENAME" val=""/>
  <p:tag name="LATEXENGINEID" val="0"/>
  <p:tag name="TEMPFOLDER" val="c:\temp\"/>
  <p:tag name="LATEXFORMHEIGHT" val="312"/>
  <p:tag name="LATEXFORMWIDTH" val="384"/>
  <p:tag name="LATEXFORMWRAP" val="Wahr"/>
  <p:tag name="BITMAPVECTOR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3.9857"/>
  <p:tag name="ORIGINALWIDTH" val="392.201"/>
  <p:tag name="LATEXADDIN" val="\documentclass{article}&#10;\usepackage{amsmath}&#10;\pagestyle{empty}&#10;\begin{document}&#10;&#10;$f_0 + \delta f$&#10;&#10;&#10;\end{document}"/>
  <p:tag name="IGUANATEXSIZE" val="20"/>
  <p:tag name="IGUANATEXCURSOR" val="96"/>
  <p:tag name="TRANSPARENCY" val="Wahr"/>
  <p:tag name="FILENAME" val=""/>
  <p:tag name="LATEXENGINEID" val="0"/>
  <p:tag name="TEMPFOLDER" val="c:\temp\"/>
  <p:tag name="LATEXFORMHEIGHT" val="312"/>
  <p:tag name="LATEXFORMWIDTH" val="384"/>
  <p:tag name="LATEXFORMWRAP" val="Wahr"/>
  <p:tag name="BITMAPVECTOR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6.24299"/>
  <p:tag name="ORIGINALWIDTH" val="70.49118"/>
  <p:tag name="LATEXADDIN" val="\documentclass{article}&#10;\usepackage{amsmath}&#10;\pagestyle{empty}&#10;\begin{document}&#10;&#10;$\alpha$&#10;&#10;&#10;\end{document}"/>
  <p:tag name="IGUANATEXSIZE" val="20"/>
  <p:tag name="IGUANATEXCURSOR" val="88"/>
  <p:tag name="TRANSPARENCY" val="Wahr"/>
  <p:tag name="FILENAME" val=""/>
  <p:tag name="LATEXENGINEID" val="0"/>
  <p:tag name="TEMPFOLDER" val="c:\temp\"/>
  <p:tag name="LATEXFORMHEIGHT" val="312"/>
  <p:tag name="LATEXFORMWIDTH" val="384"/>
  <p:tag name="LATEXFORMWRAP" val="Wahr"/>
  <p:tag name="BITMAPVECTOR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57.2179"/>
  <p:tag name="ORIGINALWIDTH" val="2248.219"/>
  <p:tag name="LATEXADDIN" val="\documentclass{article}&#10;\usepackage{amsmath}&#10;\usepackage{xcolor}&#10;\pagestyle{empty}&#10;\begin{document}&#10;&#10;\begin{equation*}&#10;    \varphi_\text{tri}  = \mathbf{e}^T\mathbf{R}_z(\psi)^T \textcolor{red}{\mathbf{d}_\text{tri}}&#10;                         + A_\text{tri} &#10;                         + \frac{\lambda_\text{tri}}{2\pi}\Psi  + \varepsilon_\text{tri}&#10;\end{equation*}&#10;&#10;&#10;\end{document}"/>
  <p:tag name="IGUANATEXSIZE" val="20"/>
  <p:tag name="IGUANATEXCURSOR" val="63"/>
  <p:tag name="TRANSPARENCY" val="Wahr"/>
  <p:tag name="FILENAME" val=""/>
  <p:tag name="LATEXENGINEID" val="0"/>
  <p:tag name="TEMPFOLDER" val="c:\temp\"/>
  <p:tag name="LATEXFORMHEIGHT" val="344.25"/>
  <p:tag name="LATEXFORMWIDTH" val="908.25"/>
  <p:tag name="LATEXFORMWRAP" val="Wahr"/>
  <p:tag name="BITMAPVECTOR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03.375"/>
  <p:tag name="ORIGINALWIDTH" val="2696.663"/>
  <p:tag name="LATEXADDIN" val="\documentclass{article}&#10;\usepackage{amsmath}&#10;\usepackage{xcolor}&#10;\pagestyle{empty}&#10;\begin{document}&#10;&#10;\begin{tabular}{ll}&#10;&#10;$\mathbf{e}$   &amp; receiver-to-satellite line-of-sight unit vector  \\&#10;&#10;$\mathbf{R}_z$   &amp;  rotation around the spacecraft $z$-axis \\&#10;&#10;$\psi$     &amp;  yaw angle\\&#10;&#10;$\textcolor{red}{\mathbf{d}_\text{tri}}$   &amp; \textcolor{red}{baseline} \\&#10;&#10;$A_\text{tri}$ &amp; carrier phase ambiguities \\&#10;&#10;$\Psi$   &amp; relative antenna rotation angle \\&#10;&#10;$\varepsilon_\text{tri}$   &amp; noise and unmodeled errors \\&#10;&#10;\end{tabular}&#10;&#10;&#10;\end{document}"/>
  <p:tag name="IGUANATEXSIZE" val="20"/>
  <p:tag name="IGUANATEXCURSOR" val="322"/>
  <p:tag name="TRANSPARENCY" val="Wahr"/>
  <p:tag name="FILENAME" val=""/>
  <p:tag name="LATEXENGINEID" val="0"/>
  <p:tag name="TEMPFOLDER" val="c:\temp\"/>
  <p:tag name="LATEXFORMHEIGHT" val="312"/>
  <p:tag name="LATEXFORMWIDTH" val="696.75"/>
  <p:tag name="LATEXFORMWRAP" val="Wahr"/>
  <p:tag name="BITMAPVECTOR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48.4439"/>
  <p:tag name="ORIGINALWIDTH" val="1519.31"/>
  <p:tag name="LATEXADDIN" val="\documentclass{article}&#10;\usepackage{mathtools}&#10;&#10;&#10;\pagestyle{empty}&#10;\begin{document}&#10;&#10;\begin{equation*}&#10; \mathbf{d}_\text{tri} = \begin{bmatrix*}[r] 74.6 &amp;\pm &amp; 1.0  \\ 68.1 &amp;\pm &amp; 0.3 \\ -57.9 &amp;\pm &amp; 5.3 \end{bmatrix*} \text{cm} &#10;\end{equation*}&#10;&#10;&#10;\end{document}"/>
  <p:tag name="IGUANATEXSIZE" val="20"/>
  <p:tag name="IGUANATEXCURSOR" val="147"/>
  <p:tag name="TRANSPARENCY" val="Wahr"/>
  <p:tag name="FILENAME" val=""/>
  <p:tag name="LATEXENGINEID" val="0"/>
  <p:tag name="TEMPFOLDER" val="c:\temp\"/>
  <p:tag name="LATEXFORMHEIGHT" val="344.25"/>
  <p:tag name="LATEXFORMWIDTH" val="908.25"/>
  <p:tag name="LATEXFORMWRAP" val="Wahr"/>
  <p:tag name="BITMAPVECTOR" val="0"/>
</p:tagLst>
</file>

<file path=ppt/theme/theme1.xml><?xml version="1.0" encoding="utf-8"?>
<a:theme xmlns:a="http://schemas.openxmlformats.org/drawingml/2006/main" name="Office">
  <a:themeElements>
    <a:clrScheme name="Benutzerdefiniert 2">
      <a:dk1>
        <a:srgbClr val="000000"/>
      </a:dk1>
      <a:lt1>
        <a:srgbClr val="FFFFFF"/>
      </a:lt1>
      <a:dk2>
        <a:srgbClr val="464646"/>
      </a:dk2>
      <a:lt2>
        <a:srgbClr val="FFFFFF"/>
      </a:lt2>
      <a:accent1>
        <a:srgbClr val="0067BE"/>
      </a:accent1>
      <a:accent2>
        <a:srgbClr val="F1B53D"/>
      </a:accent2>
      <a:accent3>
        <a:srgbClr val="002679"/>
      </a:accent3>
      <a:accent4>
        <a:srgbClr val="ED8C00"/>
      </a:accent4>
      <a:accent5>
        <a:srgbClr val="DC440A"/>
      </a:accent5>
      <a:accent6>
        <a:srgbClr val="ACA4A3"/>
      </a:accent6>
      <a:hlink>
        <a:srgbClr val="00C072"/>
      </a:hlink>
      <a:folHlink>
        <a:srgbClr val="C5D8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91440" tIns="45720" rIns="91440" bIns="45720" rtlCol="0">
        <a:noAutofit/>
      </a:bodyPr>
      <a:lstStyle>
        <a:defPPr algn="l">
          <a:buSzPct val="90000"/>
          <a:tabLst>
            <a:tab pos="1193800" algn="l"/>
          </a:tabLst>
          <a:defRPr sz="18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2022-07-25_RB Folienmaster_EN.potx" id="{2ACC77CF-6B62-4C8D-80E2-91B19C92D9A5}" vid="{A9D2111F-0E67-4C7F-BC2E-8DEFB6AE5321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2acd48d8-921c-4259-8a3d-b0781ba679a3">RJR4FMAMASVY-255725602-1539</_dlc_DocId>
    <_dlc_DocIdUrl xmlns="2acd48d8-921c-4259-8a3d-b0781ba679a3">
      <Url>https://teamsites.dlr.de/sites/corporatedesign/_layouts/15/DocIdRedir.aspx?ID=RJR4FMAMASVY-255725602-1539</Url>
      <Description>RJR4FMAMASVY-255725602-1539</Description>
    </_dlc_DocIdUrl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E3A8CC32A056AE47942682173C0DE9CE" ma:contentTypeVersion="5" ma:contentTypeDescription="Ein neues Dokument erstellen." ma:contentTypeScope="" ma:versionID="2e528e4facba44d32b5a4815554aa6d2">
  <xsd:schema xmlns:xsd="http://www.w3.org/2001/XMLSchema" xmlns:xs="http://www.w3.org/2001/XMLSchema" xmlns:p="http://schemas.microsoft.com/office/2006/metadata/properties" xmlns:ns2="2acd48d8-921c-4259-8a3d-b0781ba679a3" targetNamespace="http://schemas.microsoft.com/office/2006/metadata/properties" ma:root="true" ma:fieldsID="85feddc9e44b3847bcc3432f2d3243b1" ns2:_="">
    <xsd:import namespace="2acd48d8-921c-4259-8a3d-b0781ba679a3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acd48d8-921c-4259-8a3d-b0781ba679a3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Wert der Dokument-ID" ma:description="Der Wert der diesem Element zugewiesenen Dokument-ID." ma:internalName="_dlc_DocId" ma:readOnly="true">
      <xsd:simpleType>
        <xsd:restriction base="dms:Text"/>
      </xsd:simpleType>
    </xsd:element>
    <xsd:element name="_dlc_DocIdUrl" ma:index="9" nillable="true" ma:displayName="Dokument-ID" ma:description="Permanenter Hyperlink zu diesem Dok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Beständige ID" ma:description="ID beim Hinzufügen beibehalten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63AC9B83-3FD2-4B05-B73D-023D6BF8751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6F7B055-BC5B-4F9A-86C8-F17AB694D7D8}">
  <ds:schemaRefs>
    <ds:schemaRef ds:uri="http://schemas.microsoft.com/office/2006/metadata/properties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2acd48d8-921c-4259-8a3d-b0781ba679a3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05915524-C38C-499F-AAAB-0D785B94E7F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acd48d8-921c-4259-8a3d-b0781ba679a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4C509D42-95B3-4D3F-9797-B0F59C6A1577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570</Words>
  <Application>Microsoft Office PowerPoint</Application>
  <PresentationFormat>Breitbild</PresentationFormat>
  <Paragraphs>148</Paragraphs>
  <Slides>12</Slides>
  <Notes>8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19" baseType="lpstr">
      <vt:lpstr>Arial</vt:lpstr>
      <vt:lpstr>Calibri</vt:lpstr>
      <vt:lpstr>Courier New</vt:lpstr>
      <vt:lpstr>Symbol</vt:lpstr>
      <vt:lpstr>Wingdings</vt:lpstr>
      <vt:lpstr>Office</vt:lpstr>
      <vt:lpstr>CorelDRAW</vt:lpstr>
      <vt:lpstr>Characterization of the GLONASS-K1+ spacecraft </vt:lpstr>
      <vt:lpstr>GLONASS Spacecraft</vt:lpstr>
      <vt:lpstr>GLONASS K1+</vt:lpstr>
      <vt:lpstr>L2 Frequency Spectrum</vt:lpstr>
      <vt:lpstr>Triple Carrier Combination (1)</vt:lpstr>
      <vt:lpstr>Triple Carrier Combination (2)</vt:lpstr>
      <vt:lpstr>Triple Carrier Combination (3)</vt:lpstr>
      <vt:lpstr>One-way Carrier Phase Analysis (1)</vt:lpstr>
      <vt:lpstr>One-way Carrier Phase Analysis (2)</vt:lpstr>
      <vt:lpstr>Baseline Estimation (1)</vt:lpstr>
      <vt:lpstr>Baseline Estimation (2)</vt:lpstr>
      <vt:lpstr>Summary and Conclusions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danyel</dc:creator>
  <cp:lastModifiedBy>Steigenberger, Peter</cp:lastModifiedBy>
  <cp:revision>187</cp:revision>
  <dcterms:created xsi:type="dcterms:W3CDTF">2022-03-24T21:12:41Z</dcterms:created>
  <dcterms:modified xsi:type="dcterms:W3CDTF">2024-06-28T08:10:42Z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0x010100E3A8CC32A056AE47942682173C0DE9CE</vt:lpwstr>
  </property>
  <property fmtid="{D5CDD505-2E9C-101B-9397-08002B2CF9AE}" pid="3" name="_dlc_DocIdItemGuid">
    <vt:lpwstr>62de38c1-50d7-433c-88af-8de674770d82</vt:lpwstr>
  </property>
</Properties>
</file>