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411" r:id="rId17"/>
    <p:sldId id="412" r:id="rId18"/>
    <p:sldId id="26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2W+k1etxeHB/jqsU6gIAyy8Qo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DA2"/>
    <a:srgbClr val="0DB4C4"/>
    <a:srgbClr val="20327F"/>
    <a:srgbClr val="E377C2"/>
    <a:srgbClr val="FF7F0E"/>
    <a:srgbClr val="7F7F7F"/>
    <a:srgbClr val="9467BD"/>
    <a:srgbClr val="D6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295C2-C43E-43E9-8D67-0072F63A453B}">
  <a:tblStyle styleId="{4BD295C2-C43E-43E9-8D67-0072F63A453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83" autoAdjust="0"/>
  </p:normalViewPr>
  <p:slideViewPr>
    <p:cSldViewPr snapToGrid="0">
      <p:cViewPr varScale="1">
        <p:scale>
          <a:sx n="62" d="100"/>
          <a:sy n="62" d="100"/>
        </p:scale>
        <p:origin x="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BeiDou-3 constellation </a:t>
            </a:r>
            <a:r>
              <a:rPr lang="en-US" dirty="0" err="1"/>
              <a:t>constits</a:t>
            </a:r>
            <a:r>
              <a:rPr lang="en-US" dirty="0"/>
              <a:t> of 26 MEO, 3 IGSO and 3 GEO satellites.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Thanks to the tremendous efforts and collaboration of IGS and ILRS communities and </a:t>
            </a:r>
            <a:r>
              <a:rPr lang="en-US" dirty="0" err="1"/>
              <a:t>BeiDou</a:t>
            </a:r>
            <a:r>
              <a:rPr lang="en-US" dirty="0"/>
              <a:t> authorities.</a:t>
            </a:r>
            <a:endParaRPr dirty="0"/>
          </a:p>
        </p:txBody>
      </p:sp>
      <p:sp>
        <p:nvSpPr>
          <p:cNvPr id="304" name="Google Shape;3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well aware that the road to this is winding and bumpy.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67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1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9554940" y="2134282"/>
            <a:ext cx="2354071" cy="2273886"/>
          </a:xfrm>
          <a:custGeom>
            <a:avLst/>
            <a:gdLst/>
            <a:ahLst/>
            <a:cxnLst/>
            <a:rect l="l" t="t" r="r" b="b"/>
            <a:pathLst>
              <a:path w="2354071" h="2273886" extrusionOk="0">
                <a:moveTo>
                  <a:pt x="1234735" y="614"/>
                </a:moveTo>
                <a:cubicBezTo>
                  <a:pt x="1706563" y="13081"/>
                  <a:pt x="2159465" y="212581"/>
                  <a:pt x="2282741" y="333960"/>
                </a:cubicBezTo>
                <a:cubicBezTo>
                  <a:pt x="2529295" y="576719"/>
                  <a:pt x="2100380" y="2110538"/>
                  <a:pt x="1552501" y="2246018"/>
                </a:cubicBezTo>
                <a:cubicBezTo>
                  <a:pt x="1004623" y="2381498"/>
                  <a:pt x="-324776" y="2042968"/>
                  <a:pt x="73179" y="789465"/>
                </a:cubicBezTo>
                <a:cubicBezTo>
                  <a:pt x="272156" y="162713"/>
                  <a:pt x="762908" y="-11852"/>
                  <a:pt x="1234735" y="614"/>
                </a:cubicBezTo>
                <a:close/>
              </a:path>
            </a:pathLst>
          </a:custGeom>
          <a:solidFill>
            <a:srgbClr val="0DB4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/>
          <p:nvPr/>
        </p:nvSpPr>
        <p:spPr>
          <a:xfrm>
            <a:off x="7174107" y="555951"/>
            <a:ext cx="4115992" cy="3687882"/>
          </a:xfrm>
          <a:custGeom>
            <a:avLst/>
            <a:gdLst/>
            <a:ahLst/>
            <a:cxnLst/>
            <a:rect l="l" t="t" r="r" b="b"/>
            <a:pathLst>
              <a:path w="4115992" h="3687882" extrusionOk="0">
                <a:moveTo>
                  <a:pt x="2095480" y="1594"/>
                </a:moveTo>
                <a:cubicBezTo>
                  <a:pt x="2558738" y="-12214"/>
                  <a:pt x="2980502" y="63487"/>
                  <a:pt x="3212545" y="237897"/>
                </a:cubicBezTo>
                <a:cubicBezTo>
                  <a:pt x="3955083" y="796011"/>
                  <a:pt x="4599491" y="3291774"/>
                  <a:pt x="3613312" y="3637982"/>
                </a:cubicBezTo>
                <a:cubicBezTo>
                  <a:pt x="2627132" y="3984191"/>
                  <a:pt x="242913" y="2456409"/>
                  <a:pt x="13818" y="1294433"/>
                </a:cubicBezTo>
                <a:cubicBezTo>
                  <a:pt x="-143685" y="495575"/>
                  <a:pt x="1076313" y="31973"/>
                  <a:pt x="2095480" y="1594"/>
                </a:cubicBezTo>
                <a:close/>
              </a:path>
            </a:pathLst>
          </a:custGeom>
          <a:solidFill>
            <a:srgbClr val="2032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9292493" y="3561088"/>
            <a:ext cx="1880411" cy="1898594"/>
          </a:xfrm>
          <a:custGeom>
            <a:avLst/>
            <a:gdLst/>
            <a:ahLst/>
            <a:cxnLst/>
            <a:rect l="l" t="t" r="r" b="b"/>
            <a:pathLst>
              <a:path w="1880411" h="1898594" extrusionOk="0">
                <a:moveTo>
                  <a:pt x="831964" y="1"/>
                </a:moveTo>
                <a:cubicBezTo>
                  <a:pt x="1159479" y="-120"/>
                  <a:pt x="1489430" y="83433"/>
                  <a:pt x="1624530" y="228196"/>
                </a:cubicBezTo>
                <a:cubicBezTo>
                  <a:pt x="1933330" y="559082"/>
                  <a:pt x="2030335" y="1811248"/>
                  <a:pt x="1527767" y="1893513"/>
                </a:cubicBezTo>
                <a:cubicBezTo>
                  <a:pt x="1025200" y="1975779"/>
                  <a:pt x="11204" y="1040120"/>
                  <a:pt x="70" y="463167"/>
                </a:cubicBezTo>
                <a:cubicBezTo>
                  <a:pt x="-6193" y="138631"/>
                  <a:pt x="410873" y="157"/>
                  <a:pt x="831964" y="1"/>
                </a:cubicBezTo>
                <a:close/>
              </a:path>
            </a:pathLst>
          </a:custGeom>
          <a:noFill/>
          <a:ln w="38100" cap="flat" cmpd="sng">
            <a:solidFill>
              <a:srgbClr val="034D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786384" y="1774335"/>
            <a:ext cx="6016752" cy="188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786384" y="4133668"/>
            <a:ext cx="6016752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1" name="Google Shape;21;p13"/>
          <p:cNvGrpSpPr/>
          <p:nvPr/>
        </p:nvGrpSpPr>
        <p:grpSpPr>
          <a:xfrm>
            <a:off x="855739" y="3736017"/>
            <a:ext cx="4949109" cy="147360"/>
            <a:chOff x="3862913" y="5584851"/>
            <a:chExt cx="3422601" cy="147360"/>
          </a:xfrm>
        </p:grpSpPr>
        <p:sp>
          <p:nvSpPr>
            <p:cNvPr id="22" name="Google Shape;22;p13"/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3"/>
          <p:cNvSpPr txBox="1">
            <a:spLocks noGrp="1"/>
          </p:cNvSpPr>
          <p:nvPr>
            <p:ph type="body" idx="3"/>
          </p:nvPr>
        </p:nvSpPr>
        <p:spPr>
          <a:xfrm>
            <a:off x="786383" y="4505372"/>
            <a:ext cx="6016751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F6D3E4-C940-426E-A86D-CB1F60AE2532}"/>
              </a:ext>
            </a:extLst>
          </p:cNvPr>
          <p:cNvGrpSpPr/>
          <p:nvPr userDrawn="1"/>
        </p:nvGrpSpPr>
        <p:grpSpPr>
          <a:xfrm>
            <a:off x="495846" y="5993799"/>
            <a:ext cx="5719756" cy="323236"/>
            <a:chOff x="124466" y="6369475"/>
            <a:chExt cx="5719756" cy="323236"/>
          </a:xfrm>
        </p:grpSpPr>
        <p:pic>
          <p:nvPicPr>
            <p:cNvPr id="32" name="Picture 31" descr="Blue text on a white background&#10;&#10;Description automatically generated">
              <a:extLst>
                <a:ext uri="{FF2B5EF4-FFF2-40B4-BE49-F238E27FC236}">
                  <a16:creationId xmlns:a16="http://schemas.microsoft.com/office/drawing/2014/main" id="{E17BE90A-DB83-491F-9196-277D1B8CA9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51" y="6382876"/>
              <a:ext cx="1335351" cy="280424"/>
            </a:xfrm>
            <a:prstGeom prst="rect">
              <a:avLst/>
            </a:prstGeom>
          </p:spPr>
        </p:pic>
        <p:pic>
          <p:nvPicPr>
            <p:cNvPr id="33" name="Picture 32" descr="A blue and black rectangle with text&#10;&#10;Description automatically generated">
              <a:extLst>
                <a:ext uri="{FF2B5EF4-FFF2-40B4-BE49-F238E27FC236}">
                  <a16:creationId xmlns:a16="http://schemas.microsoft.com/office/drawing/2014/main" id="{FC771DAE-4EA6-42AD-A5E3-B24233140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870" y="6385485"/>
              <a:ext cx="1843352" cy="307226"/>
            </a:xfrm>
            <a:prstGeom prst="rect">
              <a:avLst/>
            </a:prstGeom>
          </p:spPr>
        </p:pic>
        <p:pic>
          <p:nvPicPr>
            <p:cNvPr id="34" name="Picture 33" descr="A blue square with black letters&#10;&#10;Description automatically generated">
              <a:extLst>
                <a:ext uri="{FF2B5EF4-FFF2-40B4-BE49-F238E27FC236}">
                  <a16:creationId xmlns:a16="http://schemas.microsoft.com/office/drawing/2014/main" id="{44133497-2E7B-46FD-AEE4-E32829F2D7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6" y="6369475"/>
              <a:ext cx="2408317" cy="30722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1789369" y="210606"/>
            <a:ext cx="4014822" cy="2831433"/>
          </a:xfrm>
          <a:custGeom>
            <a:avLst/>
            <a:gdLst/>
            <a:ahLst/>
            <a:cxnLst/>
            <a:rect l="l" t="t" r="r" b="b"/>
            <a:pathLst>
              <a:path w="4014822" h="2831433" extrusionOk="0">
                <a:moveTo>
                  <a:pt x="2158295" y="28"/>
                </a:moveTo>
                <a:cubicBezTo>
                  <a:pt x="2835060" y="2310"/>
                  <a:pt x="3491267" y="145999"/>
                  <a:pt x="3821927" y="451707"/>
                </a:cubicBezTo>
                <a:cubicBezTo>
                  <a:pt x="4577720" y="1150467"/>
                  <a:pt x="2923612" y="2843173"/>
                  <a:pt x="2116392" y="2831372"/>
                </a:cubicBezTo>
                <a:cubicBezTo>
                  <a:pt x="1309172" y="2819570"/>
                  <a:pt x="-421159" y="1396727"/>
                  <a:pt x="94181" y="648689"/>
                </a:cubicBezTo>
                <a:cubicBezTo>
                  <a:pt x="384060" y="227917"/>
                  <a:pt x="1288169" y="-2905"/>
                  <a:pt x="2158295" y="28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3317065" y="327525"/>
            <a:ext cx="4310951" cy="2435326"/>
          </a:xfrm>
          <a:custGeom>
            <a:avLst/>
            <a:gdLst/>
            <a:ahLst/>
            <a:cxnLst/>
            <a:rect l="l" t="t" r="r" b="b"/>
            <a:pathLst>
              <a:path w="4310951" h="2435326" extrusionOk="0">
                <a:moveTo>
                  <a:pt x="495174" y="362"/>
                </a:moveTo>
                <a:cubicBezTo>
                  <a:pt x="614244" y="4112"/>
                  <a:pt x="755611" y="37187"/>
                  <a:pt x="920158" y="105891"/>
                </a:cubicBezTo>
                <a:cubicBezTo>
                  <a:pt x="2675326" y="838735"/>
                  <a:pt x="3610717" y="-408443"/>
                  <a:pt x="4180406" y="480943"/>
                </a:cubicBezTo>
                <a:cubicBezTo>
                  <a:pt x="4750095" y="1370329"/>
                  <a:pt x="3320003" y="2351857"/>
                  <a:pt x="2495563" y="2419118"/>
                </a:cubicBezTo>
                <a:cubicBezTo>
                  <a:pt x="276728" y="2668175"/>
                  <a:pt x="-655832" y="-35888"/>
                  <a:pt x="495174" y="3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1" cy="26551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813816" y="1051560"/>
            <a:ext cx="81015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795528" y="3364992"/>
            <a:ext cx="4736592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3"/>
          </p:nvPr>
        </p:nvSpPr>
        <p:spPr>
          <a:xfrm>
            <a:off x="795528" y="3877056"/>
            <a:ext cx="4736592" cy="190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4"/>
          </p:nvPr>
        </p:nvSpPr>
        <p:spPr>
          <a:xfrm>
            <a:off x="6592824" y="3364992"/>
            <a:ext cx="4736592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5"/>
          </p:nvPr>
        </p:nvSpPr>
        <p:spPr>
          <a:xfrm>
            <a:off x="6592824" y="3877056"/>
            <a:ext cx="4736592" cy="190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11471732" y="6231541"/>
            <a:ext cx="377576" cy="3468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892936" y="2088672"/>
            <a:ext cx="1920247" cy="1937932"/>
          </a:xfrm>
          <a:custGeom>
            <a:avLst/>
            <a:gdLst/>
            <a:ahLst/>
            <a:cxnLst/>
            <a:rect l="l" t="t" r="r" b="b"/>
            <a:pathLst>
              <a:path w="1920247" h="1937932" extrusionOk="0">
                <a:moveTo>
                  <a:pt x="952167" y="2069"/>
                </a:moveTo>
                <a:cubicBezTo>
                  <a:pt x="1013263" y="5702"/>
                  <a:pt x="1077832" y="14185"/>
                  <a:pt x="1146020" y="28022"/>
                </a:cubicBezTo>
                <a:cubicBezTo>
                  <a:pt x="2237027" y="249423"/>
                  <a:pt x="1911469" y="1616882"/>
                  <a:pt x="1729489" y="1846370"/>
                </a:cubicBezTo>
                <a:cubicBezTo>
                  <a:pt x="1547508" y="2075859"/>
                  <a:pt x="217779" y="1853787"/>
                  <a:pt x="54139" y="1404954"/>
                </a:cubicBezTo>
                <a:cubicBezTo>
                  <a:pt x="-99274" y="984173"/>
                  <a:pt x="35730" y="-52428"/>
                  <a:pt x="952167" y="20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3897600" y="2226588"/>
            <a:ext cx="1919274" cy="1896766"/>
          </a:xfrm>
          <a:custGeom>
            <a:avLst/>
            <a:gdLst/>
            <a:ahLst/>
            <a:cxnLst/>
            <a:rect l="l" t="t" r="r" b="b"/>
            <a:pathLst>
              <a:path w="1919274" h="1896766" extrusionOk="0">
                <a:moveTo>
                  <a:pt x="950195" y="709"/>
                </a:moveTo>
                <a:cubicBezTo>
                  <a:pt x="1430402" y="15667"/>
                  <a:pt x="2174361" y="270758"/>
                  <a:pt x="1832169" y="1069588"/>
                </a:cubicBezTo>
                <a:cubicBezTo>
                  <a:pt x="1441093" y="1982536"/>
                  <a:pt x="509480" y="2087618"/>
                  <a:pt x="124282" y="1639242"/>
                </a:cubicBezTo>
                <a:cubicBezTo>
                  <a:pt x="-260916" y="1190866"/>
                  <a:pt x="333275" y="62351"/>
                  <a:pt x="764475" y="8116"/>
                </a:cubicBezTo>
                <a:cubicBezTo>
                  <a:pt x="818375" y="1336"/>
                  <a:pt x="881594" y="-1428"/>
                  <a:pt x="950195" y="7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6467965" y="2074736"/>
            <a:ext cx="1934216" cy="2008138"/>
          </a:xfrm>
          <a:custGeom>
            <a:avLst/>
            <a:gdLst/>
            <a:ahLst/>
            <a:cxnLst/>
            <a:rect l="l" t="t" r="r" b="b"/>
            <a:pathLst>
              <a:path w="1934216" h="2008138" extrusionOk="0">
                <a:moveTo>
                  <a:pt x="1176955" y="963"/>
                </a:moveTo>
                <a:cubicBezTo>
                  <a:pt x="1279614" y="5871"/>
                  <a:pt x="1378325" y="29790"/>
                  <a:pt x="1467457" y="78222"/>
                </a:cubicBezTo>
                <a:cubicBezTo>
                  <a:pt x="1942827" y="336525"/>
                  <a:pt x="2057971" y="1020686"/>
                  <a:pt x="1799669" y="1496056"/>
                </a:cubicBezTo>
                <a:cubicBezTo>
                  <a:pt x="1541366" y="1971426"/>
                  <a:pt x="946607" y="2147394"/>
                  <a:pt x="471237" y="1889092"/>
                </a:cubicBezTo>
                <a:cubicBezTo>
                  <a:pt x="-4133" y="1630789"/>
                  <a:pt x="-87835" y="862471"/>
                  <a:pt x="78202" y="560659"/>
                </a:cubicBezTo>
                <a:cubicBezTo>
                  <a:pt x="213106" y="315438"/>
                  <a:pt x="732098" y="-20303"/>
                  <a:pt x="1176955" y="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9350343" y="2088796"/>
            <a:ext cx="1940255" cy="1874587"/>
          </a:xfrm>
          <a:custGeom>
            <a:avLst/>
            <a:gdLst/>
            <a:ahLst/>
            <a:cxnLst/>
            <a:rect l="l" t="t" r="r" b="b"/>
            <a:pathLst>
              <a:path w="1940255" h="1874587" extrusionOk="0">
                <a:moveTo>
                  <a:pt x="769429" y="1"/>
                </a:moveTo>
                <a:cubicBezTo>
                  <a:pt x="1193227" y="-246"/>
                  <a:pt x="1677555" y="102767"/>
                  <a:pt x="1809595" y="336815"/>
                </a:cubicBezTo>
                <a:cubicBezTo>
                  <a:pt x="2044333" y="752901"/>
                  <a:pt x="2069738" y="1913836"/>
                  <a:pt x="957221" y="1873566"/>
                </a:cubicBezTo>
                <a:cubicBezTo>
                  <a:pt x="-155296" y="1833297"/>
                  <a:pt x="-57411" y="431031"/>
                  <a:pt x="84652" y="174906"/>
                </a:cubicBezTo>
                <a:cubicBezTo>
                  <a:pt x="146804" y="62851"/>
                  <a:pt x="439808" y="193"/>
                  <a:pt x="769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>
            <a:spLocks noGrp="1"/>
          </p:cNvSpPr>
          <p:nvPr>
            <p:ph type="pic" idx="2"/>
          </p:nvPr>
        </p:nvSpPr>
        <p:spPr>
          <a:xfrm>
            <a:off x="970054" y="2205433"/>
            <a:ext cx="1920240" cy="202827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3" name="Google Shape;183;p23"/>
          <p:cNvSpPr>
            <a:spLocks noGrp="1"/>
          </p:cNvSpPr>
          <p:nvPr>
            <p:ph type="pic" idx="3"/>
          </p:nvPr>
        </p:nvSpPr>
        <p:spPr>
          <a:xfrm>
            <a:off x="3676324" y="2178388"/>
            <a:ext cx="2019168" cy="186014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4" name="Google Shape;184;p23"/>
          <p:cNvSpPr>
            <a:spLocks noGrp="1"/>
          </p:cNvSpPr>
          <p:nvPr>
            <p:ph type="pic" idx="4"/>
          </p:nvPr>
        </p:nvSpPr>
        <p:spPr>
          <a:xfrm>
            <a:off x="6518875" y="2140559"/>
            <a:ext cx="1959193" cy="206678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5" name="Google Shape;185;p23"/>
          <p:cNvSpPr>
            <a:spLocks noGrp="1"/>
          </p:cNvSpPr>
          <p:nvPr>
            <p:ph type="pic" idx="5"/>
          </p:nvPr>
        </p:nvSpPr>
        <p:spPr>
          <a:xfrm>
            <a:off x="9220110" y="2140558"/>
            <a:ext cx="2163666" cy="20146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695734" y="4507992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6"/>
          </p:nvPr>
        </p:nvSpPr>
        <p:spPr>
          <a:xfrm>
            <a:off x="3451468" y="4507992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7"/>
          </p:nvPr>
        </p:nvSpPr>
        <p:spPr>
          <a:xfrm>
            <a:off x="6264031" y="4507992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8"/>
          </p:nvPr>
        </p:nvSpPr>
        <p:spPr>
          <a:xfrm>
            <a:off x="9067503" y="4507992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9"/>
          </p:nvPr>
        </p:nvSpPr>
        <p:spPr>
          <a:xfrm>
            <a:off x="695734" y="4901184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3"/>
          </p:nvPr>
        </p:nvSpPr>
        <p:spPr>
          <a:xfrm>
            <a:off x="3451468" y="4901184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4"/>
          </p:nvPr>
        </p:nvSpPr>
        <p:spPr>
          <a:xfrm>
            <a:off x="6264031" y="4901184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5"/>
          </p:nvPr>
        </p:nvSpPr>
        <p:spPr>
          <a:xfrm>
            <a:off x="9067503" y="4901184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11493726" y="6232422"/>
            <a:ext cx="350913" cy="3389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/>
          <p:nvPr/>
        </p:nvSpPr>
        <p:spPr>
          <a:xfrm>
            <a:off x="9552576" y="1533655"/>
            <a:ext cx="1394660" cy="1251173"/>
          </a:xfrm>
          <a:custGeom>
            <a:avLst/>
            <a:gdLst/>
            <a:ahLst/>
            <a:cxnLst/>
            <a:rect l="l" t="t" r="r" b="b"/>
            <a:pathLst>
              <a:path w="1394660" h="1251173" extrusionOk="0">
                <a:moveTo>
                  <a:pt x="1065214" y="1006"/>
                </a:moveTo>
                <a:cubicBezTo>
                  <a:pt x="1092720" y="-779"/>
                  <a:pt x="1119132" y="-215"/>
                  <a:pt x="1144180" y="2923"/>
                </a:cubicBezTo>
                <a:cubicBezTo>
                  <a:pt x="1544949" y="53123"/>
                  <a:pt x="1404083" y="971069"/>
                  <a:pt x="1143883" y="1151759"/>
                </a:cubicBezTo>
                <a:cubicBezTo>
                  <a:pt x="883684" y="1332450"/>
                  <a:pt x="6581" y="1273955"/>
                  <a:pt x="43" y="917572"/>
                </a:cubicBezTo>
                <a:cubicBezTo>
                  <a:pt x="-6086" y="583464"/>
                  <a:pt x="652628" y="27796"/>
                  <a:pt x="1065214" y="100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1095157" y="1662388"/>
            <a:ext cx="1311040" cy="1332925"/>
          </a:xfrm>
          <a:custGeom>
            <a:avLst/>
            <a:gdLst/>
            <a:ahLst/>
            <a:cxnLst/>
            <a:rect l="l" t="t" r="r" b="b"/>
            <a:pathLst>
              <a:path w="1311040" h="1332925" extrusionOk="0">
                <a:moveTo>
                  <a:pt x="760032" y="1872"/>
                </a:moveTo>
                <a:cubicBezTo>
                  <a:pt x="912528" y="-6449"/>
                  <a:pt x="1048468" y="12477"/>
                  <a:pt x="1114773" y="68853"/>
                </a:cubicBezTo>
                <a:cubicBezTo>
                  <a:pt x="1291589" y="219188"/>
                  <a:pt x="1425495" y="823841"/>
                  <a:pt x="1166213" y="1125308"/>
                </a:cubicBezTo>
                <a:cubicBezTo>
                  <a:pt x="906931" y="1426775"/>
                  <a:pt x="327702" y="1352026"/>
                  <a:pt x="150887" y="1201691"/>
                </a:cubicBezTo>
                <a:cubicBezTo>
                  <a:pt x="-25929" y="1051356"/>
                  <a:pt x="-55328" y="412105"/>
                  <a:pt x="105320" y="223299"/>
                </a:cubicBezTo>
                <a:cubicBezTo>
                  <a:pt x="205725" y="105295"/>
                  <a:pt x="505873" y="15741"/>
                  <a:pt x="760032" y="1872"/>
                </a:cubicBezTo>
                <a:close/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823043" y="1597010"/>
            <a:ext cx="1287665" cy="1468816"/>
          </a:xfrm>
          <a:custGeom>
            <a:avLst/>
            <a:gdLst/>
            <a:ahLst/>
            <a:cxnLst/>
            <a:rect l="l" t="t" r="r" b="b"/>
            <a:pathLst>
              <a:path w="1287665" h="1468816" extrusionOk="0">
                <a:moveTo>
                  <a:pt x="819156" y="237"/>
                </a:moveTo>
                <a:cubicBezTo>
                  <a:pt x="907123" y="-2584"/>
                  <a:pt x="993588" y="19619"/>
                  <a:pt x="1073512" y="75586"/>
                </a:cubicBezTo>
                <a:cubicBezTo>
                  <a:pt x="1499773" y="374078"/>
                  <a:pt x="1187974" y="1344092"/>
                  <a:pt x="1009218" y="1454079"/>
                </a:cubicBezTo>
                <a:cubicBezTo>
                  <a:pt x="830462" y="1564066"/>
                  <a:pt x="-32980" y="1032017"/>
                  <a:pt x="975" y="735510"/>
                </a:cubicBezTo>
                <a:cubicBezTo>
                  <a:pt x="28563" y="494599"/>
                  <a:pt x="437964" y="12464"/>
                  <a:pt x="819156" y="237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7229441" y="1717547"/>
            <a:ext cx="1212876" cy="1277484"/>
          </a:xfrm>
          <a:custGeom>
            <a:avLst/>
            <a:gdLst/>
            <a:ahLst/>
            <a:cxnLst/>
            <a:rect l="l" t="t" r="r" b="b"/>
            <a:pathLst>
              <a:path w="1212876" h="1277484" extrusionOk="0">
                <a:moveTo>
                  <a:pt x="661792" y="2751"/>
                </a:moveTo>
                <a:cubicBezTo>
                  <a:pt x="787404" y="-8808"/>
                  <a:pt x="915287" y="14913"/>
                  <a:pt x="1021677" y="95771"/>
                </a:cubicBezTo>
                <a:cubicBezTo>
                  <a:pt x="1305381" y="311393"/>
                  <a:pt x="1225891" y="764555"/>
                  <a:pt x="1087176" y="947071"/>
                </a:cubicBezTo>
                <a:cubicBezTo>
                  <a:pt x="948460" y="1129586"/>
                  <a:pt x="511372" y="1425199"/>
                  <a:pt x="189382" y="1190864"/>
                </a:cubicBezTo>
                <a:cubicBezTo>
                  <a:pt x="-132607" y="956530"/>
                  <a:pt x="23987" y="435868"/>
                  <a:pt x="162703" y="253352"/>
                </a:cubicBezTo>
                <a:cubicBezTo>
                  <a:pt x="249400" y="139280"/>
                  <a:pt x="452440" y="22016"/>
                  <a:pt x="661792" y="2751"/>
                </a:cubicBezTo>
                <a:close/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>
            <a:spLocks noGrp="1"/>
          </p:cNvSpPr>
          <p:nvPr>
            <p:ph type="pic" idx="2"/>
          </p:nvPr>
        </p:nvSpPr>
        <p:spPr>
          <a:xfrm>
            <a:off x="1020725" y="1733011"/>
            <a:ext cx="1368219" cy="136057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3" name="Google Shape;203;p24"/>
          <p:cNvSpPr>
            <a:spLocks noGrp="1"/>
          </p:cNvSpPr>
          <p:nvPr>
            <p:ph type="pic" idx="3"/>
          </p:nvPr>
        </p:nvSpPr>
        <p:spPr>
          <a:xfrm>
            <a:off x="3942147" y="1658531"/>
            <a:ext cx="1438709" cy="13254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4" name="Google Shape;204;p24"/>
          <p:cNvSpPr>
            <a:spLocks noGrp="1"/>
          </p:cNvSpPr>
          <p:nvPr>
            <p:ph type="pic" idx="4"/>
          </p:nvPr>
        </p:nvSpPr>
        <p:spPr>
          <a:xfrm>
            <a:off x="6878827" y="1680105"/>
            <a:ext cx="1395974" cy="147263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5" name="Google Shape;205;p24"/>
          <p:cNvSpPr>
            <a:spLocks noGrp="1"/>
          </p:cNvSpPr>
          <p:nvPr>
            <p:ph type="pic" idx="5"/>
          </p:nvPr>
        </p:nvSpPr>
        <p:spPr>
          <a:xfrm>
            <a:off x="9712075" y="1631918"/>
            <a:ext cx="1541667" cy="14354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516237" y="3236976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6"/>
          </p:nvPr>
        </p:nvSpPr>
        <p:spPr>
          <a:xfrm>
            <a:off x="3432788" y="3236976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7"/>
          </p:nvPr>
        </p:nvSpPr>
        <p:spPr>
          <a:xfrm>
            <a:off x="6340628" y="3236976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8"/>
          </p:nvPr>
        </p:nvSpPr>
        <p:spPr>
          <a:xfrm>
            <a:off x="9248468" y="3236976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9"/>
          </p:nvPr>
        </p:nvSpPr>
        <p:spPr>
          <a:xfrm>
            <a:off x="516237" y="3474720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3"/>
          </p:nvPr>
        </p:nvSpPr>
        <p:spPr>
          <a:xfrm>
            <a:off x="3432788" y="3474720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4"/>
          </p:nvPr>
        </p:nvSpPr>
        <p:spPr>
          <a:xfrm>
            <a:off x="6340628" y="3474720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15"/>
          </p:nvPr>
        </p:nvSpPr>
        <p:spPr>
          <a:xfrm>
            <a:off x="9248468" y="3474720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sldNum" idx="12"/>
          </p:nvPr>
        </p:nvSpPr>
        <p:spPr>
          <a:xfrm>
            <a:off x="11493726" y="6232422"/>
            <a:ext cx="350913" cy="3389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4"/>
          <p:cNvSpPr/>
          <p:nvPr/>
        </p:nvSpPr>
        <p:spPr>
          <a:xfrm rot="-205606">
            <a:off x="9892066" y="3963991"/>
            <a:ext cx="1475500" cy="1314452"/>
          </a:xfrm>
          <a:custGeom>
            <a:avLst/>
            <a:gdLst/>
            <a:ahLst/>
            <a:cxnLst/>
            <a:rect l="l" t="t" r="r" b="b"/>
            <a:pathLst>
              <a:path w="5399462" h="4810123" extrusionOk="0">
                <a:moveTo>
                  <a:pt x="21176" y="3171600"/>
                </a:moveTo>
                <a:cubicBezTo>
                  <a:pt x="-254722" y="2454815"/>
                  <a:pt x="2237939" y="-294918"/>
                  <a:pt x="3281878" y="25924"/>
                </a:cubicBezTo>
                <a:cubicBezTo>
                  <a:pt x="4325817" y="346766"/>
                  <a:pt x="6296743" y="2993163"/>
                  <a:pt x="4937269" y="4326632"/>
                </a:cubicBezTo>
                <a:cubicBezTo>
                  <a:pt x="3577795" y="5660101"/>
                  <a:pt x="297074" y="3888385"/>
                  <a:pt x="21176" y="317160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 rot="7688314">
            <a:off x="4057001" y="4019714"/>
            <a:ext cx="1540625" cy="1331572"/>
          </a:xfrm>
          <a:custGeom>
            <a:avLst/>
            <a:gdLst/>
            <a:ahLst/>
            <a:cxnLst/>
            <a:rect l="l" t="t" r="r" b="b"/>
            <a:pathLst>
              <a:path w="5311374" h="3961862" extrusionOk="0">
                <a:moveTo>
                  <a:pt x="116397" y="2487445"/>
                </a:moveTo>
                <a:cubicBezTo>
                  <a:pt x="-600751" y="1293854"/>
                  <a:pt x="2188231" y="-278564"/>
                  <a:pt x="3232170" y="42278"/>
                </a:cubicBezTo>
                <a:cubicBezTo>
                  <a:pt x="4276109" y="363120"/>
                  <a:pt x="5984922" y="2865980"/>
                  <a:pt x="5032490" y="3642477"/>
                </a:cubicBezTo>
                <a:cubicBezTo>
                  <a:pt x="4080058" y="4418974"/>
                  <a:pt x="833545" y="3681036"/>
                  <a:pt x="116397" y="2487445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 rot="-3165863">
            <a:off x="831871" y="4047987"/>
            <a:ext cx="1375578" cy="1155788"/>
          </a:xfrm>
          <a:custGeom>
            <a:avLst/>
            <a:gdLst/>
            <a:ahLst/>
            <a:cxnLst/>
            <a:rect l="l" t="t" r="r" b="b"/>
            <a:pathLst>
              <a:path w="1972108" h="1657006" extrusionOk="0">
                <a:moveTo>
                  <a:pt x="142" y="843743"/>
                </a:moveTo>
                <a:cubicBezTo>
                  <a:pt x="-11711" y="272935"/>
                  <a:pt x="718424" y="0"/>
                  <a:pt x="1047085" y="0"/>
                </a:cubicBezTo>
                <a:cubicBezTo>
                  <a:pt x="1375746" y="0"/>
                  <a:pt x="1972108" y="332867"/>
                  <a:pt x="1972108" y="843743"/>
                </a:cubicBezTo>
                <a:cubicBezTo>
                  <a:pt x="1972108" y="1354619"/>
                  <a:pt x="1385906" y="1657006"/>
                  <a:pt x="1057245" y="1657006"/>
                </a:cubicBezTo>
                <a:cubicBezTo>
                  <a:pt x="728584" y="1657006"/>
                  <a:pt x="11995" y="1414551"/>
                  <a:pt x="142" y="843743"/>
                </a:cubicBezTo>
                <a:close/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 rot="2441864">
            <a:off x="6735824" y="3720682"/>
            <a:ext cx="1392502" cy="1487398"/>
          </a:xfrm>
          <a:custGeom>
            <a:avLst/>
            <a:gdLst/>
            <a:ahLst/>
            <a:cxnLst/>
            <a:rect l="l" t="t" r="r" b="b"/>
            <a:pathLst>
              <a:path w="1789090" h="1911013" extrusionOk="0">
                <a:moveTo>
                  <a:pt x="4" y="996147"/>
                </a:moveTo>
                <a:cubicBezTo>
                  <a:pt x="-1689" y="677646"/>
                  <a:pt x="555726" y="1697"/>
                  <a:pt x="853907" y="4"/>
                </a:cubicBezTo>
                <a:cubicBezTo>
                  <a:pt x="1152088" y="-1689"/>
                  <a:pt x="1789090" y="475111"/>
                  <a:pt x="1789090" y="985987"/>
                </a:cubicBezTo>
                <a:cubicBezTo>
                  <a:pt x="1789090" y="1496863"/>
                  <a:pt x="1162248" y="1909317"/>
                  <a:pt x="864067" y="1911010"/>
                </a:cubicBezTo>
                <a:cubicBezTo>
                  <a:pt x="565886" y="1912703"/>
                  <a:pt x="1697" y="1314648"/>
                  <a:pt x="4" y="996147"/>
                </a:cubicBezTo>
                <a:close/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6"/>
          </p:nvPr>
        </p:nvSpPr>
        <p:spPr>
          <a:xfrm>
            <a:off x="516237" y="5532120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7"/>
          </p:nvPr>
        </p:nvSpPr>
        <p:spPr>
          <a:xfrm>
            <a:off x="3432788" y="5532120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8"/>
          </p:nvPr>
        </p:nvSpPr>
        <p:spPr>
          <a:xfrm>
            <a:off x="6340628" y="5532120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19"/>
          </p:nvPr>
        </p:nvSpPr>
        <p:spPr>
          <a:xfrm>
            <a:off x="9248468" y="5532120"/>
            <a:ext cx="24688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20"/>
          </p:nvPr>
        </p:nvSpPr>
        <p:spPr>
          <a:xfrm>
            <a:off x="516237" y="5751576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21"/>
          </p:nvPr>
        </p:nvSpPr>
        <p:spPr>
          <a:xfrm>
            <a:off x="3432788" y="5751576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22"/>
          </p:nvPr>
        </p:nvSpPr>
        <p:spPr>
          <a:xfrm>
            <a:off x="6340628" y="5751576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23"/>
          </p:nvPr>
        </p:nvSpPr>
        <p:spPr>
          <a:xfrm>
            <a:off x="9248468" y="5751576"/>
            <a:ext cx="2468880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>
            <a:spLocks noGrp="1"/>
          </p:cNvSpPr>
          <p:nvPr>
            <p:ph type="pic" idx="24"/>
          </p:nvPr>
        </p:nvSpPr>
        <p:spPr>
          <a:xfrm>
            <a:off x="990182" y="3883007"/>
            <a:ext cx="1419663" cy="147642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9" name="Google Shape;229;p24"/>
          <p:cNvSpPr>
            <a:spLocks noGrp="1"/>
          </p:cNvSpPr>
          <p:nvPr>
            <p:ph type="pic" idx="25"/>
          </p:nvPr>
        </p:nvSpPr>
        <p:spPr>
          <a:xfrm>
            <a:off x="3879187" y="3832085"/>
            <a:ext cx="1547941" cy="15052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0" name="Google Shape;230;p24"/>
          <p:cNvSpPr>
            <a:spLocks noGrp="1"/>
          </p:cNvSpPr>
          <p:nvPr>
            <p:ph type="pic" idx="26"/>
          </p:nvPr>
        </p:nvSpPr>
        <p:spPr>
          <a:xfrm>
            <a:off x="6817377" y="3869851"/>
            <a:ext cx="1515383" cy="14697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1" name="Google Shape;231;p24"/>
          <p:cNvSpPr>
            <a:spLocks noGrp="1"/>
          </p:cNvSpPr>
          <p:nvPr>
            <p:ph type="pic" idx="27"/>
          </p:nvPr>
        </p:nvSpPr>
        <p:spPr>
          <a:xfrm>
            <a:off x="9741490" y="3869781"/>
            <a:ext cx="1489057" cy="13856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/>
          <p:nvPr/>
        </p:nvSpPr>
        <p:spPr>
          <a:xfrm>
            <a:off x="8066913" y="4245962"/>
            <a:ext cx="3505366" cy="2197229"/>
          </a:xfrm>
          <a:custGeom>
            <a:avLst/>
            <a:gdLst/>
            <a:ahLst/>
            <a:cxnLst/>
            <a:rect l="l" t="t" r="r" b="b"/>
            <a:pathLst>
              <a:path w="3505366" h="2197229" extrusionOk="0">
                <a:moveTo>
                  <a:pt x="1591689" y="10"/>
                </a:moveTo>
                <a:cubicBezTo>
                  <a:pt x="2321943" y="-3999"/>
                  <a:pt x="3845438" y="1214051"/>
                  <a:pt x="3436943" y="1794512"/>
                </a:cubicBezTo>
                <a:cubicBezTo>
                  <a:pt x="3028448" y="2374973"/>
                  <a:pt x="1456663" y="2397679"/>
                  <a:pt x="370414" y="1398378"/>
                </a:cubicBezTo>
                <a:cubicBezTo>
                  <a:pt x="-715835" y="399077"/>
                  <a:pt x="861435" y="4020"/>
                  <a:pt x="1591689" y="10"/>
                </a:cubicBezTo>
                <a:close/>
              </a:path>
            </a:pathLst>
          </a:custGeom>
          <a:solidFill>
            <a:srgbClr val="86B0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804672" y="1984248"/>
            <a:ext cx="303580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2"/>
          </p:nvPr>
        </p:nvSpPr>
        <p:spPr>
          <a:xfrm>
            <a:off x="804672" y="2404872"/>
            <a:ext cx="3035808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3"/>
          </p:nvPr>
        </p:nvSpPr>
        <p:spPr>
          <a:xfrm>
            <a:off x="4398264" y="1984248"/>
            <a:ext cx="303580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4"/>
          </p:nvPr>
        </p:nvSpPr>
        <p:spPr>
          <a:xfrm>
            <a:off x="4398264" y="2404872"/>
            <a:ext cx="3035808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4050995" y="4110165"/>
            <a:ext cx="4598216" cy="2448196"/>
          </a:xfrm>
          <a:custGeom>
            <a:avLst/>
            <a:gdLst/>
            <a:ahLst/>
            <a:cxnLst/>
            <a:rect l="l" t="t" r="r" b="b"/>
            <a:pathLst>
              <a:path w="4598216" h="2448196" extrusionOk="0">
                <a:moveTo>
                  <a:pt x="3235960" y="177"/>
                </a:moveTo>
                <a:cubicBezTo>
                  <a:pt x="4360185" y="16307"/>
                  <a:pt x="5178101" y="1131245"/>
                  <a:pt x="4077195" y="1276885"/>
                </a:cubicBezTo>
                <a:cubicBezTo>
                  <a:pt x="2682433" y="1461398"/>
                  <a:pt x="2500936" y="2574399"/>
                  <a:pt x="1841733" y="2309986"/>
                </a:cubicBezTo>
                <a:lnTo>
                  <a:pt x="1787563" y="2285143"/>
                </a:lnTo>
                <a:lnTo>
                  <a:pt x="1661679" y="2342188"/>
                </a:lnTo>
                <a:cubicBezTo>
                  <a:pt x="1617052" y="2360105"/>
                  <a:pt x="1570636" y="2376472"/>
                  <a:pt x="1522393" y="2391140"/>
                </a:cubicBezTo>
                <a:cubicBezTo>
                  <a:pt x="1009096" y="2564271"/>
                  <a:pt x="-104824" y="2348770"/>
                  <a:pt x="7966" y="1670966"/>
                </a:cubicBezTo>
                <a:cubicBezTo>
                  <a:pt x="120757" y="993164"/>
                  <a:pt x="1005773" y="1495062"/>
                  <a:pt x="1872108" y="603993"/>
                </a:cubicBezTo>
                <a:cubicBezTo>
                  <a:pt x="1899181" y="576148"/>
                  <a:pt x="1925728" y="551328"/>
                  <a:pt x="1951708" y="529390"/>
                </a:cubicBezTo>
                <a:lnTo>
                  <a:pt x="1998957" y="493844"/>
                </a:lnTo>
                <a:lnTo>
                  <a:pt x="2059956" y="434818"/>
                </a:lnTo>
                <a:cubicBezTo>
                  <a:pt x="2092581" y="406180"/>
                  <a:pt x="2125321" y="380398"/>
                  <a:pt x="2157847" y="357872"/>
                </a:cubicBezTo>
                <a:cubicBezTo>
                  <a:pt x="2300072" y="252898"/>
                  <a:pt x="2445153" y="174010"/>
                  <a:pt x="2590118" y="117396"/>
                </a:cubicBezTo>
                <a:cubicBezTo>
                  <a:pt x="2809076" y="31885"/>
                  <a:pt x="3027770" y="-2810"/>
                  <a:pt x="3235960" y="1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7614215" y="3847573"/>
            <a:ext cx="3361382" cy="2796865"/>
          </a:xfrm>
          <a:custGeom>
            <a:avLst/>
            <a:gdLst/>
            <a:ahLst/>
            <a:cxnLst/>
            <a:rect l="l" t="t" r="r" b="b"/>
            <a:pathLst>
              <a:path w="3361382" h="2796865" extrusionOk="0">
                <a:moveTo>
                  <a:pt x="1379177" y="673"/>
                </a:moveTo>
                <a:cubicBezTo>
                  <a:pt x="2098234" y="15104"/>
                  <a:pt x="2895448" y="261479"/>
                  <a:pt x="3226456" y="698468"/>
                </a:cubicBezTo>
                <a:cubicBezTo>
                  <a:pt x="3814916" y="1475338"/>
                  <a:pt x="2328320" y="2906177"/>
                  <a:pt x="1654520" y="2790226"/>
                </a:cubicBezTo>
                <a:cubicBezTo>
                  <a:pt x="980720" y="2674275"/>
                  <a:pt x="-377423" y="1067616"/>
                  <a:pt x="99339" y="407389"/>
                </a:cubicBezTo>
                <a:cubicBezTo>
                  <a:pt x="307922" y="118539"/>
                  <a:pt x="819909" y="-10550"/>
                  <a:pt x="1379177" y="673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>
            <a:spLocks noGrp="1"/>
          </p:cNvSpPr>
          <p:nvPr>
            <p:ph type="pic" idx="5"/>
          </p:nvPr>
        </p:nvSpPr>
        <p:spPr>
          <a:xfrm>
            <a:off x="0" y="4402857"/>
            <a:ext cx="12192001" cy="245514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1" name="Google Shape;241;p25"/>
          <p:cNvSpPr txBox="1">
            <a:spLocks noGrp="1"/>
          </p:cNvSpPr>
          <p:nvPr>
            <p:ph type="body" idx="6"/>
          </p:nvPr>
        </p:nvSpPr>
        <p:spPr>
          <a:xfrm>
            <a:off x="8001000" y="1984248"/>
            <a:ext cx="303580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body" idx="7"/>
          </p:nvPr>
        </p:nvSpPr>
        <p:spPr>
          <a:xfrm>
            <a:off x="8001000" y="2404872"/>
            <a:ext cx="3035808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/>
          <p:nvPr/>
        </p:nvSpPr>
        <p:spPr>
          <a:xfrm>
            <a:off x="2371564" y="3978509"/>
            <a:ext cx="2833489" cy="1977740"/>
          </a:xfrm>
          <a:custGeom>
            <a:avLst/>
            <a:gdLst/>
            <a:ahLst/>
            <a:cxnLst/>
            <a:rect l="l" t="t" r="r" b="b"/>
            <a:pathLst>
              <a:path w="2833489" h="1977740" extrusionOk="0">
                <a:moveTo>
                  <a:pt x="2330242" y="1"/>
                </a:moveTo>
                <a:cubicBezTo>
                  <a:pt x="2383155" y="-127"/>
                  <a:pt x="2438275" y="13463"/>
                  <a:pt x="2498982" y="44466"/>
                </a:cubicBezTo>
                <a:cubicBezTo>
                  <a:pt x="2971547" y="300675"/>
                  <a:pt x="2882471" y="765287"/>
                  <a:pt x="2606536" y="1232877"/>
                </a:cubicBezTo>
                <a:cubicBezTo>
                  <a:pt x="2606503" y="1241273"/>
                  <a:pt x="2424583" y="1476594"/>
                  <a:pt x="2311327" y="1576745"/>
                </a:cubicBezTo>
                <a:cubicBezTo>
                  <a:pt x="1017130" y="2721187"/>
                  <a:pt x="-800765" y="1086278"/>
                  <a:pt x="383794" y="752097"/>
                </a:cubicBezTo>
                <a:cubicBezTo>
                  <a:pt x="1697583" y="673980"/>
                  <a:pt x="1959850" y="896"/>
                  <a:pt x="2330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2663717" y="895957"/>
            <a:ext cx="3353592" cy="3394580"/>
          </a:xfrm>
          <a:custGeom>
            <a:avLst/>
            <a:gdLst/>
            <a:ahLst/>
            <a:cxnLst/>
            <a:rect l="l" t="t" r="r" b="b"/>
            <a:pathLst>
              <a:path w="3353592" h="3394580" extrusionOk="0">
                <a:moveTo>
                  <a:pt x="1117000" y="212"/>
                </a:moveTo>
                <a:cubicBezTo>
                  <a:pt x="2031490" y="-14669"/>
                  <a:pt x="3265097" y="758034"/>
                  <a:pt x="3339471" y="1353770"/>
                </a:cubicBezTo>
                <a:cubicBezTo>
                  <a:pt x="3434671" y="2116311"/>
                  <a:pt x="3074478" y="3932938"/>
                  <a:pt x="1460830" y="3239951"/>
                </a:cubicBezTo>
                <a:cubicBezTo>
                  <a:pt x="-152818" y="2546964"/>
                  <a:pt x="-337111" y="899506"/>
                  <a:pt x="456338" y="219125"/>
                </a:cubicBezTo>
                <a:cubicBezTo>
                  <a:pt x="629905" y="70291"/>
                  <a:pt x="860943" y="4378"/>
                  <a:pt x="1117000" y="2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695424" y="703594"/>
            <a:ext cx="3679069" cy="3508957"/>
          </a:xfrm>
          <a:custGeom>
            <a:avLst/>
            <a:gdLst/>
            <a:ahLst/>
            <a:cxnLst/>
            <a:rect l="l" t="t" r="r" b="b"/>
            <a:pathLst>
              <a:path w="3679069" h="3508957" extrusionOk="0">
                <a:moveTo>
                  <a:pt x="2214144" y="1127"/>
                </a:moveTo>
                <a:cubicBezTo>
                  <a:pt x="3378638" y="-35267"/>
                  <a:pt x="4289597" y="818314"/>
                  <a:pt x="3169400" y="1345851"/>
                </a:cubicBezTo>
                <a:cubicBezTo>
                  <a:pt x="1462434" y="2149717"/>
                  <a:pt x="1746081" y="3668078"/>
                  <a:pt x="717301" y="3495393"/>
                </a:cubicBezTo>
                <a:cubicBezTo>
                  <a:pt x="-311478" y="3322707"/>
                  <a:pt x="-70949" y="1617102"/>
                  <a:pt x="431011" y="965650"/>
                </a:cubicBezTo>
                <a:cubicBezTo>
                  <a:pt x="924632" y="283443"/>
                  <a:pt x="1604170" y="20191"/>
                  <a:pt x="2214144" y="1127"/>
                </a:cubicBezTo>
                <a:close/>
              </a:path>
            </a:pathLst>
          </a:custGeom>
          <a:noFill/>
          <a:ln w="38100" cap="flat" cmpd="sng">
            <a:solidFill>
              <a:srgbClr val="4C8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6592824" y="1042416"/>
            <a:ext cx="4535424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body" idx="1"/>
          </p:nvPr>
        </p:nvSpPr>
        <p:spPr>
          <a:xfrm>
            <a:off x="6592824" y="2295144"/>
            <a:ext cx="4535424" cy="25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6"/>
          <p:cNvSpPr>
            <a:spLocks noGrp="1"/>
          </p:cNvSpPr>
          <p:nvPr>
            <p:ph type="pic" idx="2"/>
          </p:nvPr>
        </p:nvSpPr>
        <p:spPr>
          <a:xfrm>
            <a:off x="1068086" y="785580"/>
            <a:ext cx="4537760" cy="4719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795528" y="2057400"/>
            <a:ext cx="5111496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27"/>
          <p:cNvGrpSpPr/>
          <p:nvPr/>
        </p:nvGrpSpPr>
        <p:grpSpPr>
          <a:xfrm>
            <a:off x="817336" y="3049989"/>
            <a:ext cx="3422601" cy="147360"/>
            <a:chOff x="3862913" y="5584851"/>
            <a:chExt cx="3422601" cy="147360"/>
          </a:xfrm>
        </p:grpSpPr>
        <p:sp>
          <p:nvSpPr>
            <p:cNvPr id="254" name="Google Shape;254;p27"/>
            <p:cNvSpPr/>
            <p:nvPr/>
          </p:nvSpPr>
          <p:spPr>
            <a:xfrm>
              <a:off x="3908929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27"/>
          <p:cNvSpPr txBox="1">
            <a:spLocks noGrp="1"/>
          </p:cNvSpPr>
          <p:nvPr>
            <p:ph type="body" idx="1"/>
          </p:nvPr>
        </p:nvSpPr>
        <p:spPr>
          <a:xfrm>
            <a:off x="795338" y="3438144"/>
            <a:ext cx="5111750" cy="202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/>
          </p:nvPr>
        </p:nvSpPr>
        <p:spPr>
          <a:xfrm>
            <a:off x="381000" y="154358"/>
            <a:ext cx="11430000" cy="66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265723" y="746938"/>
            <a:ext cx="11840308" cy="159645"/>
            <a:chOff x="3862913" y="5584851"/>
            <a:chExt cx="3422601" cy="147360"/>
          </a:xfrm>
        </p:grpSpPr>
        <p:sp>
          <p:nvSpPr>
            <p:cNvPr id="268" name="Google Shape;268;p28"/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2057400"/>
            <a:ext cx="5111496" cy="768096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75C2DE-6A22-DAE2-6B10-2ECB862D6BF5}"/>
              </a:ext>
            </a:extLst>
          </p:cNvPr>
          <p:cNvGrpSpPr/>
          <p:nvPr userDrawn="1"/>
        </p:nvGrpSpPr>
        <p:grpSpPr>
          <a:xfrm>
            <a:off x="817336" y="3049989"/>
            <a:ext cx="3422601" cy="147360"/>
            <a:chOff x="3862913" y="5584851"/>
            <a:chExt cx="3422601" cy="147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2770E3-337E-E3A7-C172-8E8E3DC3D324}"/>
                </a:ext>
              </a:extLst>
            </p:cNvPr>
            <p:cNvSpPr/>
            <p:nvPr/>
          </p:nvSpPr>
          <p:spPr>
            <a:xfrm>
              <a:off x="3908929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20BA79-4710-0264-8610-CC116C1F2A03}"/>
                </a:ext>
              </a:extLst>
            </p:cNvPr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72681-5FD2-21B1-3188-87FCA580741D}"/>
                </a:ext>
              </a:extLst>
            </p:cNvPr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B5786-6B26-6BC9-4ADD-42F03E363CB8}"/>
                </a:ext>
              </a:extLst>
            </p:cNvPr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191DA6-D02E-05FC-D21D-9E50A9AA77F3}"/>
                </a:ext>
              </a:extLst>
            </p:cNvPr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4B7F32-377B-3B1F-E2EB-B0A8227587BD}"/>
                </a:ext>
              </a:extLst>
            </p:cNvPr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6FFC8C-1329-3F27-6A03-3C373937C167}"/>
                </a:ext>
              </a:extLst>
            </p:cNvPr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26AF4-A700-7031-C1D2-542D050DE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338" y="3438144"/>
            <a:ext cx="5111750" cy="20240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lnSpc>
                <a:spcPct val="100000"/>
              </a:lnSpc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54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81000" y="154358"/>
            <a:ext cx="11430000" cy="66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81000" y="1111113"/>
            <a:ext cx="5855677" cy="506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 b="1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 b="1"/>
            </a:lvl2pPr>
            <a:lvl3pPr marL="1371600" lvl="2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 b="1"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 b="1"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11471732" y="6231541"/>
            <a:ext cx="377576" cy="3468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35" name="Google Shape;35;p14"/>
          <p:cNvGrpSpPr/>
          <p:nvPr/>
        </p:nvGrpSpPr>
        <p:grpSpPr>
          <a:xfrm>
            <a:off x="265723" y="746938"/>
            <a:ext cx="11840308" cy="159645"/>
            <a:chOff x="3862913" y="5584851"/>
            <a:chExt cx="3422601" cy="147360"/>
          </a:xfrm>
        </p:grpSpPr>
        <p:sp>
          <p:nvSpPr>
            <p:cNvPr id="36" name="Google Shape;36;p14"/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4"/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4"/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4666488" cy="28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6281928" y="1124712"/>
            <a:ext cx="553212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6236208" y="2286000"/>
            <a:ext cx="5532121" cy="383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2874900" y="3317773"/>
            <a:ext cx="1864449" cy="3255643"/>
          </a:xfrm>
          <a:custGeom>
            <a:avLst/>
            <a:gdLst/>
            <a:ahLst/>
            <a:cxnLst/>
            <a:rect l="l" t="t" r="r" b="b"/>
            <a:pathLst>
              <a:path w="1864449" h="3255643" extrusionOk="0">
                <a:moveTo>
                  <a:pt x="1303919" y="859"/>
                </a:moveTo>
                <a:cubicBezTo>
                  <a:pt x="1554097" y="15355"/>
                  <a:pt x="1708665" y="214035"/>
                  <a:pt x="1598851" y="645726"/>
                </a:cubicBezTo>
                <a:cubicBezTo>
                  <a:pt x="1247448" y="2027136"/>
                  <a:pt x="2268967" y="2591231"/>
                  <a:pt x="1674028" y="3108073"/>
                </a:cubicBezTo>
                <a:cubicBezTo>
                  <a:pt x="1190641" y="3528009"/>
                  <a:pt x="519823" y="2973220"/>
                  <a:pt x="210888" y="2425563"/>
                </a:cubicBezTo>
                <a:cubicBezTo>
                  <a:pt x="139596" y="2299180"/>
                  <a:pt x="87575" y="2173178"/>
                  <a:pt x="61577" y="2059622"/>
                </a:cubicBezTo>
                <a:cubicBezTo>
                  <a:pt x="-259613" y="828525"/>
                  <a:pt x="753529" y="-31033"/>
                  <a:pt x="1303919" y="8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1727390" y="314278"/>
            <a:ext cx="3559966" cy="4772583"/>
          </a:xfrm>
          <a:custGeom>
            <a:avLst/>
            <a:gdLst/>
            <a:ahLst/>
            <a:cxnLst/>
            <a:rect l="l" t="t" r="r" b="b"/>
            <a:pathLst>
              <a:path w="3559966" h="4772583" extrusionOk="0">
                <a:moveTo>
                  <a:pt x="2629170" y="961"/>
                </a:moveTo>
                <a:cubicBezTo>
                  <a:pt x="2893495" y="-9398"/>
                  <a:pt x="3120352" y="63385"/>
                  <a:pt x="3272980" y="250595"/>
                </a:cubicBezTo>
                <a:cubicBezTo>
                  <a:pt x="3970708" y="1106411"/>
                  <a:pt x="3307628" y="4023593"/>
                  <a:pt x="2235116" y="4667993"/>
                </a:cubicBezTo>
                <a:cubicBezTo>
                  <a:pt x="1162605" y="5312392"/>
                  <a:pt x="-250305" y="2806328"/>
                  <a:pt x="37990" y="1868288"/>
                </a:cubicBezTo>
                <a:cubicBezTo>
                  <a:pt x="263221" y="1135444"/>
                  <a:pt x="1685151" y="37958"/>
                  <a:pt x="2629170" y="96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/>
          <p:nvPr/>
        </p:nvSpPr>
        <p:spPr>
          <a:xfrm>
            <a:off x="3567607" y="1990454"/>
            <a:ext cx="1865518" cy="2564608"/>
          </a:xfrm>
          <a:custGeom>
            <a:avLst/>
            <a:gdLst/>
            <a:ahLst/>
            <a:cxnLst/>
            <a:rect l="l" t="t" r="r" b="b"/>
            <a:pathLst>
              <a:path w="1865518" h="2564608" extrusionOk="0">
                <a:moveTo>
                  <a:pt x="797111" y="25"/>
                </a:moveTo>
                <a:cubicBezTo>
                  <a:pt x="1321752" y="-5769"/>
                  <a:pt x="1956684" y="1025472"/>
                  <a:pt x="1854618" y="1470433"/>
                </a:cubicBezTo>
                <a:cubicBezTo>
                  <a:pt x="1737971" y="1978960"/>
                  <a:pt x="604749" y="2879982"/>
                  <a:pt x="201733" y="2453129"/>
                </a:cubicBezTo>
                <a:cubicBezTo>
                  <a:pt x="-201282" y="2026275"/>
                  <a:pt x="37672" y="453838"/>
                  <a:pt x="581487" y="70732"/>
                </a:cubicBezTo>
                <a:cubicBezTo>
                  <a:pt x="649464" y="22844"/>
                  <a:pt x="722162" y="852"/>
                  <a:pt x="797111" y="25"/>
                </a:cubicBezTo>
                <a:close/>
              </a:path>
            </a:pathLst>
          </a:custGeom>
          <a:noFill/>
          <a:ln w="38100" cap="flat" cmpd="sng">
            <a:solidFill>
              <a:srgbClr val="4C8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1" y="0"/>
            <a:ext cx="482409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1881480" y="1692737"/>
            <a:ext cx="1536333" cy="3434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381000" y="5858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1881480" y="2285390"/>
            <a:ext cx="1536333" cy="3434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3"/>
          </p:nvPr>
        </p:nvSpPr>
        <p:spPr>
          <a:xfrm>
            <a:off x="1881480" y="2878043"/>
            <a:ext cx="1536333" cy="3434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4"/>
          </p:nvPr>
        </p:nvSpPr>
        <p:spPr>
          <a:xfrm>
            <a:off x="1881480" y="3470696"/>
            <a:ext cx="1536333" cy="343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5"/>
          </p:nvPr>
        </p:nvSpPr>
        <p:spPr>
          <a:xfrm>
            <a:off x="1881480" y="4063349"/>
            <a:ext cx="1536333" cy="3434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6"/>
          </p:nvPr>
        </p:nvSpPr>
        <p:spPr>
          <a:xfrm>
            <a:off x="1881480" y="4656002"/>
            <a:ext cx="1536333" cy="3434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7"/>
          </p:nvPr>
        </p:nvSpPr>
        <p:spPr>
          <a:xfrm>
            <a:off x="1881480" y="5248656"/>
            <a:ext cx="1536333" cy="3434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8"/>
          </p:nvPr>
        </p:nvSpPr>
        <p:spPr>
          <a:xfrm>
            <a:off x="3520440" y="163677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9"/>
          </p:nvPr>
        </p:nvSpPr>
        <p:spPr>
          <a:xfrm>
            <a:off x="3520440" y="223113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3"/>
          </p:nvPr>
        </p:nvSpPr>
        <p:spPr>
          <a:xfrm>
            <a:off x="3520440" y="282549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4"/>
          </p:nvPr>
        </p:nvSpPr>
        <p:spPr>
          <a:xfrm>
            <a:off x="3520440" y="341985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5"/>
          </p:nvPr>
        </p:nvSpPr>
        <p:spPr>
          <a:xfrm>
            <a:off x="3520440" y="401421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6"/>
          </p:nvPr>
        </p:nvSpPr>
        <p:spPr>
          <a:xfrm>
            <a:off x="3520440" y="460857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7"/>
          </p:nvPr>
        </p:nvSpPr>
        <p:spPr>
          <a:xfrm>
            <a:off x="3520440" y="5202936"/>
            <a:ext cx="695858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1493726" y="6232422"/>
            <a:ext cx="350913" cy="338960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8"/>
          </p:nvPr>
        </p:nvSpPr>
        <p:spPr>
          <a:xfrm>
            <a:off x="3154680" y="1817973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9"/>
          </p:nvPr>
        </p:nvSpPr>
        <p:spPr>
          <a:xfrm>
            <a:off x="3154680" y="2407602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0"/>
          </p:nvPr>
        </p:nvSpPr>
        <p:spPr>
          <a:xfrm>
            <a:off x="3154680" y="3006693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21"/>
          </p:nvPr>
        </p:nvSpPr>
        <p:spPr>
          <a:xfrm>
            <a:off x="3154680" y="3602736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2"/>
          </p:nvPr>
        </p:nvSpPr>
        <p:spPr>
          <a:xfrm>
            <a:off x="3154680" y="4184774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3"/>
          </p:nvPr>
        </p:nvSpPr>
        <p:spPr>
          <a:xfrm>
            <a:off x="3154680" y="4777427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4"/>
          </p:nvPr>
        </p:nvSpPr>
        <p:spPr>
          <a:xfrm>
            <a:off x="3154680" y="5385816"/>
            <a:ext cx="100584" cy="100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727611" y="3282696"/>
            <a:ext cx="2097025" cy="1857619"/>
          </a:xfrm>
          <a:prstGeom prst="rect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256025" tIns="182875" rIns="91425" bIns="45700" anchor="t" anchorCtr="0">
            <a:noAutofit/>
          </a:bodyPr>
          <a:lstStyle>
            <a:lvl1pPr marL="457200" lvl="0" indent="-22860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728249" y="1810512"/>
            <a:ext cx="2097025" cy="144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4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3"/>
          </p:nvPr>
        </p:nvSpPr>
        <p:spPr>
          <a:xfrm>
            <a:off x="2888858" y="3282696"/>
            <a:ext cx="2097025" cy="1857619"/>
          </a:xfrm>
          <a:prstGeom prst="rect">
            <a:avLst/>
          </a:prstGeom>
          <a:solidFill>
            <a:srgbClr val="D3EBD9"/>
          </a:solidFill>
          <a:ln>
            <a:noFill/>
          </a:ln>
        </p:spPr>
        <p:txBody>
          <a:bodyPr spcFirstLastPara="1" wrap="square" lIns="256025" tIns="182875" rIns="91425" bIns="45700" anchor="t" anchorCtr="0">
            <a:noAutofit/>
          </a:bodyPr>
          <a:lstStyle>
            <a:lvl1pPr marL="457200" lvl="0" indent="-22860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4"/>
          </p:nvPr>
        </p:nvSpPr>
        <p:spPr>
          <a:xfrm>
            <a:off x="2889337" y="1810512"/>
            <a:ext cx="2097025" cy="1444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4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5"/>
          </p:nvPr>
        </p:nvSpPr>
        <p:spPr>
          <a:xfrm>
            <a:off x="5050105" y="3282696"/>
            <a:ext cx="2097025" cy="1857619"/>
          </a:xfrm>
          <a:prstGeom prst="rect">
            <a:avLst/>
          </a:prstGeom>
          <a:solidFill>
            <a:srgbClr val="D2F5F7"/>
          </a:solidFill>
          <a:ln>
            <a:noFill/>
          </a:ln>
        </p:spPr>
        <p:txBody>
          <a:bodyPr spcFirstLastPara="1" wrap="square" lIns="256025" tIns="182875" rIns="91425" bIns="45700" anchor="t" anchorCtr="0">
            <a:noAutofit/>
          </a:bodyPr>
          <a:lstStyle>
            <a:lvl1pPr marL="457200" lvl="0" indent="-22860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6"/>
          </p:nvPr>
        </p:nvSpPr>
        <p:spPr>
          <a:xfrm>
            <a:off x="5050425" y="1810512"/>
            <a:ext cx="2097025" cy="14445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4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7"/>
          </p:nvPr>
        </p:nvSpPr>
        <p:spPr>
          <a:xfrm>
            <a:off x="7211352" y="3282696"/>
            <a:ext cx="2097025" cy="1857619"/>
          </a:xfrm>
          <a:prstGeom prst="rect">
            <a:avLst/>
          </a:prstGeom>
          <a:solidFill>
            <a:srgbClr val="CFE6F6"/>
          </a:solidFill>
          <a:ln>
            <a:noFill/>
          </a:ln>
        </p:spPr>
        <p:txBody>
          <a:bodyPr spcFirstLastPara="1" wrap="square" lIns="256025" tIns="182875" rIns="91425" bIns="45700" anchor="t" anchorCtr="0">
            <a:noAutofit/>
          </a:bodyPr>
          <a:lstStyle>
            <a:lvl1pPr marL="457200" lvl="0" indent="-22860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8"/>
          </p:nvPr>
        </p:nvSpPr>
        <p:spPr>
          <a:xfrm>
            <a:off x="7211513" y="1810512"/>
            <a:ext cx="2097025" cy="1444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4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9"/>
          </p:nvPr>
        </p:nvSpPr>
        <p:spPr>
          <a:xfrm>
            <a:off x="9372600" y="3282696"/>
            <a:ext cx="2097025" cy="1857619"/>
          </a:xfrm>
          <a:prstGeom prst="rect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256025" tIns="182875" rIns="91425" bIns="45700" anchor="t" anchorCtr="0">
            <a:noAutofit/>
          </a:bodyPr>
          <a:lstStyle>
            <a:lvl1pPr marL="457200" lvl="0" indent="-22860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3"/>
          </p:nvPr>
        </p:nvSpPr>
        <p:spPr>
          <a:xfrm>
            <a:off x="9372600" y="1810512"/>
            <a:ext cx="2097025" cy="144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4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>
            <a:spLocks noGrp="1"/>
          </p:cNvSpPr>
          <p:nvPr>
            <p:ph type="pic" idx="14"/>
          </p:nvPr>
        </p:nvSpPr>
        <p:spPr>
          <a:xfrm>
            <a:off x="1433223" y="1938528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15"/>
          </p:nvPr>
        </p:nvSpPr>
        <p:spPr>
          <a:xfrm>
            <a:off x="3594470" y="1938528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>
            <a:spLocks noGrp="1"/>
          </p:cNvSpPr>
          <p:nvPr>
            <p:ph type="pic" idx="16"/>
          </p:nvPr>
        </p:nvSpPr>
        <p:spPr>
          <a:xfrm>
            <a:off x="7916964" y="1938528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7"/>
          <p:cNvSpPr>
            <a:spLocks noGrp="1"/>
          </p:cNvSpPr>
          <p:nvPr>
            <p:ph type="pic" idx="17"/>
          </p:nvPr>
        </p:nvSpPr>
        <p:spPr>
          <a:xfrm>
            <a:off x="10078212" y="1938528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7"/>
          <p:cNvSpPr>
            <a:spLocks noGrp="1"/>
          </p:cNvSpPr>
          <p:nvPr>
            <p:ph type="pic" idx="18"/>
          </p:nvPr>
        </p:nvSpPr>
        <p:spPr>
          <a:xfrm>
            <a:off x="5794056" y="1938528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1471732" y="6231541"/>
            <a:ext cx="377576" cy="3468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583680" y="1883664"/>
            <a:ext cx="5230368" cy="177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6583680" y="4059936"/>
            <a:ext cx="5230368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/>
          <p:nvPr/>
        </p:nvSpPr>
        <p:spPr>
          <a:xfrm rot="2731129" flipH="1">
            <a:off x="3381079" y="1810544"/>
            <a:ext cx="2398338" cy="2070985"/>
          </a:xfrm>
          <a:custGeom>
            <a:avLst/>
            <a:gdLst/>
            <a:ahLst/>
            <a:cxnLst/>
            <a:rect l="l" t="t" r="r" b="b"/>
            <a:pathLst>
              <a:path w="5266661" h="4547804" extrusionOk="0">
                <a:moveTo>
                  <a:pt x="46594" y="3111058"/>
                </a:moveTo>
                <a:cubicBezTo>
                  <a:pt x="-373125" y="1686135"/>
                  <a:pt x="2153170" y="-286134"/>
                  <a:pt x="3197109" y="34708"/>
                </a:cubicBezTo>
                <a:cubicBezTo>
                  <a:pt x="4241048" y="355550"/>
                  <a:pt x="6386084" y="1880811"/>
                  <a:pt x="4547676" y="3568843"/>
                </a:cubicBezTo>
                <a:cubicBezTo>
                  <a:pt x="2709268" y="5256875"/>
                  <a:pt x="466313" y="4535981"/>
                  <a:pt x="46594" y="31110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 rot="7237460" flipH="1">
            <a:off x="1812165" y="3120345"/>
            <a:ext cx="3992494" cy="2613637"/>
          </a:xfrm>
          <a:custGeom>
            <a:avLst/>
            <a:gdLst/>
            <a:ahLst/>
            <a:cxnLst/>
            <a:rect l="l" t="t" r="r" b="b"/>
            <a:pathLst>
              <a:path w="6493601" h="4250955" extrusionOk="0">
                <a:moveTo>
                  <a:pt x="96204" y="2456221"/>
                </a:moveTo>
                <a:cubicBezTo>
                  <a:pt x="-515372" y="952994"/>
                  <a:pt x="1939438" y="-121529"/>
                  <a:pt x="3211977" y="11054"/>
                </a:cubicBezTo>
                <a:cubicBezTo>
                  <a:pt x="7012563" y="291555"/>
                  <a:pt x="7403564" y="5551062"/>
                  <a:pt x="4945061" y="3947430"/>
                </a:cubicBezTo>
                <a:cubicBezTo>
                  <a:pt x="2486558" y="2343798"/>
                  <a:pt x="707780" y="3959448"/>
                  <a:pt x="96204" y="24562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 rot="2201564" flipH="1">
            <a:off x="2358749" y="362550"/>
            <a:ext cx="3363416" cy="2201818"/>
          </a:xfrm>
          <a:custGeom>
            <a:avLst/>
            <a:gdLst/>
            <a:ahLst/>
            <a:cxnLst/>
            <a:rect l="l" t="t" r="r" b="b"/>
            <a:pathLst>
              <a:path w="6493601" h="4250955" extrusionOk="0">
                <a:moveTo>
                  <a:pt x="96204" y="2456221"/>
                </a:moveTo>
                <a:cubicBezTo>
                  <a:pt x="-515372" y="952994"/>
                  <a:pt x="1939438" y="-121529"/>
                  <a:pt x="3211977" y="11054"/>
                </a:cubicBezTo>
                <a:cubicBezTo>
                  <a:pt x="7012563" y="291555"/>
                  <a:pt x="7403564" y="5551062"/>
                  <a:pt x="4945061" y="3947430"/>
                </a:cubicBezTo>
                <a:cubicBezTo>
                  <a:pt x="2486558" y="2343798"/>
                  <a:pt x="707780" y="3959448"/>
                  <a:pt x="96204" y="2456221"/>
                </a:cubicBezTo>
                <a:close/>
              </a:path>
            </a:pathLst>
          </a:custGeom>
          <a:noFill/>
          <a:ln w="38100" cap="flat" cmpd="sng">
            <a:solidFill>
              <a:srgbClr val="4C8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6675146" y="3793035"/>
            <a:ext cx="4398604" cy="130784"/>
            <a:chOff x="3862913" y="5584851"/>
            <a:chExt cx="3422601" cy="153845"/>
          </a:xfrm>
        </p:grpSpPr>
        <p:sp>
          <p:nvSpPr>
            <p:cNvPr id="102" name="Google Shape;102;p18"/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3864554" y="5684434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8"/>
          <p:cNvSpPr>
            <a:spLocks noGrp="1"/>
          </p:cNvSpPr>
          <p:nvPr>
            <p:ph type="pic" idx="2"/>
          </p:nvPr>
        </p:nvSpPr>
        <p:spPr>
          <a:xfrm>
            <a:off x="0" y="0"/>
            <a:ext cx="455906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77240" y="1051560"/>
            <a:ext cx="4928616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/>
          <p:nvPr/>
        </p:nvSpPr>
        <p:spPr>
          <a:xfrm rot="-3536567">
            <a:off x="6691756" y="3506614"/>
            <a:ext cx="2243660" cy="1673591"/>
          </a:xfrm>
          <a:custGeom>
            <a:avLst/>
            <a:gdLst/>
            <a:ahLst/>
            <a:cxnLst/>
            <a:rect l="l" t="t" r="r" b="b"/>
            <a:pathLst>
              <a:path w="5311374" h="3961862" extrusionOk="0">
                <a:moveTo>
                  <a:pt x="116397" y="2487445"/>
                </a:moveTo>
                <a:cubicBezTo>
                  <a:pt x="-600751" y="1293854"/>
                  <a:pt x="2188231" y="-278564"/>
                  <a:pt x="3232170" y="42278"/>
                </a:cubicBezTo>
                <a:cubicBezTo>
                  <a:pt x="4276109" y="363120"/>
                  <a:pt x="5984922" y="2865980"/>
                  <a:pt x="5032490" y="3642477"/>
                </a:cubicBezTo>
                <a:cubicBezTo>
                  <a:pt x="4080058" y="4418974"/>
                  <a:pt x="833545" y="3681036"/>
                  <a:pt x="116397" y="24874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 rot="-5064712">
            <a:off x="6931487" y="669775"/>
            <a:ext cx="4197907" cy="2748107"/>
          </a:xfrm>
          <a:custGeom>
            <a:avLst/>
            <a:gdLst/>
            <a:ahLst/>
            <a:cxnLst/>
            <a:rect l="l" t="t" r="r" b="b"/>
            <a:pathLst>
              <a:path w="6493601" h="4250955" extrusionOk="0">
                <a:moveTo>
                  <a:pt x="96204" y="2456221"/>
                </a:moveTo>
                <a:cubicBezTo>
                  <a:pt x="-515372" y="952994"/>
                  <a:pt x="1939438" y="-121529"/>
                  <a:pt x="3211977" y="11054"/>
                </a:cubicBezTo>
                <a:cubicBezTo>
                  <a:pt x="7012563" y="291555"/>
                  <a:pt x="7403564" y="5551062"/>
                  <a:pt x="4945061" y="3947430"/>
                </a:cubicBezTo>
                <a:cubicBezTo>
                  <a:pt x="2486558" y="2343798"/>
                  <a:pt x="707780" y="3959448"/>
                  <a:pt x="96204" y="2456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 rot="4082932">
            <a:off x="6216027" y="3679687"/>
            <a:ext cx="2485000" cy="2654351"/>
          </a:xfrm>
          <a:custGeom>
            <a:avLst/>
            <a:gdLst/>
            <a:ahLst/>
            <a:cxnLst/>
            <a:rect l="l" t="t" r="r" b="b"/>
            <a:pathLst>
              <a:path w="1789090" h="1911013" extrusionOk="0">
                <a:moveTo>
                  <a:pt x="4" y="996147"/>
                </a:moveTo>
                <a:cubicBezTo>
                  <a:pt x="-1689" y="677646"/>
                  <a:pt x="555726" y="1697"/>
                  <a:pt x="853907" y="4"/>
                </a:cubicBezTo>
                <a:cubicBezTo>
                  <a:pt x="1152088" y="-1689"/>
                  <a:pt x="1789090" y="475111"/>
                  <a:pt x="1789090" y="985987"/>
                </a:cubicBezTo>
                <a:cubicBezTo>
                  <a:pt x="1789090" y="1496863"/>
                  <a:pt x="1162248" y="1909317"/>
                  <a:pt x="864067" y="1911010"/>
                </a:cubicBezTo>
                <a:cubicBezTo>
                  <a:pt x="565886" y="1912703"/>
                  <a:pt x="1697" y="1314648"/>
                  <a:pt x="4" y="996147"/>
                </a:cubicBezTo>
                <a:close/>
              </a:path>
            </a:pathLst>
          </a:custGeom>
          <a:noFill/>
          <a:ln w="38100" cap="flat" cmpd="sng">
            <a:solidFill>
              <a:srgbClr val="4C8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>
            <a:spLocks noGrp="1"/>
          </p:cNvSpPr>
          <p:nvPr>
            <p:ph type="pic" idx="2"/>
          </p:nvPr>
        </p:nvSpPr>
        <p:spPr>
          <a:xfrm>
            <a:off x="6560284" y="0"/>
            <a:ext cx="5631717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804672" y="2295144"/>
            <a:ext cx="4928616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11494008" y="6372410"/>
            <a:ext cx="350913" cy="338960"/>
          </a:xfrm>
          <a:prstGeom prst="rect">
            <a:avLst/>
          </a:prstGeom>
          <a:solidFill>
            <a:srgbClr val="4C89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626466" y="300377"/>
            <a:ext cx="11009175" cy="6544064"/>
          </a:xfrm>
          <a:custGeom>
            <a:avLst/>
            <a:gdLst/>
            <a:ahLst/>
            <a:cxnLst/>
            <a:rect l="l" t="t" r="r" b="b"/>
            <a:pathLst>
              <a:path w="11009175" h="6544064" extrusionOk="0">
                <a:moveTo>
                  <a:pt x="5671719" y="133"/>
                </a:moveTo>
                <a:cubicBezTo>
                  <a:pt x="10502895" y="-32605"/>
                  <a:pt x="13110484" y="6035901"/>
                  <a:pt x="8888406" y="5225085"/>
                </a:cubicBezTo>
                <a:cubicBezTo>
                  <a:pt x="4147828" y="4314695"/>
                  <a:pt x="2446109" y="7881365"/>
                  <a:pt x="579340" y="5973973"/>
                </a:cubicBezTo>
                <a:cubicBezTo>
                  <a:pt x="-1287429" y="4066581"/>
                  <a:pt x="1780200" y="902713"/>
                  <a:pt x="3799737" y="312285"/>
                </a:cubicBezTo>
                <a:cubicBezTo>
                  <a:pt x="4451579" y="100191"/>
                  <a:pt x="5078417" y="4154"/>
                  <a:pt x="5671719" y="1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8213789" y="0"/>
            <a:ext cx="3490395" cy="2990132"/>
          </a:xfrm>
          <a:custGeom>
            <a:avLst/>
            <a:gdLst/>
            <a:ahLst/>
            <a:cxnLst/>
            <a:rect l="l" t="t" r="r" b="b"/>
            <a:pathLst>
              <a:path w="3490395" h="2990132" extrusionOk="0">
                <a:moveTo>
                  <a:pt x="9820" y="0"/>
                </a:moveTo>
                <a:lnTo>
                  <a:pt x="3326144" y="0"/>
                </a:lnTo>
                <a:lnTo>
                  <a:pt x="3355148" y="31976"/>
                </a:lnTo>
                <a:cubicBezTo>
                  <a:pt x="3412900" y="103082"/>
                  <a:pt x="3452270" y="176654"/>
                  <a:pt x="3469206" y="251990"/>
                </a:cubicBezTo>
                <a:cubicBezTo>
                  <a:pt x="3649852" y="1055568"/>
                  <a:pt x="2654828" y="3336449"/>
                  <a:pt x="1272961" y="2945433"/>
                </a:cubicBezTo>
                <a:cubicBezTo>
                  <a:pt x="322928" y="2676609"/>
                  <a:pt x="-6036" y="1263927"/>
                  <a:pt x="84" y="2613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7118763" y="-68389"/>
            <a:ext cx="2151657" cy="1747175"/>
          </a:xfrm>
          <a:custGeom>
            <a:avLst/>
            <a:gdLst/>
            <a:ahLst/>
            <a:cxnLst/>
            <a:rect l="l" t="t" r="r" b="b"/>
            <a:pathLst>
              <a:path w="2151657" h="1747175" extrusionOk="0">
                <a:moveTo>
                  <a:pt x="1879461" y="0"/>
                </a:moveTo>
                <a:cubicBezTo>
                  <a:pt x="1995915" y="72714"/>
                  <a:pt x="2082421" y="153158"/>
                  <a:pt x="2115725" y="234457"/>
                </a:cubicBezTo>
                <a:cubicBezTo>
                  <a:pt x="2248941" y="559652"/>
                  <a:pt x="2008387" y="1466014"/>
                  <a:pt x="1449949" y="1691084"/>
                </a:cubicBezTo>
                <a:cubicBezTo>
                  <a:pt x="891511" y="1916153"/>
                  <a:pt x="164500" y="1412663"/>
                  <a:pt x="31284" y="1087468"/>
                </a:cubicBezTo>
                <a:cubicBezTo>
                  <a:pt x="-68628" y="843572"/>
                  <a:pt x="80965" y="363691"/>
                  <a:pt x="335239" y="40917"/>
                </a:cubicBezTo>
              </a:path>
            </a:pathLst>
          </a:custGeom>
          <a:noFill/>
          <a:ln w="38100" cap="flat" cmpd="sng">
            <a:solidFill>
              <a:srgbClr val="4C8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2286000" y="1856232"/>
            <a:ext cx="7626096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4206240" y="5010912"/>
            <a:ext cx="3776472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1271016" y="640080"/>
            <a:ext cx="731520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3"/>
          </p:nvPr>
        </p:nvSpPr>
        <p:spPr>
          <a:xfrm>
            <a:off x="9848088" y="4078224"/>
            <a:ext cx="731520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>
            <a:spLocks noGrp="1"/>
          </p:cNvSpPr>
          <p:nvPr>
            <p:ph type="pic" idx="2"/>
          </p:nvPr>
        </p:nvSpPr>
        <p:spPr>
          <a:xfrm>
            <a:off x="1047364" y="1771002"/>
            <a:ext cx="1378059" cy="1205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9" name="Google Shape;129;p21"/>
          <p:cNvSpPr>
            <a:spLocks noGrp="1"/>
          </p:cNvSpPr>
          <p:nvPr>
            <p:ph type="pic" idx="3"/>
          </p:nvPr>
        </p:nvSpPr>
        <p:spPr>
          <a:xfrm>
            <a:off x="3332749" y="1792886"/>
            <a:ext cx="1155478" cy="12016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0" name="Google Shape;130;p21"/>
          <p:cNvSpPr>
            <a:spLocks noGrp="1"/>
          </p:cNvSpPr>
          <p:nvPr>
            <p:ph type="pic" idx="4"/>
          </p:nvPr>
        </p:nvSpPr>
        <p:spPr>
          <a:xfrm>
            <a:off x="5469106" y="1823586"/>
            <a:ext cx="1264120" cy="1117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1" name="Google Shape;131;p21"/>
          <p:cNvSpPr>
            <a:spLocks noGrp="1"/>
          </p:cNvSpPr>
          <p:nvPr>
            <p:ph type="pic" idx="5"/>
          </p:nvPr>
        </p:nvSpPr>
        <p:spPr>
          <a:xfrm>
            <a:off x="7574430" y="1771435"/>
            <a:ext cx="1335899" cy="1190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32" name="Google Shape;132;p21"/>
          <p:cNvSpPr>
            <a:spLocks noGrp="1"/>
          </p:cNvSpPr>
          <p:nvPr>
            <p:ph type="pic" idx="6"/>
          </p:nvPr>
        </p:nvSpPr>
        <p:spPr>
          <a:xfrm>
            <a:off x="9788770" y="1756154"/>
            <a:ext cx="1301909" cy="1218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11493726" y="6232422"/>
            <a:ext cx="350913" cy="3389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93192" y="6281928"/>
            <a:ext cx="4666488" cy="28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063551" y="3131394"/>
            <a:ext cx="1371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7"/>
          </p:nvPr>
        </p:nvSpPr>
        <p:spPr>
          <a:xfrm>
            <a:off x="1060973" y="3506298"/>
            <a:ext cx="1362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8"/>
          </p:nvPr>
        </p:nvSpPr>
        <p:spPr>
          <a:xfrm>
            <a:off x="3218688" y="3131394"/>
            <a:ext cx="1371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9"/>
          </p:nvPr>
        </p:nvSpPr>
        <p:spPr>
          <a:xfrm>
            <a:off x="3218688" y="3506298"/>
            <a:ext cx="1362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3"/>
          </p:nvPr>
        </p:nvSpPr>
        <p:spPr>
          <a:xfrm>
            <a:off x="5404104" y="3131394"/>
            <a:ext cx="1371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4"/>
          </p:nvPr>
        </p:nvSpPr>
        <p:spPr>
          <a:xfrm>
            <a:off x="5404104" y="3506298"/>
            <a:ext cx="1362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5"/>
          </p:nvPr>
        </p:nvSpPr>
        <p:spPr>
          <a:xfrm>
            <a:off x="7552944" y="3131394"/>
            <a:ext cx="1371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6"/>
          </p:nvPr>
        </p:nvSpPr>
        <p:spPr>
          <a:xfrm>
            <a:off x="7552944" y="3506298"/>
            <a:ext cx="1362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7"/>
          </p:nvPr>
        </p:nvSpPr>
        <p:spPr>
          <a:xfrm>
            <a:off x="9756648" y="3131394"/>
            <a:ext cx="1371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8"/>
          </p:nvPr>
        </p:nvSpPr>
        <p:spPr>
          <a:xfrm>
            <a:off x="9756648" y="3506298"/>
            <a:ext cx="1362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5" name="Google Shape;145;p21"/>
          <p:cNvCxnSpPr/>
          <p:nvPr/>
        </p:nvCxnSpPr>
        <p:spPr>
          <a:xfrm rot="10800000" flipH="1">
            <a:off x="1041276" y="1400802"/>
            <a:ext cx="712573" cy="1293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21"/>
          <p:cNvCxnSpPr/>
          <p:nvPr/>
        </p:nvCxnSpPr>
        <p:spPr>
          <a:xfrm>
            <a:off x="1753849" y="1400802"/>
            <a:ext cx="2170451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1"/>
          <p:cNvCxnSpPr/>
          <p:nvPr/>
        </p:nvCxnSpPr>
        <p:spPr>
          <a:xfrm>
            <a:off x="3924300" y="1399333"/>
            <a:ext cx="21717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6096000" y="1399333"/>
            <a:ext cx="2161515" cy="1440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21"/>
          <p:cNvCxnSpPr/>
          <p:nvPr/>
        </p:nvCxnSpPr>
        <p:spPr>
          <a:xfrm>
            <a:off x="8257515" y="1409994"/>
            <a:ext cx="218919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21"/>
          <p:cNvCxnSpPr/>
          <p:nvPr/>
        </p:nvCxnSpPr>
        <p:spPr>
          <a:xfrm>
            <a:off x="10446712" y="1406246"/>
            <a:ext cx="66853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body" idx="19"/>
          </p:nvPr>
        </p:nvSpPr>
        <p:spPr>
          <a:xfrm>
            <a:off x="1630551" y="1295278"/>
            <a:ext cx="209396" cy="2093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20"/>
          </p:nvPr>
        </p:nvSpPr>
        <p:spPr>
          <a:xfrm>
            <a:off x="3805163" y="1300318"/>
            <a:ext cx="209396" cy="2093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21"/>
          </p:nvPr>
        </p:nvSpPr>
        <p:spPr>
          <a:xfrm>
            <a:off x="5984012" y="1296291"/>
            <a:ext cx="209396" cy="209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22"/>
          </p:nvPr>
        </p:nvSpPr>
        <p:spPr>
          <a:xfrm>
            <a:off x="8127690" y="1305329"/>
            <a:ext cx="209396" cy="209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23"/>
          </p:nvPr>
        </p:nvSpPr>
        <p:spPr>
          <a:xfrm>
            <a:off x="10342014" y="1297834"/>
            <a:ext cx="209396" cy="209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381000" y="154358"/>
            <a:ext cx="11430000" cy="66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21"/>
          <p:cNvGrpSpPr/>
          <p:nvPr/>
        </p:nvGrpSpPr>
        <p:grpSpPr>
          <a:xfrm>
            <a:off x="265723" y="746938"/>
            <a:ext cx="11840308" cy="159645"/>
            <a:chOff x="3862913" y="5584851"/>
            <a:chExt cx="3422601" cy="147360"/>
          </a:xfrm>
        </p:grpSpPr>
        <p:sp>
          <p:nvSpPr>
            <p:cNvPr id="158" name="Google Shape;158;p21"/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DB9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291-024-01638-2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35.jpeg"/><Relationship Id="rId5" Type="http://schemas.openxmlformats.org/officeDocument/2006/relationships/image" Target="../media/image5.jp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igs.org/pub/resource/pubs/workshop/2022/TourdelIGS4_04_Steigenberge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00190-023-01757-7" TargetMode="External"/><Relationship Id="rId4" Type="http://schemas.openxmlformats.org/officeDocument/2006/relationships/hyperlink" Target="https://doi.org/10.1007/s10291-022-01298-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007/s00190-023-01777-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igs.org/pub/resource/pubs/workshop/2022/TourdelIGS4_04_Steigenberger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9/TAES.2021.3140018" TargetMode="External"/><Relationship Id="rId4" Type="http://schemas.openxmlformats.org/officeDocument/2006/relationships/hyperlink" Target="https://doi.org/10.1007/s10291-022-01298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" descr="Uniwersytet Przyrodniczy we Wrocławi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36" y="500367"/>
            <a:ext cx="2442798" cy="53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" descr="Contributing Organizations – International GNSS Service"/>
          <p:cNvPicPr preferRelativeResize="0"/>
          <p:nvPr/>
        </p:nvPicPr>
        <p:blipFill rotWithShape="1">
          <a:blip r:embed="rId4">
            <a:alphaModFix/>
          </a:blip>
          <a:srcRect t="19758" b="19761"/>
          <a:stretch/>
        </p:blipFill>
        <p:spPr>
          <a:xfrm>
            <a:off x="495846" y="449896"/>
            <a:ext cx="2626390" cy="6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1111" y="5616991"/>
            <a:ext cx="1355041" cy="8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" descr="IAG logos - International Association of Geodes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1739" y="5729974"/>
            <a:ext cx="1748998" cy="58706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"/>
          <p:cNvSpPr txBox="1">
            <a:spLocks noGrp="1"/>
          </p:cNvSpPr>
          <p:nvPr>
            <p:ph type="body" idx="3"/>
          </p:nvPr>
        </p:nvSpPr>
        <p:spPr>
          <a:xfrm>
            <a:off x="626806" y="4059895"/>
            <a:ext cx="785743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Radosław Zajdel</a:t>
            </a:r>
            <a:r>
              <a:rPr lang="pl-PL" sz="24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lang="pl-P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Adrian Nowak</a:t>
            </a:r>
            <a:r>
              <a:rPr lang="pl-PL" sz="24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l-P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Krzysztof Sośnica</a:t>
            </a:r>
            <a:r>
              <a:rPr lang="pl-PL" sz="24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US" sz="2400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Geodetic Observatory Pecny, Research Institute of Geodesy, Topography and Cartography; Zdiby, Czechia</a:t>
            </a:r>
            <a:br>
              <a:rPr lang="pl-PL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Institute of Geodesy and Geoinformatics, UPWr, Wrocław, Poland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pl-PL" sz="2400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1" name="Google Shape;301;p1"/>
          <p:cNvSpPr txBox="1"/>
          <p:nvPr/>
        </p:nvSpPr>
        <p:spPr>
          <a:xfrm>
            <a:off x="626806" y="2611394"/>
            <a:ext cx="6766548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20327F"/>
                </a:solidFill>
                <a:latin typeface="Calibri"/>
                <a:cs typeface="Calibri"/>
              </a:rPr>
              <a:t>SLR Validation of BeiDou-3 MEO Orbits </a:t>
            </a:r>
            <a:br>
              <a:rPr lang="en-US" sz="3200" b="1" spc="-1" dirty="0">
                <a:solidFill>
                  <a:srgbClr val="20327F"/>
                </a:solidFill>
                <a:latin typeface="Calibri"/>
                <a:cs typeface="Calibri"/>
              </a:rPr>
            </a:br>
            <a:r>
              <a:rPr lang="en-US" sz="2400" b="1" spc="-1" dirty="0">
                <a:solidFill>
                  <a:srgbClr val="20327F"/>
                </a:solidFill>
                <a:latin typeface="Calibri"/>
                <a:cs typeface="Calibri"/>
              </a:rPr>
              <a:t>Insights from the First Year of Tracking</a:t>
            </a:r>
            <a:endParaRPr lang="pl-PL" sz="2400" b="1" i="1" spc="-1" dirty="0">
              <a:solidFill>
                <a:srgbClr val="20327F"/>
              </a:solidFill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27D89-F0B7-4AD2-BF9C-0A5F2BC0FDD9}"/>
              </a:ext>
            </a:extLst>
          </p:cNvPr>
          <p:cNvGrpSpPr/>
          <p:nvPr/>
        </p:nvGrpSpPr>
        <p:grpSpPr>
          <a:xfrm>
            <a:off x="495846" y="5993799"/>
            <a:ext cx="5719756" cy="323236"/>
            <a:chOff x="124466" y="6369475"/>
            <a:chExt cx="5719756" cy="323236"/>
          </a:xfrm>
        </p:grpSpPr>
        <p:pic>
          <p:nvPicPr>
            <p:cNvPr id="9" name="Picture 8" descr="Blue text on a white background&#10;&#10;Description automatically generated">
              <a:extLst>
                <a:ext uri="{FF2B5EF4-FFF2-40B4-BE49-F238E27FC236}">
                  <a16:creationId xmlns:a16="http://schemas.microsoft.com/office/drawing/2014/main" id="{64150106-126A-4D37-A622-BD0CF6E25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51" y="6382876"/>
              <a:ext cx="1335351" cy="280424"/>
            </a:xfrm>
            <a:prstGeom prst="rect">
              <a:avLst/>
            </a:prstGeom>
          </p:spPr>
        </p:pic>
        <p:pic>
          <p:nvPicPr>
            <p:cNvPr id="10" name="Picture 9" descr="A blue and black rectangle with text&#10;&#10;Description automatically generated">
              <a:extLst>
                <a:ext uri="{FF2B5EF4-FFF2-40B4-BE49-F238E27FC236}">
                  <a16:creationId xmlns:a16="http://schemas.microsoft.com/office/drawing/2014/main" id="{B9C89341-C736-4021-A984-2FAA316FC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870" y="6385485"/>
              <a:ext cx="1843352" cy="307226"/>
            </a:xfrm>
            <a:prstGeom prst="rect">
              <a:avLst/>
            </a:prstGeom>
          </p:spPr>
        </p:pic>
        <p:pic>
          <p:nvPicPr>
            <p:cNvPr id="11" name="Picture 10" descr="A blue square with black letters&#10;&#10;Description automatically generated">
              <a:extLst>
                <a:ext uri="{FF2B5EF4-FFF2-40B4-BE49-F238E27FC236}">
                  <a16:creationId xmlns:a16="http://schemas.microsoft.com/office/drawing/2014/main" id="{A4E1E0B0-1546-4E9B-8741-FCE8068A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6" y="6369475"/>
              <a:ext cx="2408317" cy="3072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FC21-04F6-4DC4-A8B4-DF62B85A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Validation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1C9BB9-8ED0-4E00-9E25-123AA7958C9B}"/>
              </a:ext>
            </a:extLst>
          </p:cNvPr>
          <p:cNvSpPr txBox="1">
            <a:spLocks/>
          </p:cNvSpPr>
          <p:nvPr/>
        </p:nvSpPr>
        <p:spPr>
          <a:xfrm>
            <a:off x="381000" y="1111113"/>
            <a:ext cx="2959100" cy="506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groups detailed from the analysis of empirical parameter are reflected in a different distribution of SLR residuals.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four BDS-3 CAST (C32, C33, C45, C46) satellites and two SECM-B satellites (C43, C44), are equipped with additional SAR equipment.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BDB63E-F66F-4F6A-B900-F47BE8C1A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>
          <a:xfrm>
            <a:off x="3497052" y="961289"/>
            <a:ext cx="8373365" cy="54844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E40457-0D7F-44FF-B007-2559FEB92E12}"/>
              </a:ext>
            </a:extLst>
          </p:cNvPr>
          <p:cNvGrpSpPr/>
          <p:nvPr/>
        </p:nvGrpSpPr>
        <p:grpSpPr>
          <a:xfrm>
            <a:off x="6885356" y="961289"/>
            <a:ext cx="4296650" cy="5564895"/>
            <a:chOff x="6885356" y="961289"/>
            <a:chExt cx="4296650" cy="55648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D092F2-C3E7-4C35-8C64-37123670A910}"/>
                </a:ext>
              </a:extLst>
            </p:cNvPr>
            <p:cNvSpPr/>
            <p:nvPr/>
          </p:nvSpPr>
          <p:spPr>
            <a:xfrm>
              <a:off x="10511692" y="961290"/>
              <a:ext cx="670314" cy="5521462"/>
            </a:xfrm>
            <a:prstGeom prst="rect">
              <a:avLst/>
            </a:prstGeom>
            <a:solidFill>
              <a:srgbClr val="00FF00">
                <a:alpha val="1098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4F997A-539A-4184-8BCB-FF7298F5C143}"/>
                </a:ext>
              </a:extLst>
            </p:cNvPr>
            <p:cNvSpPr/>
            <p:nvPr/>
          </p:nvSpPr>
          <p:spPr>
            <a:xfrm>
              <a:off x="6885356" y="961289"/>
              <a:ext cx="1985106" cy="5564895"/>
            </a:xfrm>
            <a:prstGeom prst="rect">
              <a:avLst/>
            </a:prstGeom>
            <a:solidFill>
              <a:srgbClr val="00FF00">
                <a:alpha val="1098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69A1-577B-4AD6-9ADF-21063BA95F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1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FC21-04F6-4DC4-A8B4-DF62B85A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69A1-577B-4AD6-9ADF-21063BA95F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11</a:t>
            </a:fld>
            <a:endParaRPr lang="pl-P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552681-990B-43A8-8A96-CABDAB2A0F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28" y="878479"/>
            <a:ext cx="7764631" cy="5353062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8773DAC-0DD6-4F1A-BE75-9BACA013C7C1}"/>
              </a:ext>
            </a:extLst>
          </p:cNvPr>
          <p:cNvSpPr txBox="1">
            <a:spLocks/>
          </p:cNvSpPr>
          <p:nvPr/>
        </p:nvSpPr>
        <p:spPr>
          <a:xfrm>
            <a:off x="381000" y="4542360"/>
            <a:ext cx="3479800" cy="186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different modelling of the BDS-3 orbits implemented by the different ACs results in </a:t>
            </a:r>
            <a:r>
              <a:rPr lang="en-US" sz="1800" dirty="0"/>
              <a:t>large differences </a:t>
            </a:r>
            <a:r>
              <a:rPr lang="en-US" sz="1800" b="0" dirty="0"/>
              <a:t>in the outcome of SLR validation.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1346AC-86B7-4593-82AB-5992C4144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87718"/>
              </p:ext>
            </p:extLst>
          </p:nvPr>
        </p:nvGraphicFramePr>
        <p:xfrm>
          <a:off x="557971" y="1273909"/>
          <a:ext cx="3302829" cy="3147643"/>
        </p:xfrm>
        <a:graphic>
          <a:graphicData uri="http://schemas.openxmlformats.org/drawingml/2006/table">
            <a:tbl>
              <a:tblPr>
                <a:tableStyleId>{4BD295C2-C43E-43E9-8D67-0072F63A453B}</a:tableStyleId>
              </a:tblPr>
              <a:tblGrid>
                <a:gridCol w="376749">
                  <a:extLst>
                    <a:ext uri="{9D8B030D-6E8A-4147-A177-3AD203B41FA5}">
                      <a16:colId xmlns:a16="http://schemas.microsoft.com/office/drawing/2014/main" val="10680831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923917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7581442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83253068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47652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226027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63806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2718488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61009535"/>
                    </a:ext>
                  </a:extLst>
                </a:gridCol>
              </a:tblGrid>
              <a:tr h="21101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DEVIATION OF SLR RESIDUALS [mm]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extLst>
                  <a:ext uri="{0D108BD9-81ED-4DB2-BD59-A6C34878D82A}">
                    <a16:rowId xmlns:a16="http://schemas.microsoft.com/office/drawing/2014/main" val="2167564264"/>
                  </a:ext>
                </a:extLst>
              </a:tr>
              <a:tr h="15593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BDS-3M-CAST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BDS-3M-CAST SAR-A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BDS-3M-CAST SAR-B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BDS-3M-CAST*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BDS-3M-SECM-A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BDS-3M-SECM-A*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BDS-3M-SECM-B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GAL-2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18985"/>
                  </a:ext>
                </a:extLst>
              </a:tr>
              <a:tr h="229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COD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56.3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14812"/>
                  </a:ext>
                </a:extLst>
              </a:tr>
              <a:tr h="229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ESA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21.7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84.6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22.2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62728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07774"/>
                  </a:ext>
                </a:extLst>
              </a:tr>
              <a:tr h="229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</a:rPr>
                        <a:t>GFZ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67B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74549"/>
                  </a:ext>
                </a:extLst>
              </a:tr>
              <a:tr h="229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</a:rPr>
                        <a:t>IAC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0956"/>
                  </a:ext>
                </a:extLst>
              </a:tr>
              <a:tr h="229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</a:rPr>
                        <a:t>SHA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F0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81155"/>
                  </a:ext>
                </a:extLst>
              </a:tr>
              <a:tr h="229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WUM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377C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817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8BBDD9-B6D8-4748-AFEA-F826A35A3455}"/>
              </a:ext>
            </a:extLst>
          </p:cNvPr>
          <p:cNvSpPr txBox="1"/>
          <p:nvPr/>
        </p:nvSpPr>
        <p:spPr>
          <a:xfrm rot="16200000">
            <a:off x="1036678" y="27776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400" u="none" strike="noStrike" dirty="0">
                <a:effectLst/>
              </a:rPr>
              <a:t>SLR Residuals [mm]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1998-47E1-4E11-A87F-D387B2A3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0" y="154358"/>
            <a:ext cx="3492500" cy="666261"/>
          </a:xfrm>
        </p:spPr>
        <p:txBody>
          <a:bodyPr/>
          <a:lstStyle/>
          <a:p>
            <a:r>
              <a:rPr lang="en-US" dirty="0"/>
              <a:t>SLR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F71F0-B583-4297-B7F9-2557FC0E8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12</a:t>
            </a:fld>
            <a:endParaRPr lang="pl-P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FB62D-A4C4-4EA4-A794-EFB5CEABAC17}"/>
              </a:ext>
            </a:extLst>
          </p:cNvPr>
          <p:cNvGrpSpPr/>
          <p:nvPr/>
        </p:nvGrpSpPr>
        <p:grpSpPr>
          <a:xfrm>
            <a:off x="381000" y="154358"/>
            <a:ext cx="7659091" cy="6424043"/>
            <a:chOff x="5630489" y="347086"/>
            <a:chExt cx="6227078" cy="52229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AFD4BC-67BF-4BC1-9622-BB6EA551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0" y="347086"/>
              <a:ext cx="6227076" cy="14378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136F-23E5-4428-A3C5-9C3FA01B8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89" y="1592796"/>
              <a:ext cx="6227076" cy="14378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8EC92F-17E1-4BF7-B236-207EAACA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1" y="2838505"/>
              <a:ext cx="6227076" cy="14378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424DF0-3734-4372-8260-76296D215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1" y="4132135"/>
              <a:ext cx="6227076" cy="1437897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E1D35DB-74AF-4083-9FCC-5DFCC6CCC7DC}"/>
              </a:ext>
            </a:extLst>
          </p:cNvPr>
          <p:cNvSpPr txBox="1">
            <a:spLocks/>
          </p:cNvSpPr>
          <p:nvPr/>
        </p:nvSpPr>
        <p:spPr>
          <a:xfrm>
            <a:off x="8318500" y="1578708"/>
            <a:ext cx="3492498" cy="448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3 ACs with the best results were selected.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orbit modeling deficiencies are visible for most ACs and subgroups of satellites.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ESA orbit modelling works great with BDS-3 CAST </a:t>
            </a:r>
            <a:r>
              <a:rPr lang="en-US" sz="1800" b="0" dirty="0"/>
              <a:t>satellites</a:t>
            </a:r>
            <a:br>
              <a:rPr lang="en-US" sz="1800" b="0" dirty="0"/>
            </a:br>
            <a:r>
              <a:rPr lang="en-US" sz="1800" b="0" dirty="0"/>
              <a:t>(comparable to their </a:t>
            </a:r>
            <a:br>
              <a:rPr lang="en-US" sz="1800" b="0" dirty="0"/>
            </a:br>
            <a:r>
              <a:rPr lang="en-US" sz="1800" b="0" dirty="0"/>
              <a:t>Galileo FOC results)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SLR residual analysis confirms the validity of grouping satellites, revealing differences in orbit quality and systematic errors.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7AD5B-1550-4A01-9360-87BFE32E898D}"/>
              </a:ext>
            </a:extLst>
          </p:cNvPr>
          <p:cNvSpPr txBox="1"/>
          <p:nvPr/>
        </p:nvSpPr>
        <p:spPr>
          <a:xfrm rot="16200000">
            <a:off x="500185" y="3056652"/>
            <a:ext cx="312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dirty="0"/>
              <a:t>A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FC636-A446-4CD1-8188-1BF523E4717A}"/>
              </a:ext>
            </a:extLst>
          </p:cNvPr>
          <p:cNvSpPr txBox="1"/>
          <p:nvPr/>
        </p:nvSpPr>
        <p:spPr>
          <a:xfrm rot="16200000">
            <a:off x="492370" y="4632142"/>
            <a:ext cx="312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dirty="0"/>
              <a:t>B</a:t>
            </a:r>
            <a:endParaRPr lang="en-US" sz="10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1A16BB-F5B2-4626-9773-C22793703054}"/>
              </a:ext>
            </a:extLst>
          </p:cNvPr>
          <p:cNvSpPr txBox="1">
            <a:spLocks/>
          </p:cNvSpPr>
          <p:nvPr/>
        </p:nvSpPr>
        <p:spPr>
          <a:xfrm>
            <a:off x="8330228" y="900731"/>
            <a:ext cx="3492500" cy="66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bg2"/>
                </a:solidFill>
              </a:rPr>
              <a:t>BDS-3M-CAST</a:t>
            </a:r>
          </a:p>
        </p:txBody>
      </p:sp>
    </p:spTree>
    <p:extLst>
      <p:ext uri="{BB962C8B-B14F-4D97-AF65-F5344CB8AC3E}">
        <p14:creationId xmlns:p14="http://schemas.microsoft.com/office/powerpoint/2010/main" val="25766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F71F0-B583-4297-B7F9-2557FC0E8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13</a:t>
            </a:fld>
            <a:endParaRPr lang="pl-P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2E98C5-6A3C-40E3-8E90-79D045D5BBA4}"/>
              </a:ext>
            </a:extLst>
          </p:cNvPr>
          <p:cNvGrpSpPr/>
          <p:nvPr/>
        </p:nvGrpSpPr>
        <p:grpSpPr>
          <a:xfrm>
            <a:off x="380998" y="1068760"/>
            <a:ext cx="7670578" cy="4832923"/>
            <a:chOff x="5621148" y="347085"/>
            <a:chExt cx="6236419" cy="39293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1EB84C-2E85-4EE2-9606-2E99C3E49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0" y="347086"/>
              <a:ext cx="6227076" cy="14378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BC02E9-5EE5-4A73-A68E-423F6443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89" y="1592796"/>
              <a:ext cx="6227076" cy="14378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B3936B-F5D4-477A-9AC9-E65A8D56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1" y="2838505"/>
              <a:ext cx="6227076" cy="14378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D5A0FE-751C-400B-9D1B-B86C5D699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87" y="347085"/>
              <a:ext cx="6227076" cy="14378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F47671-1529-46B9-B737-93080AE4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1" y="1592796"/>
              <a:ext cx="6227076" cy="14378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6BD6FF-B55A-4843-A861-3627B7FFF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148" y="2838504"/>
              <a:ext cx="6227076" cy="1437897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C5F8E66-4A8D-4D97-B9BC-28082DD4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154358"/>
            <a:ext cx="11430002" cy="666261"/>
          </a:xfrm>
        </p:spPr>
        <p:txBody>
          <a:bodyPr/>
          <a:lstStyle/>
          <a:p>
            <a:r>
              <a:rPr lang="en-US" dirty="0"/>
              <a:t>SLR Validation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648E0CF-0101-4300-AE88-0DD11E651161}"/>
              </a:ext>
            </a:extLst>
          </p:cNvPr>
          <p:cNvSpPr txBox="1">
            <a:spLocks/>
          </p:cNvSpPr>
          <p:nvPr/>
        </p:nvSpPr>
        <p:spPr>
          <a:xfrm>
            <a:off x="8318500" y="1578708"/>
            <a:ext cx="3599962" cy="448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3 ACs with the best results were selected.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orbit modeling deficiencies are visible for most ACs and subgroups of satellites.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ESA orbit modelling works great with BDS-3 SECM-A. </a:t>
            </a:r>
            <a:r>
              <a:rPr lang="en-US" sz="1800" b="0" dirty="0"/>
              <a:t>The larger scatter of residuals applies only to high beta angles, i.e. satellites on plane C (C25/26).</a:t>
            </a:r>
            <a:endParaRPr lang="en-US" sz="18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SLR residual analysis confirms the validity of grouping satellites, revealing differences in orbit quality and systematic errors.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1F4B320-9D1C-43B3-A70E-80EEF7BE2D95}"/>
              </a:ext>
            </a:extLst>
          </p:cNvPr>
          <p:cNvSpPr txBox="1">
            <a:spLocks/>
          </p:cNvSpPr>
          <p:nvPr/>
        </p:nvSpPr>
        <p:spPr>
          <a:xfrm>
            <a:off x="8330228" y="900731"/>
            <a:ext cx="3492500" cy="66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bg2"/>
                </a:solidFill>
              </a:rPr>
              <a:t>BDS-3M-SECM</a:t>
            </a:r>
          </a:p>
        </p:txBody>
      </p:sp>
    </p:spTree>
    <p:extLst>
      <p:ext uri="{BB962C8B-B14F-4D97-AF65-F5344CB8AC3E}">
        <p14:creationId xmlns:p14="http://schemas.microsoft.com/office/powerpoint/2010/main" val="135507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253C-0796-46BE-B0F0-4FEE9FC4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of Metadata – C43/C44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AE2FF-3EE5-4BC5-8406-49FF95D4E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14</a:t>
            </a:fld>
            <a:endParaRPr lang="pl-PL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7DE93B-A7B2-4C51-B7A3-396A8E8B859D}"/>
              </a:ext>
            </a:extLst>
          </p:cNvPr>
          <p:cNvSpPr txBox="1">
            <a:spLocks/>
          </p:cNvSpPr>
          <p:nvPr/>
        </p:nvSpPr>
        <p:spPr>
          <a:xfrm>
            <a:off x="381000" y="1111113"/>
            <a:ext cx="11430000" cy="506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official LRA X- and Y-offset (m) from the </a:t>
            </a:r>
            <a:r>
              <a:rPr lang="en-US" sz="1800" b="0" dirty="0" err="1"/>
              <a:t>BeiDou</a:t>
            </a:r>
            <a:r>
              <a:rPr lang="en-US" sz="1800" b="0" dirty="0"/>
              <a:t> metadata: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SVN225/C44   0.6339   0.4250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SVN226/C43   0.6347   0.4248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 sz="1600" b="0" dirty="0"/>
          </a:p>
          <a:p>
            <a:pPr marL="571500" lvl="1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1600" b="0" dirty="0"/>
          </a:p>
          <a:p>
            <a:pPr marL="571500" lvl="1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16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updated values by CSNO: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SVN225/C44   -1.062    -0.287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SVN226/C43   -1.061    -0.287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 sz="16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estimated values by ESA and DLR: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SVN225/C44   -1.085   -0.315           |       -1.048   -0.264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SVN226/C43   -1.068   -0.332           |       -1.060   -0.300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 sz="1600" b="0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 sz="16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  <a:p>
            <a:pPr marL="571500" lvl="1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16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id="{DDFB012F-F968-41E1-AFC9-476A4984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05" y="1826845"/>
            <a:ext cx="7314695" cy="2222365"/>
          </a:xfrm>
          <a:prstGeom prst="rect">
            <a:avLst/>
          </a:prstGeom>
        </p:spPr>
      </p:pic>
      <p:sp>
        <p:nvSpPr>
          <p:cNvPr id="10" name="Prostokąt 14">
            <a:extLst>
              <a:ext uri="{FF2B5EF4-FFF2-40B4-BE49-F238E27FC236}">
                <a16:creationId xmlns:a16="http://schemas.microsoft.com/office/drawing/2014/main" id="{9B73C0AC-334A-4DF5-B199-202807D699AE}"/>
              </a:ext>
            </a:extLst>
          </p:cNvPr>
          <p:cNvSpPr/>
          <p:nvPr/>
        </p:nvSpPr>
        <p:spPr>
          <a:xfrm>
            <a:off x="8206155" y="4213370"/>
            <a:ext cx="3604846" cy="5878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latin typeface="+mn-lt"/>
              </a:rPr>
              <a:t>The RMS of SLR </a:t>
            </a:r>
            <a:r>
              <a:rPr lang="en-US" b="1" dirty="0" err="1">
                <a:latin typeface="+mn-lt"/>
              </a:rPr>
              <a:t>residulals</a:t>
            </a:r>
            <a:r>
              <a:rPr lang="en-US" b="1" dirty="0">
                <a:latin typeface="+mn-lt"/>
              </a:rPr>
              <a:t> has been 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latin typeface="+mn-lt"/>
              </a:rPr>
              <a:t>reduced from 150 to 20 mm!</a:t>
            </a:r>
          </a:p>
        </p:txBody>
      </p:sp>
      <p:sp>
        <p:nvSpPr>
          <p:cNvPr id="7" name="Prostokąt 14">
            <a:extLst>
              <a:ext uri="{FF2B5EF4-FFF2-40B4-BE49-F238E27FC236}">
                <a16:creationId xmlns:a16="http://schemas.microsoft.com/office/drawing/2014/main" id="{D72142AF-DA4F-4D1B-BFC8-DC341B258534}"/>
              </a:ext>
            </a:extLst>
          </p:cNvPr>
          <p:cNvSpPr/>
          <p:nvPr/>
        </p:nvSpPr>
        <p:spPr>
          <a:xfrm>
            <a:off x="5576278" y="1896108"/>
            <a:ext cx="23875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latin typeface="+mn-lt"/>
              </a:rPr>
              <a:t>OLD LRA</a:t>
            </a:r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0296D06B-AF11-4393-BCB5-B2F3DEA5EC42}"/>
              </a:ext>
            </a:extLst>
          </p:cNvPr>
          <p:cNvSpPr/>
          <p:nvPr/>
        </p:nvSpPr>
        <p:spPr>
          <a:xfrm>
            <a:off x="8221787" y="1896107"/>
            <a:ext cx="2387599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latin typeface="+mn-lt"/>
              </a:rPr>
              <a:t>NEW LRA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1946D6-0F68-4866-ACE9-D158CEAC024F}"/>
              </a:ext>
            </a:extLst>
          </p:cNvPr>
          <p:cNvSpPr/>
          <p:nvPr/>
        </p:nvSpPr>
        <p:spPr>
          <a:xfrm>
            <a:off x="8134351" y="1190625"/>
            <a:ext cx="3863450" cy="295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F879C-CC15-4E37-8E9B-3E820C2AF982}"/>
              </a:ext>
            </a:extLst>
          </p:cNvPr>
          <p:cNvSpPr txBox="1"/>
          <p:nvPr/>
        </p:nvSpPr>
        <p:spPr>
          <a:xfrm>
            <a:off x="553964" y="2282279"/>
            <a:ext cx="3903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Zajdel, R., Nowak, A. &amp;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Sośnica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K. Satellite laser ranging to BeiDou-3 satellites: initial performance and contribution to orbit model improvement.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+mj-lt"/>
              </a:rPr>
              <a:t>GPS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+mj-lt"/>
              </a:rPr>
              <a:t>Solut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+mj-lt"/>
              </a:rPr>
              <a:t>28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100 (2024).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  <a:hlinkClick r:id="rId3"/>
              </a:rPr>
              <a:t>https://doi.org/10.1007/s10291-024-01638-2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7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2258-A750-4D25-AD4F-9239D86F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62CA-17C8-4824-9573-ABBCBD1FC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15</a:t>
            </a:fld>
            <a:endParaRPr lang="pl-PL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F29FF9-C7BA-47DD-A9AE-B9A54EEC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11113"/>
            <a:ext cx="11430000" cy="506995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The ILRS network successfully tracks almost entire BDS-3 constellation</a:t>
            </a:r>
            <a:r>
              <a:rPr lang="en-US" sz="1800" b="0" dirty="0"/>
              <a:t>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As of March 2023, the ILRS network observes 22 BDS-3 satellites instead of the full 24 due to the suspension of orbit prediction provision for C27 and C28 satellites.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SLR validation revealed more satellite groups in the BDS-3 MEO constellation than documented in official metadata.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Current </a:t>
            </a:r>
            <a:r>
              <a:rPr lang="en-US" sz="1800" dirty="0"/>
              <a:t>orbit modeling works well for 16 out of 22 BDS-3 MEO </a:t>
            </a:r>
            <a:r>
              <a:rPr lang="en-US" sz="1800" b="0" dirty="0"/>
              <a:t>satellites (CAST, SECM-A, SECM-B); improving modeling for the remaining satellites is </a:t>
            </a:r>
            <a:r>
              <a:rPr lang="en-US" sz="1800" dirty="0"/>
              <a:t>a challenge to be faced</a:t>
            </a:r>
            <a:r>
              <a:rPr lang="en-US" sz="1800" b="0" dirty="0"/>
              <a:t>.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0" dirty="0">
                <a:solidFill>
                  <a:srgbClr val="FF0000"/>
                </a:solidFill>
              </a:rPr>
              <a:t>Problematic satellites: C32/C33 (</a:t>
            </a:r>
            <a:r>
              <a:rPr lang="en-US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BDS-3M-CAST SAR-A), C45/C45 (BDS-3M-CAST SAR-B), C34/C35 (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BDS-3M-SECM-A*)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US" sz="16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Continued ILRS network support and increased observations for specific satellites are recommended to improve orbit modeling.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Current ILRS recommendation: C20/C21 (CAST), C29/C30 (SECM-A) </a:t>
            </a:r>
            <a:br>
              <a:rPr lang="en-US" sz="1800" b="0" dirty="0"/>
            </a:br>
            <a:r>
              <a:rPr lang="en-US" sz="1600" b="0" dirty="0">
                <a:sym typeface="Wingdings" panose="05000000000000000000" pitchFamily="2" charset="2"/>
              </a:rPr>
              <a:t></a:t>
            </a:r>
            <a:r>
              <a:rPr lang="en-US" sz="1600" b="0" dirty="0"/>
              <a:t> </a:t>
            </a:r>
            <a:r>
              <a:rPr lang="en-US" sz="1600" b="0" u="sng" dirty="0"/>
              <a:t>C20 (CAST) C29 (SECM-A) C32 (CAST SAR-A) C34 (CAST*) C45 (CAST SAR-B) C36 (CAST*) C43 (SECM-B)</a:t>
            </a:r>
          </a:p>
          <a:p>
            <a:pPr marL="10160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b="0" dirty="0"/>
              <a:t>			</a:t>
            </a:r>
            <a:r>
              <a:rPr lang="en-US" sz="1600" b="0" u="sng" dirty="0"/>
              <a:t>Something to be discussed with ILRS Networks and Engineering Standing Committee</a:t>
            </a:r>
          </a:p>
          <a:p>
            <a:pPr marL="10160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623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65AF-CAB8-12AE-C3C1-7A09F87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32" y="1981746"/>
            <a:ext cx="5111496" cy="76809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CC66A-498C-7705-098D-C8754DBCD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338" y="3285744"/>
            <a:ext cx="5111750" cy="2024063"/>
          </a:xfrm>
        </p:spPr>
        <p:txBody>
          <a:bodyPr/>
          <a:lstStyle/>
          <a:p>
            <a:r>
              <a:rPr lang="en-US" dirty="0"/>
              <a:t>Radosław Zajdel</a:t>
            </a:r>
          </a:p>
          <a:p>
            <a:pPr lvl="1"/>
            <a:r>
              <a:rPr lang="pl-PL" dirty="0"/>
              <a:t>radoslaw.zajdel@pecny.cz</a:t>
            </a:r>
            <a:endParaRPr lang="en-US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838417" y="5858402"/>
            <a:ext cx="4933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https://www.researchgate.net/profile/Radoslaw-Zajdel-2</a:t>
            </a:r>
          </a:p>
        </p:txBody>
      </p:sp>
      <p:pic>
        <p:nvPicPr>
          <p:cNvPr id="10" name="Picture 2" descr="Menu HOME EDUCATION TEACHING RESEARCH PUBLICATIONS CONSULTING IN MEDIA  CONTACT ME Google_Scholar_logo researchgate-vector-logo.png New Book  Chapter in this amazing volume edited by @regner.xyz &amp; @sharifismyname  thank ..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6" b="36654"/>
          <a:stretch/>
        </p:blipFill>
        <p:spPr bwMode="auto">
          <a:xfrm>
            <a:off x="841397" y="5369250"/>
            <a:ext cx="3564396" cy="5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841844" y="5030696"/>
            <a:ext cx="3292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http://orcid.org/0000-0002-1634-388X</a:t>
            </a:r>
          </a:p>
        </p:txBody>
      </p:sp>
      <p:pic>
        <p:nvPicPr>
          <p:cNvPr id="12" name="Picture 4" descr="Jak utworzyć konto w systemie ORCI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8" y="4172893"/>
            <a:ext cx="2344781" cy="8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495846" y="370203"/>
            <a:ext cx="11015661" cy="813025"/>
            <a:chOff x="2294166" y="1677915"/>
            <a:chExt cx="22455410" cy="1657350"/>
          </a:xfrm>
        </p:grpSpPr>
        <p:pic>
          <p:nvPicPr>
            <p:cNvPr id="14" name="Picture 14" descr="Uniwersytet Przyrodniczy we Wrocławi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058" y="1908232"/>
              <a:ext cx="4979641" cy="108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Contributing Organizations – International GNSS Servic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59" b="19762"/>
            <a:stretch/>
          </p:blipFill>
          <p:spPr bwMode="auto">
            <a:xfrm>
              <a:off x="2294166" y="1805348"/>
              <a:ext cx="5353892" cy="129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87327" y="1677915"/>
              <a:ext cx="2762249" cy="1657350"/>
            </a:xfrm>
            <a:prstGeom prst="rect">
              <a:avLst/>
            </a:prstGeom>
          </p:spPr>
        </p:pic>
      </p:grpSp>
      <p:sp>
        <p:nvSpPr>
          <p:cNvPr id="21" name="Prostokąt 20"/>
          <p:cNvSpPr/>
          <p:nvPr/>
        </p:nvSpPr>
        <p:spPr>
          <a:xfrm>
            <a:off x="7947111" y="5566014"/>
            <a:ext cx="35643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/>
              <a:t>The research conducted under the "BENEFITS OF INTEGRATED GNSS 4 GEODESY, GEOPHYSICS, AND GEODYNAMICS" project, was facilitated through the MERIT Postdoctoral Fellowship. This project received funding from the European Commission, specifically from the MSCA-COFUND Horizon Europe call, along with additional financial support from the Central Bohemian Region's budget.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709432" y="1267965"/>
            <a:ext cx="3970565" cy="296014"/>
            <a:chOff x="2782118" y="11169927"/>
            <a:chExt cx="12381263" cy="923050"/>
          </a:xfrm>
        </p:grpSpPr>
        <p:pic>
          <p:nvPicPr>
            <p:cNvPr id="22" name="Picture 4" descr="MERIT Brains in motion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3021" y="11169927"/>
              <a:ext cx="3240360" cy="92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2118" y="11174856"/>
              <a:ext cx="4377988" cy="918121"/>
            </a:xfrm>
            <a:prstGeom prst="rect">
              <a:avLst/>
            </a:prstGeom>
          </p:spPr>
        </p:pic>
        <p:pic>
          <p:nvPicPr>
            <p:cNvPr id="24" name="Picture 12" descr="Central Bohemia reg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407" y="11174856"/>
              <a:ext cx="3778140" cy="629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BDA2EDB-1D65-4A4C-BFE1-489FAF6A14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3877" y="1883272"/>
            <a:ext cx="6087630" cy="19421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E1475C-2A08-489F-AEB9-00B1E0C3C646}"/>
              </a:ext>
            </a:extLst>
          </p:cNvPr>
          <p:cNvSpPr txBox="1"/>
          <p:nvPr/>
        </p:nvSpPr>
        <p:spPr>
          <a:xfrm>
            <a:off x="5423877" y="3923912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Zajdel, R., Nowak, A. &amp;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+mj-lt"/>
              </a:rPr>
              <a:t>Sośnica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, K. Satellite laser ranging to BeiDou-3 satellites: initial performance and contribution to orbit model improvement.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+mj-lt"/>
              </a:rPr>
              <a:t>GPS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+mj-lt"/>
              </a:rPr>
              <a:t>Solut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+mj-lt"/>
              </a:rPr>
              <a:t>28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, 100 (2024). https://doi.org/10.1007/s10291-024-01638-2</a:t>
            </a:r>
            <a:endParaRPr lang="en-US" sz="1600" dirty="0">
              <a:latin typeface="+mj-lt"/>
            </a:endParaRPr>
          </a:p>
        </p:txBody>
      </p:sp>
      <p:pic>
        <p:nvPicPr>
          <p:cNvPr id="27" name="Picture 26" descr="IAG logos - International Association of Geodesy">
            <a:extLst>
              <a:ext uri="{FF2B5EF4-FFF2-40B4-BE49-F238E27FC236}">
                <a16:creationId xmlns:a16="http://schemas.microsoft.com/office/drawing/2014/main" id="{22639091-E9C1-4711-BDE9-8B1C04E9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94" y="500366"/>
            <a:ext cx="1748998" cy="5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7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8A88-1A6C-4A92-B9DC-758F1704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Validation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E371B-43C6-484B-A899-7FEC02356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17</a:t>
            </a:fld>
            <a:endParaRPr lang="pl-P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64D52D-E093-4891-A413-290C73AEC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59138"/>
              </p:ext>
            </p:extLst>
          </p:nvPr>
        </p:nvGraphicFramePr>
        <p:xfrm>
          <a:off x="1883507" y="920921"/>
          <a:ext cx="8211735" cy="5484050"/>
        </p:xfrm>
        <a:graphic>
          <a:graphicData uri="http://schemas.openxmlformats.org/drawingml/2006/table">
            <a:tbl>
              <a:tblPr>
                <a:tableStyleId>{4BD295C2-C43E-43E9-8D67-0072F63A453B}</a:tableStyleId>
              </a:tblPr>
              <a:tblGrid>
                <a:gridCol w="1978177">
                  <a:extLst>
                    <a:ext uri="{9D8B030D-6E8A-4147-A177-3AD203B41FA5}">
                      <a16:colId xmlns:a16="http://schemas.microsoft.com/office/drawing/2014/main" val="1976120244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1989949550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1057903070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937131808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4287955389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1002177326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40486720"/>
                    </a:ext>
                  </a:extLst>
                </a:gridCol>
                <a:gridCol w="1081096">
                  <a:extLst>
                    <a:ext uri="{9D8B030D-6E8A-4147-A177-3AD203B41FA5}">
                      <a16:colId xmlns:a16="http://schemas.microsoft.com/office/drawing/2014/main" val="635905292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3955642957"/>
                    </a:ext>
                  </a:extLst>
                </a:gridCol>
              </a:tblGrid>
              <a:tr h="1740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SATELLITE ID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SLR RESIDUALS [mm]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2675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SAT TYPE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PLANE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SVN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MEDIAN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STD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IQR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RMS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OBS.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extLst>
                  <a:ext uri="{0D108BD9-81ED-4DB2-BD59-A6C34878D82A}">
                    <a16:rowId xmlns:a16="http://schemas.microsoft.com/office/drawing/2014/main" val="3991610859"/>
                  </a:ext>
                </a:extLst>
              </a:tr>
              <a:tr h="174054"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BDS-3M-CAST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764222400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24.8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566205440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992925075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24.3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936012094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671570919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79453945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25.6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69.2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88185419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26.0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66.6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338119981"/>
                  </a:ext>
                </a:extLst>
              </a:tr>
              <a:tr h="1740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BDS-3M-CAST SAR-A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785164578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398794934"/>
                  </a:ext>
                </a:extLst>
              </a:tr>
              <a:tr h="1740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BDS-3M-CAST SAR-B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107.2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825512566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423605366"/>
                  </a:ext>
                </a:extLst>
              </a:tr>
              <a:tr h="1740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BDS-3M-CAST*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28.3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241097181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519117172"/>
                  </a:ext>
                </a:extLst>
              </a:tr>
              <a:tr h="17405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BDS-3M-SECM-A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903105087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24.9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002587235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637813700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96590649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-26.9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148190874"/>
                  </a:ext>
                </a:extLst>
              </a:tr>
              <a:tr h="1740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BDS-3M-SECM-A*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-35.3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242476327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531654911"/>
                  </a:ext>
                </a:extLst>
              </a:tr>
              <a:tr h="1740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BDS-3M-SECM-B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C1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075081060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66532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0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F568-FB61-4BF0-A6BB-E883B287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Tracking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0A1C4-CFD8-44BE-9606-30ADFC3DF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18</a:t>
            </a:fld>
            <a:endParaRPr lang="pl-P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11D124-89FE-4D88-9FE6-D33C499F68F2}"/>
              </a:ext>
            </a:extLst>
          </p:cNvPr>
          <p:cNvGrpSpPr/>
          <p:nvPr/>
        </p:nvGrpSpPr>
        <p:grpSpPr>
          <a:xfrm>
            <a:off x="4034728" y="925241"/>
            <a:ext cx="7776271" cy="5207821"/>
            <a:chOff x="3555254" y="925241"/>
            <a:chExt cx="8255746" cy="5528929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DABC1BB2-4928-4705-BD70-50377DA47562}"/>
                </a:ext>
              </a:extLst>
            </p:cNvPr>
            <p:cNvSpPr/>
            <p:nvPr/>
          </p:nvSpPr>
          <p:spPr>
            <a:xfrm rot="5400000">
              <a:off x="4404445" y="5778766"/>
              <a:ext cx="252028" cy="497861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05D5439-B104-48C4-96F7-82F287F0EDDF}"/>
                </a:ext>
              </a:extLst>
            </p:cNvPr>
            <p:cNvSpPr/>
            <p:nvPr/>
          </p:nvSpPr>
          <p:spPr>
            <a:xfrm rot="5400000">
              <a:off x="5956919" y="4724154"/>
              <a:ext cx="252028" cy="2607089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669D854-4A7C-4FA8-916C-4556ABBE0603}"/>
                </a:ext>
              </a:extLst>
            </p:cNvPr>
            <p:cNvSpPr/>
            <p:nvPr/>
          </p:nvSpPr>
          <p:spPr>
            <a:xfrm rot="5400000">
              <a:off x="8762271" y="4519666"/>
              <a:ext cx="252028" cy="3003611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14AD55-D9DC-4941-ADF6-BD38E5933405}"/>
                </a:ext>
              </a:extLst>
            </p:cNvPr>
            <p:cNvSpPr txBox="1"/>
            <p:nvPr/>
          </p:nvSpPr>
          <p:spPr>
            <a:xfrm>
              <a:off x="4188421" y="6162715"/>
              <a:ext cx="6840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63C3BC-6FCF-4A16-B6FF-3370F7918BC8}"/>
                </a:ext>
              </a:extLst>
            </p:cNvPr>
            <p:cNvSpPr txBox="1"/>
            <p:nvPr/>
          </p:nvSpPr>
          <p:spPr>
            <a:xfrm>
              <a:off x="5746039" y="6153711"/>
              <a:ext cx="6840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4B71A5-D75D-4629-8ABF-89ECF57FA487}"/>
                </a:ext>
              </a:extLst>
            </p:cNvPr>
            <p:cNvSpPr txBox="1"/>
            <p:nvPr/>
          </p:nvSpPr>
          <p:spPr>
            <a:xfrm>
              <a:off x="8397789" y="6160092"/>
              <a:ext cx="855577" cy="294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Galileo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1F3E8B-07BF-489E-87CC-00AE5F417193}"/>
                </a:ext>
              </a:extLst>
            </p:cNvPr>
            <p:cNvSpPr txBox="1"/>
            <p:nvPr/>
          </p:nvSpPr>
          <p:spPr>
            <a:xfrm>
              <a:off x="10871235" y="5714599"/>
              <a:ext cx="8569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NPs/sat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AD5699-A227-4964-BA74-844D629FF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01"/>
            <a:stretch/>
          </p:blipFill>
          <p:spPr>
            <a:xfrm>
              <a:off x="3555969" y="925241"/>
              <a:ext cx="8255031" cy="36062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08EF1E-456B-48B3-8611-F2559027F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497"/>
            <a:stretch/>
          </p:blipFill>
          <p:spPr>
            <a:xfrm>
              <a:off x="3555254" y="4587962"/>
              <a:ext cx="8255031" cy="1336874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907CBD-2CBB-4E01-9971-BDFF7C27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11113"/>
            <a:ext cx="3675185" cy="506995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Over half of the normal points to BDS-3 MEO satellites were collected by 5 out of the 24 active laser stations.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In the ILRS network, we can distinguish different groups of stations: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Stations that track all the targets almost equally.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Stations that strictly follow the ILRS priority list.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b="0" dirty="0"/>
              <a:t>Stations that follow the ILRS priority list but also provide observations to non-priority satellites, albeit with less intensity.</a:t>
            </a:r>
            <a:endParaRPr lang="en-US" sz="1400" b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6CA916-B1A2-4068-AB09-6CA97B87843A}"/>
              </a:ext>
            </a:extLst>
          </p:cNvPr>
          <p:cNvGrpSpPr/>
          <p:nvPr/>
        </p:nvGrpSpPr>
        <p:grpSpPr>
          <a:xfrm>
            <a:off x="550986" y="2321169"/>
            <a:ext cx="9921627" cy="1617785"/>
            <a:chOff x="550986" y="2321169"/>
            <a:chExt cx="9921627" cy="16177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C28E8B-E148-4DD1-8D28-46AC01A80C7F}"/>
                </a:ext>
              </a:extLst>
            </p:cNvPr>
            <p:cNvSpPr/>
            <p:nvPr/>
          </p:nvSpPr>
          <p:spPr>
            <a:xfrm>
              <a:off x="4165600" y="2321169"/>
              <a:ext cx="6307013" cy="211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AFA87F-0F8A-406F-96BA-27C3D3220F3C}"/>
                </a:ext>
              </a:extLst>
            </p:cNvPr>
            <p:cNvSpPr/>
            <p:nvPr/>
          </p:nvSpPr>
          <p:spPr>
            <a:xfrm>
              <a:off x="550986" y="3381418"/>
              <a:ext cx="3505200" cy="557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6D28A2-5DD6-4968-ADCD-E8536C35225D}"/>
              </a:ext>
            </a:extLst>
          </p:cNvPr>
          <p:cNvGrpSpPr/>
          <p:nvPr/>
        </p:nvGrpSpPr>
        <p:grpSpPr>
          <a:xfrm>
            <a:off x="550986" y="3975771"/>
            <a:ext cx="9921626" cy="557536"/>
            <a:chOff x="550986" y="3975771"/>
            <a:chExt cx="9921626" cy="5575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B7147C-CFFB-4E13-9921-23F60839D0E5}"/>
                </a:ext>
              </a:extLst>
            </p:cNvPr>
            <p:cNvSpPr/>
            <p:nvPr/>
          </p:nvSpPr>
          <p:spPr>
            <a:xfrm>
              <a:off x="550986" y="3975771"/>
              <a:ext cx="3505200" cy="5575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734212-368A-4788-940E-7A64FD85A6BD}"/>
                </a:ext>
              </a:extLst>
            </p:cNvPr>
            <p:cNvSpPr/>
            <p:nvPr/>
          </p:nvSpPr>
          <p:spPr>
            <a:xfrm>
              <a:off x="4165599" y="4090535"/>
              <a:ext cx="6307013" cy="211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20EBCF-44C8-44C7-871F-D8F6B7AFC01F}"/>
              </a:ext>
            </a:extLst>
          </p:cNvPr>
          <p:cNvGrpSpPr/>
          <p:nvPr/>
        </p:nvGrpSpPr>
        <p:grpSpPr>
          <a:xfrm>
            <a:off x="550986" y="3594180"/>
            <a:ext cx="9921625" cy="2152706"/>
            <a:chOff x="550986" y="3594180"/>
            <a:chExt cx="9921625" cy="21527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C78655-C7C1-40D9-A4BC-18D44836F6EB}"/>
                </a:ext>
              </a:extLst>
            </p:cNvPr>
            <p:cNvSpPr/>
            <p:nvPr/>
          </p:nvSpPr>
          <p:spPr>
            <a:xfrm>
              <a:off x="550986" y="4563265"/>
              <a:ext cx="3505200" cy="118362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A9AC5C-9EC3-4C38-84C6-B1B93D3A977E}"/>
                </a:ext>
              </a:extLst>
            </p:cNvPr>
            <p:cNvSpPr/>
            <p:nvPr/>
          </p:nvSpPr>
          <p:spPr>
            <a:xfrm>
              <a:off x="4165598" y="3594180"/>
              <a:ext cx="6307013" cy="21101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3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3A77607-35B2-471B-8D13-6C4237E4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1" y="921930"/>
            <a:ext cx="5147527" cy="4754664"/>
          </a:xfrm>
          <a:prstGeom prst="rect">
            <a:avLst/>
          </a:prstGeom>
        </p:spPr>
      </p:pic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381000" y="154358"/>
            <a:ext cx="11430000" cy="66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BDS-3 Overview</a:t>
            </a:r>
            <a:endParaRPr dirty="0"/>
          </a:p>
        </p:txBody>
      </p:sp>
      <p:sp>
        <p:nvSpPr>
          <p:cNvPr id="308" name="Google Shape;308;p31"/>
          <p:cNvSpPr txBox="1">
            <a:spLocks noGrp="1"/>
          </p:cNvSpPr>
          <p:nvPr>
            <p:ph type="sldNum" idx="12"/>
          </p:nvPr>
        </p:nvSpPr>
        <p:spPr>
          <a:xfrm>
            <a:off x="11471732" y="6231541"/>
            <a:ext cx="377576" cy="3468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57DBB3CD-F214-4039-ABE6-DA18CB072CDF}"/>
              </a:ext>
            </a:extLst>
          </p:cNvPr>
          <p:cNvSpPr txBox="1">
            <a:spLocks/>
          </p:cNvSpPr>
          <p:nvPr/>
        </p:nvSpPr>
        <p:spPr>
          <a:xfrm>
            <a:off x="381000" y="5628443"/>
            <a:ext cx="11523133" cy="66626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u="sng" dirty="0"/>
              <a:t>All the BDS-3 satellites are equipped with Laser Retroreflector Array, but till 2023 only 4 were tracked.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u="sng" dirty="0"/>
              <a:t>In January 2023, </a:t>
            </a:r>
            <a:r>
              <a:rPr lang="en-US" sz="1600" b="1" u="sng" dirty="0"/>
              <a:t>the International Laser Ranging Service approved tracking 20 additional BDS-3 MEO satellites. </a:t>
            </a:r>
            <a:endParaRPr lang="pl-PL" sz="1600" b="1" u="sng" dirty="0"/>
          </a:p>
          <a:p>
            <a:endParaRPr lang="pl-PL" sz="1600" b="1" u="sng" dirty="0"/>
          </a:p>
        </p:txBody>
      </p:sp>
      <p:sp>
        <p:nvSpPr>
          <p:cNvPr id="9" name="Prostokąt 16">
            <a:extLst>
              <a:ext uri="{FF2B5EF4-FFF2-40B4-BE49-F238E27FC236}">
                <a16:creationId xmlns:a16="http://schemas.microsoft.com/office/drawing/2014/main" id="{B3EFCE95-FAA4-4078-8D81-72C06DE2B997}"/>
              </a:ext>
            </a:extLst>
          </p:cNvPr>
          <p:cNvSpPr/>
          <p:nvPr/>
        </p:nvSpPr>
        <p:spPr>
          <a:xfrm>
            <a:off x="5620971" y="3049207"/>
            <a:ext cx="615668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600" dirty="0">
                <a:latin typeface="+mn-lt"/>
              </a:rPr>
              <a:t>10 satellites manufactured by Shanghai Engineering Center for Microsatellites (SECM) and 16 by China Academy of Space Technology (CAST). </a:t>
            </a: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Within the SECM group of satellites, metadata differentiate between SECM-A and -B satellites, which have different dimensions. </a:t>
            </a: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Official metadata file specifies that there is only one type of the CAST satellites; Four CAST satellites are equipped with SAR antennas, i.e., C32/C33, C45/C46.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81069-A1E6-47B1-B1F7-F5B6D1362D7F}"/>
              </a:ext>
            </a:extLst>
          </p:cNvPr>
          <p:cNvGrpSpPr/>
          <p:nvPr/>
        </p:nvGrpSpPr>
        <p:grpSpPr>
          <a:xfrm>
            <a:off x="5674514" y="1085852"/>
            <a:ext cx="6156684" cy="1763341"/>
            <a:chOff x="5674514" y="1838327"/>
            <a:chExt cx="6156684" cy="1763341"/>
          </a:xfrm>
        </p:grpSpPr>
        <p:pic>
          <p:nvPicPr>
            <p:cNvPr id="8" name="Obraz 15">
              <a:extLst>
                <a:ext uri="{FF2B5EF4-FFF2-40B4-BE49-F238E27FC236}">
                  <a16:creationId xmlns:a16="http://schemas.microsoft.com/office/drawing/2014/main" id="{30D8D104-86B0-431D-98FC-24E2376AD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4514" y="2477267"/>
              <a:ext cx="6156684" cy="1124401"/>
            </a:xfrm>
            <a:prstGeom prst="rect">
              <a:avLst/>
            </a:prstGeom>
          </p:spPr>
        </p:pic>
        <p:sp>
          <p:nvSpPr>
            <p:cNvPr id="10" name="Prostokąt 17">
              <a:extLst>
                <a:ext uri="{FF2B5EF4-FFF2-40B4-BE49-F238E27FC236}">
                  <a16:creationId xmlns:a16="http://schemas.microsoft.com/office/drawing/2014/main" id="{C84DBDF8-CAED-4276-91A3-6FDFF7938D70}"/>
                </a:ext>
              </a:extLst>
            </p:cNvPr>
            <p:cNvSpPr/>
            <p:nvPr/>
          </p:nvSpPr>
          <p:spPr>
            <a:xfrm>
              <a:off x="5674514" y="2178868"/>
              <a:ext cx="2127298" cy="4859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BDS-3-MEO </a:t>
              </a:r>
              <a:r>
                <a:rPr lang="en-US" dirty="0"/>
                <a:t>CAST</a:t>
              </a:r>
              <a:endParaRPr lang="en-GB" dirty="0"/>
            </a:p>
          </p:txBody>
        </p:sp>
        <p:sp>
          <p:nvSpPr>
            <p:cNvPr id="11" name="Prostokąt 18">
              <a:extLst>
                <a:ext uri="{FF2B5EF4-FFF2-40B4-BE49-F238E27FC236}">
                  <a16:creationId xmlns:a16="http://schemas.microsoft.com/office/drawing/2014/main" id="{8D2D1377-DA4E-4E33-A3AF-C53730D3397F}"/>
                </a:ext>
              </a:extLst>
            </p:cNvPr>
            <p:cNvSpPr/>
            <p:nvPr/>
          </p:nvSpPr>
          <p:spPr>
            <a:xfrm>
              <a:off x="9642062" y="1838327"/>
              <a:ext cx="2127298" cy="4859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BDS-3-MEO </a:t>
              </a:r>
              <a:r>
                <a:rPr lang="en-US" dirty="0"/>
                <a:t>SECM</a:t>
              </a:r>
              <a:endParaRPr lang="en-GB" dirty="0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E21B4F-1AAC-4A0B-91F2-9551D41DD90E}"/>
              </a:ext>
            </a:extLst>
          </p:cNvPr>
          <p:cNvCxnSpPr/>
          <p:nvPr/>
        </p:nvCxnSpPr>
        <p:spPr>
          <a:xfrm flipH="1">
            <a:off x="7553325" y="2676525"/>
            <a:ext cx="6572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4">
            <a:extLst>
              <a:ext uri="{FF2B5EF4-FFF2-40B4-BE49-F238E27FC236}">
                <a16:creationId xmlns:a16="http://schemas.microsoft.com/office/drawing/2014/main" id="{B5D2E3CF-7A27-432B-9536-6AFAF9E6A364}"/>
              </a:ext>
            </a:extLst>
          </p:cNvPr>
          <p:cNvSpPr/>
          <p:nvPr/>
        </p:nvSpPr>
        <p:spPr>
          <a:xfrm>
            <a:off x="1042054" y="2690791"/>
            <a:ext cx="223540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2000" b="1" dirty="0">
                <a:latin typeface="+mn-lt"/>
              </a:rPr>
              <a:t>3 GEO, 3 IGSO,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and 26 MEO </a:t>
            </a:r>
            <a:endParaRPr lang="en-GB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C6E5-8A45-4981-BD7E-80995C60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BDS-3 Tracking -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7CD4B-FF50-4C79-A26F-44E32C3E70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1FF221C0-CD91-4857-8C6A-E2BDD857813D}"/>
              </a:ext>
            </a:extLst>
          </p:cNvPr>
          <p:cNvSpPr txBox="1">
            <a:spLocks/>
          </p:cNvSpPr>
          <p:nvPr/>
        </p:nvSpPr>
        <p:spPr>
          <a:xfrm>
            <a:off x="381000" y="1119520"/>
            <a:ext cx="11523133" cy="511202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l-PL" sz="1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1800" dirty="0"/>
              <a:t>The IGS community</a:t>
            </a:r>
            <a:r>
              <a:rPr lang="en-US" sz="1800" dirty="0"/>
              <a:t> </a:t>
            </a:r>
            <a:r>
              <a:rPr lang="pl-PL" sz="1800" dirty="0"/>
              <a:t>wishes</a:t>
            </a:r>
            <a:r>
              <a:rPr lang="en-US" sz="1800" dirty="0"/>
              <a:t> to incorporate BDS into future </a:t>
            </a:r>
            <a:r>
              <a:rPr lang="pl-PL" sz="1800" dirty="0"/>
              <a:t>releases</a:t>
            </a:r>
            <a:r>
              <a:rPr lang="en-US" sz="1800" dirty="0"/>
              <a:t> of </a:t>
            </a:r>
            <a:r>
              <a:rPr lang="pl-PL" sz="1800" dirty="0"/>
              <a:t>global </a:t>
            </a:r>
            <a:r>
              <a:rPr lang="en-US" sz="1800" dirty="0"/>
              <a:t>terrestrial reference frames, </a:t>
            </a:r>
            <a:r>
              <a:rPr lang="en-US" sz="1800" b="1" dirty="0"/>
              <a:t>just as we did with Galileo for ITRF2020.</a:t>
            </a:r>
            <a:endParaRPr lang="pl-PL" sz="18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1800" dirty="0"/>
              <a:t>The </a:t>
            </a:r>
            <a:r>
              <a:rPr lang="pl-PL" sz="1800" dirty="0"/>
              <a:t>previous </a:t>
            </a:r>
            <a:r>
              <a:rPr lang="en-GB" sz="1800" dirty="0"/>
              <a:t>studies of </a:t>
            </a:r>
            <a:r>
              <a:rPr lang="pl-PL" sz="1800" dirty="0"/>
              <a:t>the </a:t>
            </a:r>
            <a:r>
              <a:rPr lang="en-GB" sz="1800" dirty="0"/>
              <a:t>individual BDS-3 MEO satellites </a:t>
            </a:r>
            <a:r>
              <a:rPr lang="pl-PL" sz="1800" dirty="0"/>
              <a:t>show</a:t>
            </a:r>
            <a:r>
              <a:rPr lang="en-GB" sz="1800" dirty="0"/>
              <a:t> that:</a:t>
            </a:r>
          </a:p>
          <a:p>
            <a:pPr marL="357188" lvl="2" algn="ctr"/>
            <a:r>
              <a:rPr lang="en-US" sz="1800" dirty="0"/>
              <a:t>Orbit modelling is </a:t>
            </a:r>
            <a:r>
              <a:rPr lang="en-US" sz="1800" dirty="0" err="1"/>
              <a:t>challanging</a:t>
            </a:r>
            <a:r>
              <a:rPr lang="en-US" sz="1800" dirty="0"/>
              <a:t>, especially Solar radiation pressure (SRP) </a:t>
            </a:r>
            <a:br>
              <a:rPr lang="en-US" sz="1800" dirty="0"/>
            </a:b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</a:rPr>
              <a:t>Steigenberger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, P. et al. 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</a:rPr>
              <a:t>BeiDou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 Orbits and Clocks (2022) Tour de 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</a:rPr>
              <a:t>l’IGS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 4th Stop: BDS Constellation Spotlight. 27 September 2022. 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https://files.igs.org/pub/resource/pubs/workshop/2022/TourdelIGS4_04_Steigenberger.pdf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700088" lvl="2" indent="-342900" algn="ctr"/>
            <a:endParaRPr lang="en-GB" sz="1800" dirty="0"/>
          </a:p>
          <a:p>
            <a:pPr marL="700088" lvl="2" indent="-342900" algn="ctr"/>
            <a:r>
              <a:rPr lang="en-GB" sz="1800" dirty="0"/>
              <a:t>We may distinguish </a:t>
            </a:r>
            <a:r>
              <a:rPr lang="pl-PL" sz="1800" dirty="0"/>
              <a:t>more groups of satellites than reported </a:t>
            </a:r>
            <a:r>
              <a:rPr lang="en-US" sz="1800" dirty="0"/>
              <a:t>in metadata</a:t>
            </a:r>
            <a:r>
              <a:rPr lang="pl-PL" sz="1800" dirty="0"/>
              <a:t>, eg., based on the</a:t>
            </a:r>
            <a:r>
              <a:rPr lang="en-GB" sz="1800" dirty="0"/>
              <a:t> patterns in the </a:t>
            </a:r>
            <a:r>
              <a:rPr lang="en-US" sz="1800" dirty="0"/>
              <a:t>SRP </a:t>
            </a:r>
            <a:r>
              <a:rPr lang="pl-PL" sz="1800" dirty="0"/>
              <a:t>model parameters (eg., Zajdel et al. 2022) or estimated phase center patterns (eg., Huang et al. 2023)</a:t>
            </a:r>
            <a:endParaRPr lang="en-US" sz="1800" dirty="0"/>
          </a:p>
          <a:p>
            <a:pPr marL="700088" lvl="2" indent="-342900"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Zajdel, R., </a:t>
            </a:r>
            <a:r>
              <a:rPr lang="en-US" sz="1100" i="1" dirty="0" err="1">
                <a:solidFill>
                  <a:schemeClr val="accent2">
                    <a:lumMod val="75000"/>
                  </a:schemeClr>
                </a:solidFill>
              </a:rPr>
              <a:t>Steigenberger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, P. &amp; </a:t>
            </a:r>
            <a:r>
              <a:rPr lang="en-US" sz="1100" i="1" dirty="0" err="1">
                <a:solidFill>
                  <a:schemeClr val="accent2">
                    <a:lumMod val="75000"/>
                  </a:schemeClr>
                </a:solidFill>
              </a:rPr>
              <a:t>Montenbruck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, O. On the potential contribution of BeiDou-3 to the realization of the terrestrial reference frame scale. GPS </a:t>
            </a:r>
            <a:r>
              <a:rPr lang="en-US" sz="1100" i="1" dirty="0" err="1">
                <a:solidFill>
                  <a:schemeClr val="accent2">
                    <a:lumMod val="75000"/>
                  </a:schemeClr>
                </a:solidFill>
              </a:rPr>
              <a:t>Solut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 26, 109 (2022). 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https://doi.org/10.1007/s10291-022-01298-0</a:t>
            </a:r>
            <a:r>
              <a:rPr lang="pl-PL" sz="11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1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700088" lvl="2" indent="-342900" algn="ctr"/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	Huang, C., Song, S., He, L. et al. Estimation of antenna phase center offsets for BDS-3 satellites with the metadata and receiver antenna calibrations. J </a:t>
            </a:r>
            <a:r>
              <a:rPr lang="en-US" sz="1100" i="1" dirty="0" err="1">
                <a:solidFill>
                  <a:schemeClr val="accent2">
                    <a:lumMod val="75000"/>
                  </a:schemeClr>
                </a:solidFill>
              </a:rPr>
              <a:t>Geod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</a:rPr>
              <a:t>97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, 57 (2023). 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https://doi.org/10.1007/s00190-023-01757-7</a:t>
            </a:r>
            <a:endParaRPr lang="pl-PL" sz="11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b="1" dirty="0"/>
              <a:t>Satellite Laser Ranging (SLR) data was crucially required for performing SLR orbit validation</a:t>
            </a:r>
            <a:r>
              <a:rPr lang="pl-PL" sz="1800" b="1" dirty="0"/>
              <a:t> and</a:t>
            </a:r>
            <a:r>
              <a:rPr lang="en-US" sz="1800" b="1" dirty="0"/>
              <a:t> enhance our understanding of the system, particularly regarding orbit modeling issues</a:t>
            </a:r>
            <a:r>
              <a:rPr lang="pl-PL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1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DADF-B7F6-499E-BBBF-DA10B82C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Tracking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B496E-57E6-4A99-A26C-D6103950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11113"/>
            <a:ext cx="3675185" cy="506995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The priority satellites C20/C21/C29/C30 </a:t>
            </a:r>
            <a:r>
              <a:rPr lang="en-US" sz="1800" b="0" dirty="0"/>
              <a:t>have </a:t>
            </a:r>
            <a:br>
              <a:rPr lang="en-US" sz="1800" b="0" dirty="0"/>
            </a:br>
            <a:r>
              <a:rPr lang="en-US" sz="1800" dirty="0"/>
              <a:t>two times more observations </a:t>
            </a:r>
            <a:r>
              <a:rPr lang="en-US" sz="1800" b="0" dirty="0"/>
              <a:t>compared to the other BDS.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The stations provide almost two times more observations for Galileo</a:t>
            </a:r>
            <a:r>
              <a:rPr lang="en-US" sz="1800" b="0" dirty="0"/>
              <a:t> than for the BDS-3 satellites for the non-ILRS priority satellites.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increased number of Galileo observations at the beginning of 2024 arises </a:t>
            </a:r>
            <a:br>
              <a:rPr lang="en-US" sz="1800" b="0" dirty="0"/>
            </a:br>
            <a:r>
              <a:rPr lang="en-US" sz="1800" b="0" dirty="0"/>
              <a:t>from the ILRS support to Galileo for Science Project (G4S_2.0)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CDB1C-8C54-4696-A13D-65DB5EFDCE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4</a:t>
            </a:fld>
            <a:endParaRPr lang="pl-P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A20815-CD81-4F15-B864-81F57717D916}"/>
              </a:ext>
            </a:extLst>
          </p:cNvPr>
          <p:cNvGrpSpPr/>
          <p:nvPr/>
        </p:nvGrpSpPr>
        <p:grpSpPr>
          <a:xfrm>
            <a:off x="4180212" y="883138"/>
            <a:ext cx="7669096" cy="5838143"/>
            <a:chOff x="3791744" y="182286"/>
            <a:chExt cx="8268264" cy="6294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954DBE-5CE7-486D-9BF0-322C1302B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2286"/>
              <a:ext cx="8255746" cy="5688632"/>
            </a:xfrm>
            <a:prstGeom prst="rect">
              <a:avLst/>
            </a:prstGeom>
          </p:spPr>
        </p:pic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44D75EA7-4D95-4858-8CCB-DAA105545F25}"/>
                </a:ext>
              </a:extLst>
            </p:cNvPr>
            <p:cNvSpPr/>
            <p:nvPr/>
          </p:nvSpPr>
          <p:spPr>
            <a:xfrm rot="5400000">
              <a:off x="4640935" y="5796585"/>
              <a:ext cx="252028" cy="497861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2257CE6-AF72-48E5-BE36-998F62EA56BF}"/>
                </a:ext>
              </a:extLst>
            </p:cNvPr>
            <p:cNvSpPr/>
            <p:nvPr/>
          </p:nvSpPr>
          <p:spPr>
            <a:xfrm rot="5400000">
              <a:off x="6150005" y="4785376"/>
              <a:ext cx="252028" cy="2520280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0E95F138-99E5-405D-A82C-5128092933A3}"/>
                </a:ext>
              </a:extLst>
            </p:cNvPr>
            <p:cNvSpPr/>
            <p:nvPr/>
          </p:nvSpPr>
          <p:spPr>
            <a:xfrm rot="5400000">
              <a:off x="8850305" y="4599130"/>
              <a:ext cx="252028" cy="2880321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3B41EF-976E-447B-A09B-338BAE60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114" y="182286"/>
              <a:ext cx="8251376" cy="56886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C94777-C1D8-49B8-BBE7-4B7A4209827E}"/>
                </a:ext>
              </a:extLst>
            </p:cNvPr>
            <p:cNvSpPr txBox="1"/>
            <p:nvPr/>
          </p:nvSpPr>
          <p:spPr>
            <a:xfrm>
              <a:off x="4424911" y="6180534"/>
              <a:ext cx="6840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27910C-547C-4952-8E22-A91D71B9A8DA}"/>
                </a:ext>
              </a:extLst>
            </p:cNvPr>
            <p:cNvSpPr txBox="1"/>
            <p:nvPr/>
          </p:nvSpPr>
          <p:spPr>
            <a:xfrm>
              <a:off x="5982529" y="6171530"/>
              <a:ext cx="6840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8716D1-CD0D-4BFF-B224-8A009A96E827}"/>
                </a:ext>
              </a:extLst>
            </p:cNvPr>
            <p:cNvSpPr txBox="1"/>
            <p:nvPr/>
          </p:nvSpPr>
          <p:spPr>
            <a:xfrm>
              <a:off x="8634281" y="6177910"/>
              <a:ext cx="734981" cy="298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Galileo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8006B3-9DE6-40AD-8789-4688CC0AABAB}"/>
                </a:ext>
              </a:extLst>
            </p:cNvPr>
            <p:cNvSpPr txBox="1"/>
            <p:nvPr/>
          </p:nvSpPr>
          <p:spPr>
            <a:xfrm>
              <a:off x="11203081" y="5632105"/>
              <a:ext cx="8569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NPs/sat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0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3F63-E2F4-402D-A705-6FCD645A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03316-2DBC-4F06-9758-95314D56D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5</a:t>
            </a:fld>
            <a:endParaRPr lang="pl-PL"/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947EDC7D-5423-4BBE-B573-CDA46A04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91" y="908050"/>
            <a:ext cx="5959609" cy="3770068"/>
          </a:xfrm>
          <a:prstGeom prst="rect">
            <a:avLst/>
          </a:prstGeom>
        </p:spPr>
      </p:pic>
      <p:pic>
        <p:nvPicPr>
          <p:cNvPr id="1026" name="Picture 2" descr="Fig. 1">
            <a:extLst>
              <a:ext uri="{FF2B5EF4-FFF2-40B4-BE49-F238E27FC236}">
                <a16:creationId xmlns:a16="http://schemas.microsoft.com/office/drawing/2014/main" id="{55CEDCE1-BA13-4D02-A000-6817BF90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08051"/>
            <a:ext cx="3141433" cy="35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5D7341-7A85-4AEC-87F0-0A1D81400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718659"/>
            <a:ext cx="11649075" cy="1890334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average time between successive releases of these new satellite prediction files is approximately </a:t>
            </a:r>
            <a:br>
              <a:rPr lang="en-US" sz="1800" b="0" dirty="0"/>
            </a:br>
            <a:r>
              <a:rPr lang="en-US" sz="1800" b="0" dirty="0"/>
              <a:t>3 days, with occasional intervals of 5 to 10 days.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No predictions for BeiDou-3M7 (C27) and BeiDou-3M8 (C28) from the beginning of March 2023. Stations failed to get returns from either satellite despite good predictions.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Prediction quality reaches 10 m and 100 m after 3 and 9 days, respectively. No correlation </a:t>
            </a:r>
            <a:br>
              <a:rPr lang="en-US" sz="1800" b="0" dirty="0"/>
            </a:br>
            <a:r>
              <a:rPr lang="en-US" sz="1800" b="0" dirty="0"/>
              <a:t>found between the prediction quality and the number of observations.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1AFDE-9DD7-454A-96D3-195C1BF62A0C}"/>
              </a:ext>
            </a:extLst>
          </p:cNvPr>
          <p:cNvSpPr/>
          <p:nvPr/>
        </p:nvSpPr>
        <p:spPr>
          <a:xfrm>
            <a:off x="5588000" y="1047262"/>
            <a:ext cx="2696308" cy="13989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Orbit predictions for ILRS provided by Shanghai Observatory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Compared to </a:t>
            </a:r>
            <a:br>
              <a:rPr lang="en-US" b="1" dirty="0"/>
            </a:br>
            <a:r>
              <a:rPr lang="en-US" b="1" dirty="0"/>
              <a:t>COD0MGXFIN orbits</a:t>
            </a:r>
          </a:p>
        </p:txBody>
      </p:sp>
    </p:spTree>
    <p:extLst>
      <p:ext uri="{BB962C8B-B14F-4D97-AF65-F5344CB8AC3E}">
        <p14:creationId xmlns:p14="http://schemas.microsoft.com/office/powerpoint/2010/main" val="25357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94A4-5F8D-4CC2-A19F-963AAC69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DB44E-A5DB-4997-A20D-D4E77D9250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6</a:t>
            </a:fld>
            <a:endParaRPr lang="pl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24E7D0-7930-4AE8-8B12-EF3C63095901}"/>
              </a:ext>
            </a:extLst>
          </p:cNvPr>
          <p:cNvSpPr txBox="1">
            <a:spLocks/>
          </p:cNvSpPr>
          <p:nvPr/>
        </p:nvSpPr>
        <p:spPr>
          <a:xfrm>
            <a:off x="381000" y="1111113"/>
            <a:ext cx="7391400" cy="506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Precise orbits delivered by:</a:t>
            </a:r>
            <a:br>
              <a:rPr lang="en-US" sz="1800" b="0" dirty="0"/>
            </a:br>
            <a:r>
              <a:rPr lang="en-US" sz="1800" dirty="0"/>
              <a:t>Center for Orbit Determination in Europe (COD)</a:t>
            </a:r>
            <a:br>
              <a:rPr lang="en-US" sz="1800" dirty="0"/>
            </a:br>
            <a:r>
              <a:rPr lang="en-US" sz="1800" dirty="0"/>
              <a:t>European Space Agency (ESA)</a:t>
            </a:r>
            <a:br>
              <a:rPr lang="en-US" sz="1800" dirty="0"/>
            </a:br>
            <a:r>
              <a:rPr lang="en-US" sz="1800" dirty="0"/>
              <a:t>GFZ German Research Centre for Geosciences</a:t>
            </a:r>
            <a:br>
              <a:rPr lang="en-US" sz="1800" dirty="0"/>
            </a:br>
            <a:r>
              <a:rPr lang="en-US" sz="1800" dirty="0"/>
              <a:t>Wuhan University (WUM)</a:t>
            </a:r>
            <a:br>
              <a:rPr lang="en-US" sz="1800" dirty="0"/>
            </a:br>
            <a:r>
              <a:rPr lang="en-US" sz="1800" dirty="0"/>
              <a:t>Information and Analysis Center (IAC)</a:t>
            </a:r>
            <a:br>
              <a:rPr lang="en-US" sz="1800" dirty="0"/>
            </a:br>
            <a:r>
              <a:rPr lang="en-US" sz="1800" dirty="0"/>
              <a:t>Shanghai Observatory (SHA)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Stations: SLRF2020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Satellites: most of the background models consistent </a:t>
            </a:r>
            <a:br>
              <a:rPr lang="en-US" sz="1800" b="0" dirty="0"/>
            </a:br>
            <a:r>
              <a:rPr lang="en-US" sz="1800" b="0" dirty="0"/>
              <a:t>with the validated orbits </a:t>
            </a:r>
            <a:br>
              <a:rPr lang="en-US" sz="1800" b="0" dirty="0"/>
            </a:br>
            <a:r>
              <a:rPr lang="en-US" sz="1800" b="0" dirty="0"/>
              <a:t>	mm level orbit reconstruction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Software: Bernese GNSS Software 5.4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SLR residuals have been corrected for detector-specific biases aiming to increase the internal consistency of the SLR dataset. Consistently with Zajdel et al. (2023)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2782E-7616-4309-A2BA-EC59251FE82B}"/>
              </a:ext>
            </a:extLst>
          </p:cNvPr>
          <p:cNvSpPr txBox="1"/>
          <p:nvPr/>
        </p:nvSpPr>
        <p:spPr>
          <a:xfrm>
            <a:off x="381000" y="6071452"/>
            <a:ext cx="700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/>
              <a:t>Zajdel, R., </a:t>
            </a:r>
            <a:r>
              <a:rPr lang="en-US" sz="1000" i="1" dirty="0" err="1"/>
              <a:t>Masoumi</a:t>
            </a:r>
            <a:r>
              <a:rPr lang="en-US" sz="1000" i="1" dirty="0"/>
              <a:t>, S., </a:t>
            </a:r>
            <a:r>
              <a:rPr lang="en-US" sz="1000" i="1" dirty="0" err="1"/>
              <a:t>Sośnica</a:t>
            </a:r>
            <a:r>
              <a:rPr lang="en-US" sz="1000" i="1" dirty="0"/>
              <a:t>, K. et al. Combination and SLR validation of IGS Repro3 orbits for ITRF2020. J </a:t>
            </a:r>
            <a:r>
              <a:rPr lang="en-US" sz="1000" i="1" dirty="0" err="1"/>
              <a:t>Geod</a:t>
            </a:r>
            <a:r>
              <a:rPr lang="en-US" sz="1000" i="1" dirty="0"/>
              <a:t> 97, 87 (2023). </a:t>
            </a:r>
            <a:r>
              <a:rPr lang="en-US" sz="1000" i="1" dirty="0">
                <a:hlinkClick r:id="rId2"/>
              </a:rPr>
              <a:t>https://doi.org/10.1007/s00190-023-01777-3</a:t>
            </a:r>
            <a:r>
              <a:rPr lang="en-US" sz="1000" i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4289B-7312-4874-9D93-D20C2759F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18" y="1111113"/>
            <a:ext cx="5021682" cy="42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4BA6-AC67-471A-8C3F-6502F72B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BDS-3 Orbit Modeling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BCEE7-D638-405F-90FF-21A872EE2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D15494-29BB-4FF4-8398-AED7C67B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52282"/>
              </p:ext>
            </p:extLst>
          </p:nvPr>
        </p:nvGraphicFramePr>
        <p:xfrm>
          <a:off x="424907" y="1264568"/>
          <a:ext cx="11342185" cy="32645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6586">
                  <a:extLst>
                    <a:ext uri="{9D8B030D-6E8A-4147-A177-3AD203B41FA5}">
                      <a16:colId xmlns:a16="http://schemas.microsoft.com/office/drawing/2014/main" val="987530062"/>
                    </a:ext>
                  </a:extLst>
                </a:gridCol>
                <a:gridCol w="1136586">
                  <a:extLst>
                    <a:ext uri="{9D8B030D-6E8A-4147-A177-3AD203B41FA5}">
                      <a16:colId xmlns:a16="http://schemas.microsoft.com/office/drawing/2014/main" val="292937017"/>
                    </a:ext>
                  </a:extLst>
                </a:gridCol>
                <a:gridCol w="1136586">
                  <a:extLst>
                    <a:ext uri="{9D8B030D-6E8A-4147-A177-3AD203B41FA5}">
                      <a16:colId xmlns:a16="http://schemas.microsoft.com/office/drawing/2014/main" val="3088504765"/>
                    </a:ext>
                  </a:extLst>
                </a:gridCol>
                <a:gridCol w="6251226">
                  <a:extLst>
                    <a:ext uri="{9D8B030D-6E8A-4147-A177-3AD203B41FA5}">
                      <a16:colId xmlns:a16="http://schemas.microsoft.com/office/drawing/2014/main" val="831957245"/>
                    </a:ext>
                  </a:extLst>
                </a:gridCol>
                <a:gridCol w="1681201">
                  <a:extLst>
                    <a:ext uri="{9D8B030D-6E8A-4147-A177-3AD203B41FA5}">
                      <a16:colId xmlns:a16="http://schemas.microsoft.com/office/drawing/2014/main" val="1248307383"/>
                    </a:ext>
                  </a:extLst>
                </a:gridCol>
              </a:tblGrid>
              <a:tr h="381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>
                          <a:effectLst/>
                        </a:rPr>
                        <a:t>Abb.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>
                          <a:effectLst/>
                        </a:rPr>
                        <a:t>Arc length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>
                          <a:effectLst/>
                        </a:rPr>
                        <a:t>A priori SRP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SRP parameters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Albedo/IR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4571988"/>
                  </a:ext>
                </a:extLst>
              </a:tr>
              <a:tr h="20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COD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72 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ECOM-2 D0,Y0,B0,BC,BS, D2C, D2S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549416"/>
                  </a:ext>
                </a:extLst>
              </a:tr>
              <a:tr h="20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ESA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 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Box-wing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ECOM D0,Y0,B0,BC,BS; 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1/rev in along-track A0, AC, 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7680814"/>
                  </a:ext>
                </a:extLst>
              </a:tr>
              <a:tr h="20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GFZ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 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ECOM D0,Y0,B0,BC,BS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6443066"/>
                  </a:ext>
                </a:extLst>
              </a:tr>
              <a:tr h="756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IAC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 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Box-wing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ECOM Sc, Y0, BC, BS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|β| &lt; 5° D0, B0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|β| &gt; 5° D1C, D1S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5874956"/>
                  </a:ext>
                </a:extLst>
              </a:tr>
              <a:tr h="38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SHA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 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Box-wing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ECOM D0,Y0,B0,BC,BS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3152822"/>
                  </a:ext>
                </a:extLst>
              </a:tr>
              <a:tr h="38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WUM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 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Box-wing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ECOM D0,Y0,B0,BC,BS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9617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8DC6621-A549-49F1-99FC-B77EFEE0075A}"/>
              </a:ext>
            </a:extLst>
          </p:cNvPr>
          <p:cNvSpPr txBox="1"/>
          <p:nvPr/>
        </p:nvSpPr>
        <p:spPr>
          <a:xfrm>
            <a:off x="424907" y="6038802"/>
            <a:ext cx="11342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chemeClr val="tx1"/>
                </a:solidFill>
              </a:rPr>
              <a:t>Steigenberger</a:t>
            </a:r>
            <a:r>
              <a:rPr lang="en-US" sz="1000" i="1" dirty="0">
                <a:solidFill>
                  <a:schemeClr val="tx1"/>
                </a:solidFill>
              </a:rPr>
              <a:t>, P. et al. </a:t>
            </a:r>
            <a:r>
              <a:rPr lang="en-US" sz="1000" i="1" dirty="0" err="1">
                <a:solidFill>
                  <a:schemeClr val="tx1"/>
                </a:solidFill>
              </a:rPr>
              <a:t>BeiDou</a:t>
            </a:r>
            <a:r>
              <a:rPr lang="en-US" sz="1000" i="1" dirty="0">
                <a:solidFill>
                  <a:schemeClr val="tx1"/>
                </a:solidFill>
              </a:rPr>
              <a:t> Orbits and Clocks (2022) Tour de </a:t>
            </a:r>
            <a:r>
              <a:rPr lang="en-US" sz="1000" i="1" dirty="0" err="1">
                <a:solidFill>
                  <a:schemeClr val="tx1"/>
                </a:solidFill>
              </a:rPr>
              <a:t>l’IGS</a:t>
            </a:r>
            <a:r>
              <a:rPr lang="en-US" sz="1000" i="1" dirty="0">
                <a:solidFill>
                  <a:schemeClr val="tx1"/>
                </a:solidFill>
              </a:rPr>
              <a:t> 4th Stop: BDS Constellation Spotlight. 27 September 2022. </a:t>
            </a:r>
            <a:r>
              <a:rPr lang="en-US" sz="1000" i="1" dirty="0">
                <a:solidFill>
                  <a:schemeClr val="tx1"/>
                </a:solidFill>
                <a:hlinkClick r:id="rId2"/>
              </a:rPr>
              <a:t>https://files.igs.org/pub/resource/pubs/workshop/2022/TourdelIGS4_04_Steigenberger.pdf</a:t>
            </a:r>
            <a:r>
              <a:rPr lang="en-US" sz="10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177C4DD-6E6F-4C5E-ABA3-B5D386E0D011}"/>
              </a:ext>
            </a:extLst>
          </p:cNvPr>
          <p:cNvSpPr txBox="1">
            <a:spLocks/>
          </p:cNvSpPr>
          <p:nvPr/>
        </p:nvSpPr>
        <p:spPr>
          <a:xfrm>
            <a:off x="381000" y="4759566"/>
            <a:ext cx="11468308" cy="148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Processing options as used by different ACs differ in terms of the way that they handle SRP: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B351BC-3934-4D2F-A86F-6CE492DFD4E8}"/>
              </a:ext>
            </a:extLst>
          </p:cNvPr>
          <p:cNvSpPr txBox="1"/>
          <p:nvPr/>
        </p:nvSpPr>
        <p:spPr>
          <a:xfrm>
            <a:off x="971984" y="5192018"/>
            <a:ext cx="6096000" cy="65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Different set of empirical parameters</a:t>
            </a:r>
          </a:p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Different arc lengths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14549A-5B34-4FBF-BA91-A0AD5FCEF0EE}"/>
              </a:ext>
            </a:extLst>
          </p:cNvPr>
          <p:cNvSpPr txBox="1"/>
          <p:nvPr/>
        </p:nvSpPr>
        <p:spPr>
          <a:xfrm>
            <a:off x="5564520" y="519201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Usage a priori box-wing models; source of coefficients</a:t>
            </a:r>
          </a:p>
        </p:txBody>
      </p:sp>
    </p:spTree>
    <p:extLst>
      <p:ext uri="{BB962C8B-B14F-4D97-AF65-F5344CB8AC3E}">
        <p14:creationId xmlns:p14="http://schemas.microsoft.com/office/powerpoint/2010/main" val="56232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FC21-04F6-4DC4-A8B4-DF62B85A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Validation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4EDF5-01D3-4E5F-8498-6F261C8639C3}"/>
              </a:ext>
            </a:extLst>
          </p:cNvPr>
          <p:cNvGrpSpPr/>
          <p:nvPr/>
        </p:nvGrpSpPr>
        <p:grpSpPr>
          <a:xfrm>
            <a:off x="3497052" y="850457"/>
            <a:ext cx="8508080" cy="5853182"/>
            <a:chOff x="2963652" y="152636"/>
            <a:chExt cx="9037004" cy="6217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D5381C-0057-4941-B33A-014CC6BAF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652" y="152636"/>
              <a:ext cx="8894634" cy="61321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BA7533-13E4-4B07-94FF-1BC43DD8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652" y="238089"/>
              <a:ext cx="8893914" cy="613160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64E890-EECB-4D7F-AEC1-70A033409A1C}"/>
                </a:ext>
              </a:extLst>
            </p:cNvPr>
            <p:cNvSpPr/>
            <p:nvPr/>
          </p:nvSpPr>
          <p:spPr>
            <a:xfrm>
              <a:off x="3755740" y="4661279"/>
              <a:ext cx="8028891" cy="1708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E6584425-D1FB-410A-939C-F286976B18E9}"/>
                </a:ext>
              </a:extLst>
            </p:cNvPr>
            <p:cNvSpPr/>
            <p:nvPr/>
          </p:nvSpPr>
          <p:spPr>
            <a:xfrm rot="5400000">
              <a:off x="6090073" y="2534108"/>
              <a:ext cx="252028" cy="4728377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69B6EF44-881C-427A-8513-085FD6FA1368}"/>
                </a:ext>
              </a:extLst>
            </p:cNvPr>
            <p:cNvSpPr/>
            <p:nvPr/>
          </p:nvSpPr>
          <p:spPr>
            <a:xfrm rot="5400000">
              <a:off x="9714402" y="3638157"/>
              <a:ext cx="252028" cy="2520279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16B3D8-24DF-4F24-BD90-D7769F86D0D1}"/>
                </a:ext>
              </a:extLst>
            </p:cNvPr>
            <p:cNvSpPr txBox="1"/>
            <p:nvPr/>
          </p:nvSpPr>
          <p:spPr>
            <a:xfrm>
              <a:off x="4654317" y="5132322"/>
              <a:ext cx="14371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BDS-3 CAST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F76FD4-A93D-4EB2-829B-F1A1913174CC}"/>
                </a:ext>
              </a:extLst>
            </p:cNvPr>
            <p:cNvSpPr txBox="1"/>
            <p:nvPr/>
          </p:nvSpPr>
          <p:spPr>
            <a:xfrm>
              <a:off x="9087382" y="5129645"/>
              <a:ext cx="1437109" cy="294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BDS-3 SECM-A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D7751C9A-A36F-48E7-9C70-39189C2DA439}"/>
                </a:ext>
              </a:extLst>
            </p:cNvPr>
            <p:cNvSpPr/>
            <p:nvPr/>
          </p:nvSpPr>
          <p:spPr>
            <a:xfrm rot="5400000">
              <a:off x="11352946" y="4520617"/>
              <a:ext cx="252028" cy="755359"/>
            </a:xfrm>
            <a:prstGeom prst="rightBrace">
              <a:avLst/>
            </a:prstGeom>
            <a:ln w="28575">
              <a:solidFill>
                <a:srgbClr val="63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7B6B4E-B3C0-4353-B347-F0C15B5543AA}"/>
                </a:ext>
              </a:extLst>
            </p:cNvPr>
            <p:cNvSpPr txBox="1"/>
            <p:nvPr/>
          </p:nvSpPr>
          <p:spPr>
            <a:xfrm>
              <a:off x="10563547" y="5129645"/>
              <a:ext cx="1437109" cy="294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BDS-3 SECM-B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69A1-577B-4AD6-9ADF-21063BA95F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8</a:t>
            </a:fld>
            <a:endParaRPr lang="pl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7808A-B63A-4716-BC87-1EE7B7B231F5}"/>
              </a:ext>
            </a:extLst>
          </p:cNvPr>
          <p:cNvSpPr txBox="1"/>
          <p:nvPr/>
        </p:nvSpPr>
        <p:spPr>
          <a:xfrm rot="18558978">
            <a:off x="3656077" y="3880916"/>
            <a:ext cx="1352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SVN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C92B3-03E7-4152-9475-18AE20D4852B}"/>
              </a:ext>
            </a:extLst>
          </p:cNvPr>
          <p:cNvSpPr txBox="1"/>
          <p:nvPr/>
        </p:nvSpPr>
        <p:spPr>
          <a:xfrm rot="18558978">
            <a:off x="3648997" y="4262067"/>
            <a:ext cx="1352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PRN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211B76-8311-4920-B67E-C6D3E7CD62FE}"/>
              </a:ext>
            </a:extLst>
          </p:cNvPr>
          <p:cNvSpPr txBox="1"/>
          <p:nvPr/>
        </p:nvSpPr>
        <p:spPr>
          <a:xfrm rot="18558978">
            <a:off x="3314780" y="5029960"/>
            <a:ext cx="1498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ORB. PLANE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A98AEE-4116-4963-B260-B1CA5C1D5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111113"/>
            <a:ext cx="2885812" cy="506995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Mean SLR residuals at the level of </a:t>
            </a:r>
            <a:br>
              <a:rPr lang="en-US" sz="1800" b="0" dirty="0"/>
            </a:br>
            <a:r>
              <a:rPr lang="en-US" sz="1800" b="0" dirty="0"/>
              <a:t>	</a:t>
            </a:r>
            <a:r>
              <a:rPr lang="en-US" sz="1800" dirty="0"/>
              <a:t>+50 and -20 mm</a:t>
            </a:r>
            <a:r>
              <a:rPr lang="en-US" sz="1800" b="0" dirty="0"/>
              <a:t>, </a:t>
            </a:r>
            <a:br>
              <a:rPr lang="en-US" sz="1800" b="0" dirty="0"/>
            </a:br>
            <a:r>
              <a:rPr lang="en-US" sz="1800" b="0" dirty="0"/>
              <a:t> for </a:t>
            </a:r>
            <a:r>
              <a:rPr lang="en-US" sz="1800" dirty="0"/>
              <a:t>CAST and SECM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The launch duos have similar residual characteristics, showing that these are the most consistent, especially for SECM, satellites.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We see more groups than the metadata indicates.</a:t>
            </a:r>
          </a:p>
        </p:txBody>
      </p:sp>
    </p:spTree>
    <p:extLst>
      <p:ext uri="{BB962C8B-B14F-4D97-AF65-F5344CB8AC3E}">
        <p14:creationId xmlns:p14="http://schemas.microsoft.com/office/powerpoint/2010/main" val="27154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A1BF-FF4D-4BFE-8568-37E12EA5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CODE Orbit Model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0A018-DD25-4BF4-9F93-85B1EE1D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9</a:t>
            </a:fld>
            <a:endParaRPr lang="pl-P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477EA-46C5-43F8-BBB9-F98E4F6D5299}"/>
              </a:ext>
            </a:extLst>
          </p:cNvPr>
          <p:cNvGrpSpPr/>
          <p:nvPr/>
        </p:nvGrpSpPr>
        <p:grpSpPr>
          <a:xfrm>
            <a:off x="4696647" y="927015"/>
            <a:ext cx="6669853" cy="5651386"/>
            <a:chOff x="4583832" y="84200"/>
            <a:chExt cx="7429122" cy="6294717"/>
          </a:xfrm>
        </p:grpSpPr>
        <p:pic>
          <p:nvPicPr>
            <p:cNvPr id="7" name="Obraz 3">
              <a:extLst>
                <a:ext uri="{FF2B5EF4-FFF2-40B4-BE49-F238E27FC236}">
                  <a16:creationId xmlns:a16="http://schemas.microsoft.com/office/drawing/2014/main" id="{BBBAA342-6466-4F31-8193-941245C3808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934" y="178615"/>
              <a:ext cx="7334020" cy="6200302"/>
            </a:xfrm>
            <a:prstGeom prst="rect">
              <a:avLst/>
            </a:prstGeom>
          </p:spPr>
        </p:pic>
        <p:sp>
          <p:nvSpPr>
            <p:cNvPr id="8" name="Prostokąt 4">
              <a:extLst>
                <a:ext uri="{FF2B5EF4-FFF2-40B4-BE49-F238E27FC236}">
                  <a16:creationId xmlns:a16="http://schemas.microsoft.com/office/drawing/2014/main" id="{041E9698-347E-4544-BBC4-5E0F437E04C6}"/>
                </a:ext>
              </a:extLst>
            </p:cNvPr>
            <p:cNvSpPr/>
            <p:nvPr/>
          </p:nvSpPr>
          <p:spPr>
            <a:xfrm>
              <a:off x="4583832" y="84200"/>
              <a:ext cx="739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/>
                <a:t>[</a:t>
              </a:r>
              <a:r>
                <a:rPr lang="pl-PL" sz="1400" dirty="0" err="1"/>
                <a:t>nm</a:t>
              </a:r>
              <a:r>
                <a:rPr lang="pl-PL" sz="1400" dirty="0"/>
                <a:t>/s</a:t>
              </a:r>
              <a:r>
                <a:rPr lang="pl-PL" sz="1400" baseline="30000" dirty="0"/>
                <a:t>2</a:t>
              </a:r>
              <a:r>
                <a:rPr lang="pl-PL" sz="1400" dirty="0"/>
                <a:t>]</a:t>
              </a:r>
              <a:endParaRPr lang="en-GB" sz="1400" baseline="30000" dirty="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EEAEC1-DB0A-40FA-808B-3FB55F6DA181}"/>
              </a:ext>
            </a:extLst>
          </p:cNvPr>
          <p:cNvSpPr txBox="1">
            <a:spLocks/>
          </p:cNvSpPr>
          <p:nvPr/>
        </p:nvSpPr>
        <p:spPr>
          <a:xfrm>
            <a:off x="381000" y="1111113"/>
            <a:ext cx="4114800" cy="506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/>
              <a:t>More different groups of satellites, which are placed on a given orbital plane and are characterized by similar patterns in the estimated ECOM parameters.</a:t>
            </a:r>
          </a:p>
          <a:p>
            <a:pPr marL="101600" indent="0">
              <a:spcBef>
                <a:spcPts val="500"/>
              </a:spcBef>
              <a:spcAft>
                <a:spcPts val="500"/>
              </a:spcAft>
              <a:buNone/>
            </a:pP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/>
            </a:br>
            <a:r>
              <a:rPr lang="en-US" sz="1100" b="0" dirty="0"/>
              <a:t>Zajdel, R., </a:t>
            </a:r>
            <a:r>
              <a:rPr lang="en-US" sz="1100" b="0" dirty="0" err="1"/>
              <a:t>Steigenberger</a:t>
            </a:r>
            <a:r>
              <a:rPr lang="en-US" sz="1100" b="0" dirty="0"/>
              <a:t>, P. &amp; </a:t>
            </a:r>
            <a:r>
              <a:rPr lang="en-US" sz="1100" b="0" dirty="0" err="1"/>
              <a:t>Montenbruck</a:t>
            </a:r>
            <a:r>
              <a:rPr lang="en-US" sz="1100" b="0" dirty="0"/>
              <a:t>, O. On the potential contribution of BeiDou-3 to the realization of the terrestrial reference frame scale. GPS </a:t>
            </a:r>
            <a:r>
              <a:rPr lang="en-US" sz="1100" b="0" dirty="0" err="1"/>
              <a:t>Solut</a:t>
            </a:r>
            <a:r>
              <a:rPr lang="en-US" sz="1100" b="0" dirty="0"/>
              <a:t> 26, 109 (2022). </a:t>
            </a:r>
            <a:r>
              <a:rPr lang="en-US" sz="1100" b="0" dirty="0">
                <a:hlinkClick r:id="rId4"/>
              </a:rPr>
              <a:t>https://doi.org/10.1007/s10291-022-01298-0</a:t>
            </a:r>
            <a:r>
              <a:rPr lang="en-US" sz="1100" b="0" dirty="0"/>
              <a:t> </a:t>
            </a:r>
          </a:p>
          <a:p>
            <a:pPr marL="10160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100" b="0" dirty="0"/>
              <a:t>Duan B, </a:t>
            </a:r>
            <a:r>
              <a:rPr lang="en-US" sz="1100" b="0" dirty="0" err="1"/>
              <a:t>Hugentobler</a:t>
            </a:r>
            <a:r>
              <a:rPr lang="en-US" sz="1100" b="0" dirty="0"/>
              <a:t> U, </a:t>
            </a:r>
            <a:r>
              <a:rPr lang="en-US" sz="1100" b="0" dirty="0" err="1"/>
              <a:t>Selmke</a:t>
            </a:r>
            <a:r>
              <a:rPr lang="en-US" sz="1100" b="0" dirty="0"/>
              <a:t> I, </a:t>
            </a:r>
            <a:r>
              <a:rPr lang="en-US" sz="1100" b="0" dirty="0" err="1"/>
              <a:t>Marz</a:t>
            </a:r>
            <a:r>
              <a:rPr lang="en-US" sz="1100" b="0" dirty="0"/>
              <a:t> S, Killian M, </a:t>
            </a:r>
            <a:r>
              <a:rPr lang="en-US" sz="1100" b="0" dirty="0" err="1"/>
              <a:t>Rott</a:t>
            </a:r>
            <a:r>
              <a:rPr lang="en-US" sz="1100" b="0" dirty="0"/>
              <a:t> M (2022) </a:t>
            </a:r>
            <a:r>
              <a:rPr lang="en-US" sz="1100" b="0" dirty="0" err="1"/>
              <a:t>BeiDou</a:t>
            </a:r>
            <a:r>
              <a:rPr lang="en-US" sz="1100" b="0" dirty="0"/>
              <a:t> satellite radiation force models for precise orbit determination and geodetic applications. IEEE Trans </a:t>
            </a:r>
            <a:r>
              <a:rPr lang="en-US" sz="1100" b="0" dirty="0" err="1"/>
              <a:t>Aerosp</a:t>
            </a:r>
            <a:r>
              <a:rPr lang="en-US" sz="1100" b="0" dirty="0"/>
              <a:t> Electron Syst. </a:t>
            </a:r>
            <a:r>
              <a:rPr lang="en-US" sz="1100" b="0" dirty="0">
                <a:hlinkClick r:id="rId5"/>
              </a:rPr>
              <a:t>https://doi.org/10.1109/TAES.2021.3140018</a:t>
            </a:r>
            <a:r>
              <a:rPr lang="en-US" sz="1100" b="0" dirty="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1800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485BB-E6E0-46BD-B1BE-929EA5A30C31}"/>
              </a:ext>
            </a:extLst>
          </p:cNvPr>
          <p:cNvGrpSpPr/>
          <p:nvPr/>
        </p:nvGrpSpPr>
        <p:grpSpPr>
          <a:xfrm>
            <a:off x="6441014" y="1645320"/>
            <a:ext cx="3647454" cy="5058322"/>
            <a:chOff x="6441014" y="1645320"/>
            <a:chExt cx="3647454" cy="50583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826307-87F5-4D32-B1AF-D11078A9D55E}"/>
                </a:ext>
              </a:extLst>
            </p:cNvPr>
            <p:cNvSpPr/>
            <p:nvPr/>
          </p:nvSpPr>
          <p:spPr>
            <a:xfrm>
              <a:off x="8243970" y="1645320"/>
              <a:ext cx="614770" cy="5058322"/>
            </a:xfrm>
            <a:prstGeom prst="rect">
              <a:avLst/>
            </a:prstGeom>
            <a:solidFill>
              <a:srgbClr val="00FF00">
                <a:alpha val="1098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20E21-DB25-484B-BD1D-6B78412F337A}"/>
                </a:ext>
              </a:extLst>
            </p:cNvPr>
            <p:cNvSpPr/>
            <p:nvPr/>
          </p:nvSpPr>
          <p:spPr>
            <a:xfrm>
              <a:off x="9473698" y="1645320"/>
              <a:ext cx="614770" cy="5017847"/>
            </a:xfrm>
            <a:prstGeom prst="rect">
              <a:avLst/>
            </a:prstGeom>
            <a:solidFill>
              <a:srgbClr val="00FF00">
                <a:alpha val="1098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0A7E36-5EF0-4D75-A8CF-32D49443C426}"/>
                </a:ext>
              </a:extLst>
            </p:cNvPr>
            <p:cNvSpPr/>
            <p:nvPr/>
          </p:nvSpPr>
          <p:spPr>
            <a:xfrm>
              <a:off x="7645226" y="1645320"/>
              <a:ext cx="589254" cy="5058322"/>
            </a:xfrm>
            <a:prstGeom prst="rect">
              <a:avLst/>
            </a:prstGeom>
            <a:solidFill>
              <a:srgbClr val="00FF00">
                <a:alpha val="1098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E21832-3DD8-4824-BA25-3D5797B6E492}"/>
                </a:ext>
              </a:extLst>
            </p:cNvPr>
            <p:cNvSpPr/>
            <p:nvPr/>
          </p:nvSpPr>
          <p:spPr>
            <a:xfrm>
              <a:off x="6441014" y="1645320"/>
              <a:ext cx="589254" cy="5058322"/>
            </a:xfrm>
            <a:prstGeom prst="rect">
              <a:avLst/>
            </a:prstGeom>
            <a:solidFill>
              <a:srgbClr val="00FF00">
                <a:alpha val="1098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24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iebieski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2377</Words>
  <Application>Microsoft Office PowerPoint</Application>
  <PresentationFormat>Widescreen</PresentationFormat>
  <Paragraphs>446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Source Sans Pro</vt:lpstr>
      <vt:lpstr>Office Theme</vt:lpstr>
      <vt:lpstr>PowerPoint Presentation</vt:lpstr>
      <vt:lpstr>BDS-3 Overview</vt:lpstr>
      <vt:lpstr>BDS-3 Tracking - Background</vt:lpstr>
      <vt:lpstr>SLR Tracking Performance</vt:lpstr>
      <vt:lpstr>Orbit Predictions</vt:lpstr>
      <vt:lpstr>SLR Validation</vt:lpstr>
      <vt:lpstr>Selected BDS-3 Orbit Modeling Options</vt:lpstr>
      <vt:lpstr>SLR Validation</vt:lpstr>
      <vt:lpstr>Empirical CODE Orbit Model Parameters</vt:lpstr>
      <vt:lpstr>SLR Validation</vt:lpstr>
      <vt:lpstr>SLR Validation</vt:lpstr>
      <vt:lpstr>SLR Validation</vt:lpstr>
      <vt:lpstr>SLR Validation</vt:lpstr>
      <vt:lpstr>Improvement of Metadata – C43/C44</vt:lpstr>
      <vt:lpstr>Conclusions</vt:lpstr>
      <vt:lpstr>Thank you</vt:lpstr>
      <vt:lpstr>SLR Validation Details</vt:lpstr>
      <vt:lpstr>SLR Tracking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UPWr</dc:creator>
  <cp:lastModifiedBy>Radosław Zajdel</cp:lastModifiedBy>
  <cp:revision>55</cp:revision>
  <dcterms:created xsi:type="dcterms:W3CDTF">2022-09-12T05:33:02Z</dcterms:created>
  <dcterms:modified xsi:type="dcterms:W3CDTF">2024-06-30T22:03:03Z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