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82" r:id="rId3"/>
    <p:sldId id="281" r:id="rId4"/>
    <p:sldId id="279" r:id="rId5"/>
    <p:sldId id="267" r:id="rId6"/>
    <p:sldId id="283" r:id="rId7"/>
    <p:sldId id="280" r:id="rId8"/>
    <p:sldId id="276" r:id="rId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5"/>
    <a:srgbClr val="00589C"/>
    <a:srgbClr val="BBE0E3"/>
    <a:srgbClr val="E3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5" autoAdjust="0"/>
    <p:restoredTop sz="83987" autoAdjust="0"/>
  </p:normalViewPr>
  <p:slideViewPr>
    <p:cSldViewPr snapToGrid="0">
      <p:cViewPr varScale="1">
        <p:scale>
          <a:sx n="135" d="100"/>
          <a:sy n="135" d="100"/>
        </p:scale>
        <p:origin x="213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9BFF8BC-E8B2-4787-9753-B44D7BAABBED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150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Mastertextformat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02356EE-044D-476C-BB64-C0E90010D4AF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278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09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4666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1895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8011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876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2388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356EE-044D-476C-BB64-C0E90010D4AF}" type="slidenum">
              <a:rPr lang="de-DE" altLang="zh-CN" smtClean="0"/>
              <a:pPr>
                <a:defRPr/>
              </a:pPr>
              <a:t>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157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175"/>
            <a:ext cx="12192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zh-CN" altLang="zh-CN" sz="2400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48683" y="6086475"/>
            <a:ext cx="1238461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232525"/>
            <a:ext cx="100965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 descr="Helmholtz_Logo_single_weis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67" y="6570664"/>
            <a:ext cx="140546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304800"/>
            <a:ext cx="117856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" y="2362200"/>
            <a:ext cx="117856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922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2000" i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71200" y="6164655"/>
            <a:ext cx="1117600" cy="341312"/>
          </a:xfrm>
          <a:ln/>
        </p:spPr>
        <p:txBody>
          <a:bodyPr anchor="ctr"/>
          <a:lstStyle>
            <a:lvl1pPr algn="ctr">
              <a:defRPr sz="2000" b="1">
                <a:solidFill>
                  <a:srgbClr val="00589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‹#›</a:t>
            </a:fld>
            <a:endParaRPr lang="de-DE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33F1BB-AA89-4149-836D-2B459C19E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512" y="51386"/>
            <a:ext cx="1677971" cy="16779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CBFB614-8216-C445-B740-EA71D1968B35}"/>
              </a:ext>
            </a:extLst>
          </p:cNvPr>
          <p:cNvSpPr txBox="1"/>
          <p:nvPr userDrawn="1"/>
        </p:nvSpPr>
        <p:spPr>
          <a:xfrm>
            <a:off x="10253785" y="1598925"/>
            <a:ext cx="189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i="1" dirty="0">
                <a:solidFill>
                  <a:srgbClr val="00589C"/>
                </a:solidFill>
                <a:latin typeface="Arial" panose="020B0604020202020204" pitchFamily="34" charset="0"/>
              </a:rPr>
              <a:t>Access Upcoming Documentations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i="1" dirty="0">
                <a:solidFill>
                  <a:srgbClr val="00589C"/>
                </a:solidFill>
                <a:latin typeface="Arial" panose="020B0604020202020204" pitchFamily="34" charset="0"/>
              </a:rPr>
              <a:t>by Scanning the QR Code</a:t>
            </a:r>
          </a:p>
        </p:txBody>
      </p:sp>
    </p:spTree>
    <p:extLst>
      <p:ext uri="{BB962C8B-B14F-4D97-AF65-F5344CB8AC3E}">
        <p14:creationId xmlns:p14="http://schemas.microsoft.com/office/powerpoint/2010/main" val="5996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3200" y="1676400"/>
            <a:ext cx="5791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791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1E4C-E4D9-4A61-A491-DA9CC5753484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7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0F86-FD9C-4C96-BE9A-7CACA75742A5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F864-E0FA-4364-913E-8EBC46A01231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0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EF03-8010-4861-90AC-9CD2D3B78C71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2F7E-E6FB-4899-A369-E11C0A9C12C0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76400"/>
            <a:ext cx="1178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16688"/>
            <a:ext cx="72136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16688"/>
            <a:ext cx="11176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D7E68DF-9A3E-4736-AD23-7A02F2EEB519}" type="slidenum">
              <a:rPr lang="de-DE" altLang="zh-CN"/>
              <a:pPr>
                <a:defRPr/>
              </a:pPr>
              <a:t>‹#›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6086475"/>
            <a:ext cx="12192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235701"/>
            <a:ext cx="102023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5" descr="Helmholtz_Logo_CMYK_D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2588"/>
          <a:stretch>
            <a:fillRect/>
          </a:stretch>
        </p:blipFill>
        <p:spPr bwMode="auto">
          <a:xfrm>
            <a:off x="10346267" y="6451600"/>
            <a:ext cx="171238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z-potsdam.de/sektion/globales-geomonitoring-und-schwerefeld/themen/erdsystemparameter-und-bahndynamik/earth-parameter-and-orbit-system-software-ep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77126"/>
            <a:ext cx="8839200" cy="2057400"/>
          </a:xfrm>
        </p:spPr>
        <p:txBody>
          <a:bodyPr/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GFZRNX-QC: Advanced GNSS Data Processing and Quality Control for Multi-System Observations</a:t>
            </a:r>
            <a:endParaRPr lang="zh-CN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54466"/>
              </p:ext>
            </p:extLst>
          </p:nvPr>
        </p:nvGraphicFramePr>
        <p:xfrm>
          <a:off x="2412244" y="2771843"/>
          <a:ext cx="8353166" cy="224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Xinghan</a:t>
                      </a:r>
                      <a:r>
                        <a:rPr lang="en-US" altLang="zh-CN" sz="2400" u="sng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Chen</a:t>
                      </a:r>
                      <a:r>
                        <a:rPr lang="en-US" altLang="zh-CN" sz="2400" u="sng" kern="100" baseline="300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400" u="sng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Thomas Nischan</a:t>
                      </a:r>
                      <a:r>
                        <a:rPr lang="en-US" altLang="zh-CN" sz="1600" kern="100" baseline="300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600" kern="1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Zhiguo</a:t>
                      </a: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Deng</a:t>
                      </a:r>
                      <a:r>
                        <a:rPr lang="en-US" altLang="zh-CN" sz="1600" kern="100" baseline="300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Benjamin Männel</a:t>
                      </a:r>
                      <a:r>
                        <a:rPr lang="en-US" altLang="zh-CN" sz="1600" kern="100" baseline="300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and Jens Wickert</a:t>
                      </a:r>
                      <a:r>
                        <a:rPr lang="en-US" altLang="zh-CN" sz="1600" kern="100" baseline="300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1,2</a:t>
                      </a:r>
                      <a:endParaRPr lang="zh-CN" altLang="zh-CN" sz="16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endParaRPr lang="en-US" altLang="zh-CN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US" altLang="zh-CN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altLang="zh-CN" sz="160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GFZ German Research Centre for Geosciences, Potsdam, Germany;</a:t>
                      </a:r>
                      <a:endParaRPr lang="zh-CN" altLang="zh-CN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altLang="zh-CN" sz="160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altLang="zh-CN" sz="160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Technische</a:t>
                      </a:r>
                      <a:r>
                        <a:rPr lang="en-US" altLang="zh-CN" sz="160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Universität Berlin, 10623 Berlin, Germany</a:t>
                      </a:r>
                      <a:endParaRPr lang="zh-CN" altLang="zh-CN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3713538" y="5699916"/>
            <a:ext cx="5613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Arial" panose="020B0604020202020204" pitchFamily="34" charset="0"/>
              </a:rPr>
              <a:t>IGS Symposium &amp; Workshop 2024, Bern Switzerland, 1-5 July, 2024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 Software Platform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1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290F0B-FD08-A44B-A988-629D5D7CF15B}"/>
              </a:ext>
            </a:extLst>
          </p:cNvPr>
          <p:cNvSpPr txBox="1"/>
          <p:nvPr/>
        </p:nvSpPr>
        <p:spPr>
          <a:xfrm>
            <a:off x="723899" y="982467"/>
            <a:ext cx="429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GFZRNX-QC</a:t>
            </a:r>
            <a:r>
              <a:rPr lang="en-US" altLang="zh-CN" dirty="0"/>
              <a:t> (quality control) is designed to provide data cleaning and quality control.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8" name="圆角矩形 4">
            <a:extLst>
              <a:ext uri="{FF2B5EF4-FFF2-40B4-BE49-F238E27FC236}">
                <a16:creationId xmlns:a16="http://schemas.microsoft.com/office/drawing/2014/main" id="{1DA47543-C364-7442-B3D7-C5CCFF80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945" y="1329228"/>
            <a:ext cx="2663825" cy="1066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Source code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(</a:t>
            </a:r>
            <a:r>
              <a:rPr lang="en-US" altLang="zh-CN" sz="2400" i="1" dirty="0">
                <a:latin typeface="Arial" panose="020B0604020202020204" pitchFamily="34" charset="0"/>
              </a:rPr>
              <a:t>Fortran/</a:t>
            </a:r>
            <a:r>
              <a:rPr lang="en-US" altLang="zh-CN" sz="2400" i="1" dirty="0" err="1">
                <a:latin typeface="Arial" panose="020B0604020202020204" pitchFamily="34" charset="0"/>
              </a:rPr>
              <a:t>src</a:t>
            </a:r>
            <a:r>
              <a:rPr lang="en-US" altLang="zh-CN" sz="2400" dirty="0">
                <a:latin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981C2C0D-4348-9444-B05D-A64781CDA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091" y="3827953"/>
            <a:ext cx="2663825" cy="1066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Binary exes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(GFZRNX/</a:t>
            </a:r>
            <a:r>
              <a:rPr lang="en-US" altLang="zh-CN" sz="2400" i="1" dirty="0">
                <a:latin typeface="Arial" panose="020B0604020202020204" pitchFamily="34" charset="0"/>
              </a:rPr>
              <a:t>bin</a:t>
            </a:r>
            <a:r>
              <a:rPr lang="en-US" altLang="zh-CN" sz="2400" dirty="0">
                <a:latin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1B33204B-CDCE-C844-AD29-124B4EC056EB}"/>
              </a:ext>
            </a:extLst>
          </p:cNvPr>
          <p:cNvSpPr/>
          <p:nvPr/>
        </p:nvSpPr>
        <p:spPr bwMode="auto">
          <a:xfrm rot="5400000">
            <a:off x="5692769" y="1896916"/>
            <a:ext cx="1218025" cy="2435327"/>
          </a:xfrm>
          <a:prstGeom prst="rightArrow">
            <a:avLst/>
          </a:prstGeom>
          <a:solidFill>
            <a:srgbClr val="E3E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vert270"/>
          <a:lstStyle/>
          <a:p>
            <a:pPr algn="ctr">
              <a:defRPr/>
            </a:pPr>
            <a:r>
              <a:rPr lang="en-US" altLang="zh-CN" dirty="0">
                <a:latin typeface="Arial" charset="0"/>
                <a:ea typeface="ＭＳ Ｐゴシック" pitchFamily="96" charset="-128"/>
              </a:rPr>
              <a:t>Compile &amp; Link</a:t>
            </a:r>
            <a:endParaRPr lang="zh-CN" altLang="en-US" dirty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圆角矩形 7">
            <a:extLst>
              <a:ext uri="{FF2B5EF4-FFF2-40B4-BE49-F238E27FC236}">
                <a16:creationId xmlns:a16="http://schemas.microsoft.com/office/drawing/2014/main" id="{84F81205-D0A1-7E4A-AA47-F2872818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57" y="3142153"/>
            <a:ext cx="2665412" cy="1066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GNSS RINEX data</a:t>
            </a:r>
          </a:p>
        </p:txBody>
      </p:sp>
      <p:sp>
        <p:nvSpPr>
          <p:cNvPr id="12" name="圆角矩形 8">
            <a:extLst>
              <a:ext uri="{FF2B5EF4-FFF2-40B4-BE49-F238E27FC236}">
                <a16:creationId xmlns:a16="http://schemas.microsoft.com/office/drawing/2014/main" id="{AC545CCE-6991-9E4D-9845-1A0479FB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732" y="3827953"/>
            <a:ext cx="2663825" cy="1066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Python scripts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(GFZRNX</a:t>
            </a:r>
            <a:r>
              <a:rPr lang="en-US" altLang="zh-CN" sz="2400" i="1" dirty="0">
                <a:latin typeface="Arial" panose="020B0604020202020204" pitchFamily="34" charset="0"/>
              </a:rPr>
              <a:t>/script</a:t>
            </a:r>
            <a:r>
              <a:rPr lang="en-US" altLang="zh-CN" sz="2400" dirty="0">
                <a:latin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3" name="圆角矩形 9">
            <a:extLst>
              <a:ext uri="{FF2B5EF4-FFF2-40B4-BE49-F238E27FC236}">
                <a16:creationId xmlns:a16="http://schemas.microsoft.com/office/drawing/2014/main" id="{E0C0C8DA-8051-D049-A883-6A75EBB3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59" y="4380207"/>
            <a:ext cx="2663825" cy="1066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Auxiliary files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(GFZRNX</a:t>
            </a:r>
            <a:r>
              <a:rPr lang="en-US" altLang="zh-CN" sz="2400" i="1" dirty="0">
                <a:latin typeface="Arial" panose="020B0604020202020204" pitchFamily="34" charset="0"/>
              </a:rPr>
              <a:t>/</a:t>
            </a:r>
            <a:r>
              <a:rPr lang="en-US" altLang="zh-CN" sz="2400" i="1" dirty="0" err="1">
                <a:latin typeface="Arial" panose="020B0604020202020204" pitchFamily="34" charset="0"/>
              </a:rPr>
              <a:t>wrkdir</a:t>
            </a:r>
            <a:r>
              <a:rPr lang="en-US" altLang="zh-CN" sz="2400" dirty="0">
                <a:latin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右箭头 10">
            <a:extLst>
              <a:ext uri="{FF2B5EF4-FFF2-40B4-BE49-F238E27FC236}">
                <a16:creationId xmlns:a16="http://schemas.microsoft.com/office/drawing/2014/main" id="{1073A32A-87EA-AD47-BA74-44F295DA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663" y="3827953"/>
            <a:ext cx="425415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6" name="右箭头 11">
            <a:extLst>
              <a:ext uri="{FF2B5EF4-FFF2-40B4-BE49-F238E27FC236}">
                <a16:creationId xmlns:a16="http://schemas.microsoft.com/office/drawing/2014/main" id="{3A65ADAA-09E4-4344-9B4C-9C6985A8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643" y="3851765"/>
            <a:ext cx="450687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7" name="流程图: 磁盘 12">
            <a:extLst>
              <a:ext uri="{FF2B5EF4-FFF2-40B4-BE49-F238E27FC236}">
                <a16:creationId xmlns:a16="http://schemas.microsoft.com/office/drawing/2014/main" id="{DA056B55-0B5C-CF40-BCAD-580A218D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03" y="5296586"/>
            <a:ext cx="2120900" cy="762000"/>
          </a:xfrm>
          <a:prstGeom prst="flowChartMagneticDisk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Results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右箭头 13">
            <a:extLst>
              <a:ext uri="{FF2B5EF4-FFF2-40B4-BE49-F238E27FC236}">
                <a16:creationId xmlns:a16="http://schemas.microsoft.com/office/drawing/2014/main" id="{231EB33B-115D-DE47-9796-2CD8191EB7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93535" y="4578047"/>
            <a:ext cx="322263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56503C6-2FEA-A940-90CF-06BFD1F45D48}"/>
              </a:ext>
            </a:extLst>
          </p:cNvPr>
          <p:cNvSpPr/>
          <p:nvPr/>
        </p:nvSpPr>
        <p:spPr>
          <a:xfrm>
            <a:off x="7462883" y="2588308"/>
            <a:ext cx="467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00589C"/>
                </a:solidFill>
              </a:rPr>
              <a:t>From “Earth Parameter and Orbit System” Software EPOS.P8</a:t>
            </a:r>
            <a:endParaRPr lang="en" altLang="zh-CN" dirty="0">
              <a:solidFill>
                <a:srgbClr val="00589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27773807-D467-7146-9383-3E159AB472CD}"/>
              </a:ext>
            </a:extLst>
          </p:cNvPr>
          <p:cNvCxnSpPr>
            <a:cxnSpLocks/>
          </p:cNvCxnSpPr>
          <p:nvPr/>
        </p:nvCxnSpPr>
        <p:spPr bwMode="auto">
          <a:xfrm>
            <a:off x="7620010" y="2038996"/>
            <a:ext cx="790565" cy="6089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4D9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756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Software Functions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2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6CA6F7-09CE-CB42-8358-C666714929EB}"/>
              </a:ext>
            </a:extLst>
          </p:cNvPr>
          <p:cNvSpPr txBox="1"/>
          <p:nvPr/>
        </p:nvSpPr>
        <p:spPr>
          <a:xfrm>
            <a:off x="723901" y="938912"/>
            <a:ext cx="9306219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4D95"/>
                </a:solidFill>
              </a:rPr>
              <a:t>RINEX Navigation File Check</a:t>
            </a:r>
            <a:r>
              <a:rPr lang="en-US" altLang="zh-CN" dirty="0"/>
              <a:t> </a:t>
            </a:r>
          </a:p>
          <a:p>
            <a:pPr indent="-360000">
              <a:lnSpc>
                <a:spcPts val="3080"/>
              </a:lnSpc>
            </a:pPr>
            <a:r>
              <a:rPr lang="en-US" altLang="zh-CN" dirty="0"/>
              <a:t>	check the consistency of broadcast ephemerides and 	convert it into sp3 format. </a:t>
            </a:r>
          </a:p>
          <a:p>
            <a:pPr indent="-360000"/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4D95"/>
                </a:solidFill>
              </a:rPr>
              <a:t>Quality Control of RNIEX Observations</a:t>
            </a:r>
            <a:r>
              <a:rPr lang="en-US" altLang="zh-CN" dirty="0"/>
              <a:t> </a:t>
            </a:r>
          </a:p>
          <a:p>
            <a:pPr>
              <a:lnSpc>
                <a:spcPts val="3080"/>
              </a:lnSpc>
            </a:pPr>
            <a:r>
              <a:rPr lang="en-US" altLang="zh-CN" b="1" dirty="0"/>
              <a:t>	1) </a:t>
            </a:r>
            <a:r>
              <a:rPr lang="en-US" altLang="zh-CN" dirty="0"/>
              <a:t>check via single point positioning (SPP),</a:t>
            </a:r>
          </a:p>
          <a:p>
            <a:pPr>
              <a:lnSpc>
                <a:spcPts val="3080"/>
              </a:lnSpc>
            </a:pPr>
            <a:r>
              <a:rPr lang="en-US" altLang="zh-CN" dirty="0"/>
              <a:t>	</a:t>
            </a:r>
            <a:r>
              <a:rPr lang="en-US" altLang="zh-CN" b="1" dirty="0"/>
              <a:t>2) </a:t>
            </a:r>
            <a:r>
              <a:rPr lang="en-US" altLang="zh-CN" dirty="0"/>
              <a:t>monitoring changes in elevation/azimuth angles and 	</a:t>
            </a:r>
            <a:r>
              <a:rPr lang="zh-CN" altLang="en-US" dirty="0"/>
              <a:t>    </a:t>
            </a:r>
            <a:r>
              <a:rPr lang="en-US" altLang="zh-CN" dirty="0"/>
              <a:t>multipath effects, </a:t>
            </a:r>
          </a:p>
          <a:p>
            <a:pPr>
              <a:lnSpc>
                <a:spcPts val="3080"/>
              </a:lnSpc>
            </a:pPr>
            <a:r>
              <a:rPr lang="en-US" altLang="zh-CN" dirty="0"/>
              <a:t>	</a:t>
            </a:r>
            <a:r>
              <a:rPr lang="en-US" altLang="zh-CN" b="1" dirty="0"/>
              <a:t>3) </a:t>
            </a:r>
            <a:r>
              <a:rPr lang="en-US" altLang="zh-CN" dirty="0"/>
              <a:t>detection of cycle slip, </a:t>
            </a:r>
          </a:p>
          <a:p>
            <a:pPr>
              <a:lnSpc>
                <a:spcPts val="3080"/>
              </a:lnSpc>
            </a:pPr>
            <a:r>
              <a:rPr lang="en-US" altLang="zh-CN" dirty="0"/>
              <a:t>	</a:t>
            </a:r>
            <a:r>
              <a:rPr lang="en-US" altLang="zh-CN" b="1" dirty="0"/>
              <a:t>4) </a:t>
            </a:r>
            <a:r>
              <a:rPr lang="en-US" altLang="zh-CN" dirty="0"/>
              <a:t>provide the internal results summary file to users for any 	</a:t>
            </a:r>
            <a:r>
              <a:rPr lang="zh-CN" altLang="en-US" dirty="0"/>
              <a:t>    </a:t>
            </a:r>
            <a:r>
              <a:rPr lang="en-US" altLang="zh-CN" dirty="0"/>
              <a:t>conversion, etc.</a:t>
            </a:r>
          </a:p>
          <a:p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4D95"/>
                </a:solidFill>
              </a:rPr>
              <a:t>Flexibly Extended</a:t>
            </a:r>
            <a:r>
              <a:rPr lang="en-US" altLang="zh-CN" i="1" dirty="0"/>
              <a:t>, ….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514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2B98CE-B5D8-5B49-9BFA-C0BC7CFF6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6" y="1840517"/>
            <a:ext cx="7975690" cy="3976920"/>
          </a:xfrm>
          <a:prstGeom prst="rect">
            <a:avLst/>
          </a:prstGeom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 Results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570" y="676285"/>
            <a:ext cx="6396039" cy="59055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zh-CN" sz="3200" dirty="0">
                <a:solidFill>
                  <a:srgbClr val="00589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3.1 Monitoring coordinates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3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14" name="文本框 14">
            <a:extLst>
              <a:ext uri="{FF2B5EF4-FFF2-40B4-BE49-F238E27FC236}">
                <a16:creationId xmlns:a16="http://schemas.microsoft.com/office/drawing/2014/main" id="{A9260BC1-63CC-3249-A5FE-C4B41A9A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407074"/>
            <a:ext cx="865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i="1" dirty="0">
                <a:solidFill>
                  <a:srgbClr val="00589C"/>
                </a:solidFill>
                <a:latin typeface="Arial" panose="020B0604020202020204" pitchFamily="34" charset="0"/>
              </a:rPr>
              <a:t>SPP Positioning Results at IGS station POTS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538EB77-20D1-F642-9F59-390A555B6D29}"/>
              </a:ext>
            </a:extLst>
          </p:cNvPr>
          <p:cNvSpPr/>
          <p:nvPr/>
        </p:nvSpPr>
        <p:spPr>
          <a:xfrm>
            <a:off x="8780974" y="3822260"/>
            <a:ext cx="3523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Reference Coordinates: </a:t>
            </a:r>
          </a:p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XYZ:	3800694.729 m</a:t>
            </a:r>
          </a:p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	882079.3358 m</a:t>
            </a:r>
          </a:p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	5028797.996 m</a:t>
            </a:r>
          </a:p>
        </p:txBody>
      </p:sp>
    </p:spTree>
    <p:extLst>
      <p:ext uri="{BB962C8B-B14F-4D97-AF65-F5344CB8AC3E}">
        <p14:creationId xmlns:p14="http://schemas.microsoft.com/office/powerpoint/2010/main" val="383777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D56CB2B-B9FD-CB40-AA27-7111422CE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93" y="3734838"/>
            <a:ext cx="4635500" cy="2311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97754C-2756-E04D-909A-5AC58D927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78" y="1486143"/>
            <a:ext cx="4635500" cy="2311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7CCF2E-B845-7949-869C-5613D09E6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4" y="3758408"/>
            <a:ext cx="4635500" cy="2311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F0E8EB-8407-184C-ABCD-8E78E4DBC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6" y="1423438"/>
            <a:ext cx="4635500" cy="2311400"/>
          </a:xfrm>
          <a:prstGeom prst="rect">
            <a:avLst/>
          </a:prstGeom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 Results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570" y="676285"/>
            <a:ext cx="6396039" cy="59055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zh-CN" sz="3200" dirty="0">
                <a:solidFill>
                  <a:srgbClr val="00589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Multipath Effects 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4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723900" y="1192606"/>
            <a:ext cx="1645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i="1" dirty="0">
                <a:solidFill>
                  <a:srgbClr val="00589C"/>
                </a:solidFill>
                <a:latin typeface="Arial" panose="020B0604020202020204" pitchFamily="34" charset="0"/>
              </a:rPr>
              <a:t>Galileo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075086D7-B2EF-F74E-AC45-EB90EE1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467148"/>
            <a:ext cx="1738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i="1" dirty="0">
                <a:solidFill>
                  <a:srgbClr val="00589C"/>
                </a:solidFill>
                <a:latin typeface="Arial" panose="020B0604020202020204" pitchFamily="34" charset="0"/>
              </a:rPr>
              <a:t>GLONASS</a:t>
            </a: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94533293-B440-7047-8586-4C00AB1D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072" y="1174477"/>
            <a:ext cx="1738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i="1" dirty="0" err="1">
                <a:solidFill>
                  <a:srgbClr val="00589C"/>
                </a:solidFill>
                <a:latin typeface="Arial" panose="020B0604020202020204" pitchFamily="34" charset="0"/>
              </a:rPr>
              <a:t>BeiDou</a:t>
            </a:r>
            <a:endParaRPr lang="en-US" altLang="zh-CN" sz="2400" i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14">
            <a:extLst>
              <a:ext uri="{FF2B5EF4-FFF2-40B4-BE49-F238E27FC236}">
                <a16:creationId xmlns:a16="http://schemas.microsoft.com/office/drawing/2014/main" id="{BA79BB1E-52BD-0948-BD5B-7D2AFF31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36" y="3467148"/>
            <a:ext cx="1738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i="1" dirty="0">
                <a:solidFill>
                  <a:srgbClr val="00589C"/>
                </a:solidFill>
                <a:latin typeface="Arial" panose="020B0604020202020204" pitchFamily="34" charset="0"/>
              </a:rPr>
              <a:t>QZSS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69DF8A-FC6C-114D-BDC6-C98F686C331A}"/>
              </a:ext>
            </a:extLst>
          </p:cNvPr>
          <p:cNvSpPr/>
          <p:nvPr/>
        </p:nvSpPr>
        <p:spPr>
          <a:xfrm>
            <a:off x="7960020" y="997487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POTS Station</a:t>
            </a:r>
          </a:p>
        </p:txBody>
      </p:sp>
    </p:spTree>
    <p:extLst>
      <p:ext uri="{BB962C8B-B14F-4D97-AF65-F5344CB8AC3E}">
        <p14:creationId xmlns:p14="http://schemas.microsoft.com/office/powerpoint/2010/main" val="406393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7F13B2-6F1E-B74A-A296-DCC0679B1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"/>
          <a:stretch/>
        </p:blipFill>
        <p:spPr>
          <a:xfrm>
            <a:off x="2044296" y="1613896"/>
            <a:ext cx="8287482" cy="4401361"/>
          </a:xfrm>
          <a:prstGeom prst="rect">
            <a:avLst/>
          </a:prstGeom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 Results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570" y="676285"/>
            <a:ext cx="6396039" cy="59055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zh-CN" sz="3200" dirty="0">
                <a:solidFill>
                  <a:srgbClr val="00589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3.3 Cycle Slip 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5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69DF8A-FC6C-114D-BDC6-C98F686C331A}"/>
              </a:ext>
            </a:extLst>
          </p:cNvPr>
          <p:cNvSpPr/>
          <p:nvPr/>
        </p:nvSpPr>
        <p:spPr>
          <a:xfrm>
            <a:off x="7960020" y="997487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</a:rPr>
              <a:t>POTS Station</a:t>
            </a:r>
          </a:p>
        </p:txBody>
      </p:sp>
    </p:spTree>
    <p:extLst>
      <p:ext uri="{BB962C8B-B14F-4D97-AF65-F5344CB8AC3E}">
        <p14:creationId xmlns:p14="http://schemas.microsoft.com/office/powerpoint/2010/main" val="168719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23900" y="130087"/>
            <a:ext cx="5810909" cy="518671"/>
          </a:xfrm>
        </p:spPr>
        <p:txBody>
          <a:bodyPr/>
          <a:lstStyle/>
          <a:p>
            <a:pPr algn="l"/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 Results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570" y="676285"/>
            <a:ext cx="6396039" cy="59055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zh-CN" sz="3200" dirty="0">
                <a:solidFill>
                  <a:srgbClr val="00589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Summary Output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6</a:t>
            </a:fld>
            <a:endParaRPr lang="de-DE" altLang="zh-CN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6AB2F-7153-5D49-BBE1-31AB2F750095}"/>
              </a:ext>
            </a:extLst>
          </p:cNvPr>
          <p:cNvSpPr/>
          <p:nvPr/>
        </p:nvSpPr>
        <p:spPr>
          <a:xfrm>
            <a:off x="723900" y="1460155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Internal Results File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D22C117-C459-644A-AA68-68CDB0139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078232"/>
            <a:ext cx="4970463" cy="313042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12B7555-4336-BD4E-BDBA-C2816AC72DA5}"/>
              </a:ext>
            </a:extLst>
          </p:cNvPr>
          <p:cNvSpPr/>
          <p:nvPr/>
        </p:nvSpPr>
        <p:spPr>
          <a:xfrm>
            <a:off x="5718928" y="1493649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Converted Anubis Results File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68A1DDE-7A27-6E46-8216-F888A40EB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91" y="2182128"/>
            <a:ext cx="6142909" cy="26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3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4E37D-9A52-45E0-B91B-4144CB76B320}" type="slidenum">
              <a:rPr lang="de-DE" altLang="zh-CN" smtClean="0"/>
              <a:pPr>
                <a:defRPr/>
              </a:pPr>
              <a:t>7</a:t>
            </a:fld>
            <a:endParaRPr lang="de-DE" altLang="zh-CN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18556" y="2692208"/>
            <a:ext cx="8354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zh-CN" sz="3200" b="1" i="1" dirty="0">
                <a:solidFill>
                  <a:srgbClr val="004D95"/>
                </a:solidFill>
                <a:ea typeface="华文隶书" pitchFamily="2" charset="-122"/>
                <a:cs typeface="Arial" panose="020B0604020202020204" pitchFamily="34" charset="0"/>
              </a:rPr>
              <a:t>Thanks for your attention!</a:t>
            </a:r>
          </a:p>
          <a:p>
            <a:pPr algn="ctr">
              <a:defRPr/>
            </a:pPr>
            <a:r>
              <a:rPr kumimoji="1" lang="en-US" altLang="zh-CN" sz="3200" b="1" i="1" dirty="0">
                <a:solidFill>
                  <a:srgbClr val="004D95"/>
                </a:solidFill>
                <a:ea typeface="华文隶书" pitchFamily="2" charset="-122"/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629975318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9156</TotalTime>
  <Words>206</Words>
  <Application>Microsoft Macintosh PowerPoint</Application>
  <PresentationFormat>宽屏</PresentationFormat>
  <Paragraphs>70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DengXian</vt:lpstr>
      <vt:lpstr>Arial Unicode MS</vt:lpstr>
      <vt:lpstr>Arial</vt:lpstr>
      <vt:lpstr>Verdana</vt:lpstr>
      <vt:lpstr>GFZ_Praesentation_DE</vt:lpstr>
      <vt:lpstr>GFZRNX-QC: Advanced GNSS Data Processing and Quality Control for Multi-System Observations</vt:lpstr>
      <vt:lpstr>1 Software Platform</vt:lpstr>
      <vt:lpstr>2 Software Functions</vt:lpstr>
      <vt:lpstr>3 Results</vt:lpstr>
      <vt:lpstr>3 Results</vt:lpstr>
      <vt:lpstr>3 Results</vt:lpstr>
      <vt:lpstr>3 Results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rhanna</dc:creator>
  <cp:lastModifiedBy>Microsoft Office User</cp:lastModifiedBy>
  <cp:revision>145</cp:revision>
  <dcterms:created xsi:type="dcterms:W3CDTF">2011-11-07T09:52:11Z</dcterms:created>
  <dcterms:modified xsi:type="dcterms:W3CDTF">2024-06-27T14:17:25Z</dcterms:modified>
</cp:coreProperties>
</file>