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435" r:id="rId3"/>
    <p:sldId id="1290" r:id="rId4"/>
    <p:sldId id="1268" r:id="rId5"/>
    <p:sldId id="1271" r:id="rId6"/>
    <p:sldId id="1163" r:id="rId7"/>
    <p:sldId id="1253" r:id="rId8"/>
    <p:sldId id="1323" r:id="rId9"/>
    <p:sldId id="1162" r:id="rId10"/>
    <p:sldId id="1229" r:id="rId11"/>
    <p:sldId id="1274" r:id="rId12"/>
    <p:sldId id="1280" r:id="rId13"/>
    <p:sldId id="1269" r:id="rId14"/>
    <p:sldId id="1297" r:id="rId15"/>
    <p:sldId id="1298" r:id="rId16"/>
    <p:sldId id="1294" r:id="rId17"/>
    <p:sldId id="1270" r:id="rId18"/>
    <p:sldId id="1183" r:id="rId19"/>
    <p:sldId id="1299" r:id="rId20"/>
    <p:sldId id="1293" r:id="rId21"/>
    <p:sldId id="398" r:id="rId22"/>
    <p:sldId id="1170" r:id="rId23"/>
    <p:sldId id="1260" r:id="rId24"/>
    <p:sldId id="38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efanie De Bod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FFFFF"/>
    <a:srgbClr val="E3EBF5"/>
    <a:srgbClr val="4A7EBB"/>
    <a:srgbClr val="7892B1"/>
    <a:srgbClr val="C0504D"/>
    <a:srgbClr val="5D7DA3"/>
    <a:srgbClr val="375C8B"/>
    <a:srgbClr val="1F497D"/>
    <a:srgbClr val="F3A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9" autoAdjust="0"/>
    <p:restoredTop sz="96091" autoAdjust="0"/>
  </p:normalViewPr>
  <p:slideViewPr>
    <p:cSldViewPr snapToGrid="0">
      <p:cViewPr varScale="1">
        <p:scale>
          <a:sx n="118" d="100"/>
          <a:sy n="11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912"/>
    </p:cViewPr>
  </p:sorterViewPr>
  <p:notesViewPr>
    <p:cSldViewPr snapToGrid="0" showGuides="1">
      <p:cViewPr varScale="1">
        <p:scale>
          <a:sx n="118" d="100"/>
          <a:sy n="118" d="100"/>
        </p:scale>
        <p:origin x="42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7309-4E7E-40C5-8B3E-1AF452D0B21A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ECCD9-37ED-4C9B-AB7D-2ACB2CEE46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91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F9CCB-2B0D-4737-B7A0-73347477B1C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4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ECCD9-37ED-4C9B-AB7D-2ACB2CEE46E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00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909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ECCD9-37ED-4C9B-AB7D-2ACB2CEE46E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8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ECCD9-37ED-4C9B-AB7D-2ACB2CEE46E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62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ECCD9-37ED-4C9B-AB7D-2ACB2CEE46E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23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32358" y="4353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6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1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D0104B9-6D95-4C75-8871-F9BE230D3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9D0104B9-6D95-4C75-8871-F9BE230D3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5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u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27" y="142852"/>
            <a:ext cx="857288" cy="6429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2000251" y="5643564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Title 21"/>
          <p:cNvSpPr>
            <a:spLocks noGrp="1"/>
          </p:cNvSpPr>
          <p:nvPr>
            <p:ph type="title"/>
          </p:nvPr>
        </p:nvSpPr>
        <p:spPr>
          <a:xfrm>
            <a:off x="1371648" y="304800"/>
            <a:ext cx="10629893" cy="838200"/>
          </a:xfrm>
          <a:prstGeom prst="rect">
            <a:avLst/>
          </a:prstGeo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1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27" y="142852"/>
            <a:ext cx="857288" cy="6429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fld id="{9D0104B9-6D95-4C75-8871-F9BE230D3351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le 21"/>
          <p:cNvSpPr>
            <a:spLocks noGrp="1"/>
          </p:cNvSpPr>
          <p:nvPr>
            <p:ph type="title"/>
          </p:nvPr>
        </p:nvSpPr>
        <p:spPr>
          <a:xfrm>
            <a:off x="1371648" y="304800"/>
            <a:ext cx="10629893" cy="838200"/>
          </a:xfrm>
          <a:prstGeom prst="rect">
            <a:avLst/>
          </a:prstGeo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27" y="142852"/>
            <a:ext cx="857288" cy="6429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fld id="{9D0104B9-6D95-4C75-8871-F9BE230D335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21"/>
          <p:cNvSpPr>
            <a:spLocks noGrp="1"/>
          </p:cNvSpPr>
          <p:nvPr>
            <p:ph type="title"/>
          </p:nvPr>
        </p:nvSpPr>
        <p:spPr>
          <a:xfrm>
            <a:off x="1371648" y="304800"/>
            <a:ext cx="10629893" cy="838200"/>
          </a:xfrm>
          <a:prstGeom prst="rect">
            <a:avLst/>
          </a:prstGeo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27" y="142852"/>
            <a:ext cx="857288" cy="6429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fld id="{9D0104B9-6D95-4C75-8871-F9BE230D33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89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1596192" y="6597352"/>
            <a:ext cx="595808" cy="26064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fld id="{7EAD7FAB-B366-4BFA-97EF-132CE097E2C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1664952" y="6597651"/>
            <a:ext cx="527049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16A5BB8-4B6A-4C7B-8EBF-0BB47974A799}" type="slidenum">
              <a:rPr lang="sv-SE" sz="1000"/>
              <a:pPr>
                <a:defRPr/>
              </a:pPr>
              <a:t>‹#›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58649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129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45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6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9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12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75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06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1126227" y="669753"/>
            <a:ext cx="124928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  <a:defRPr/>
            </a:pPr>
            <a:r>
              <a:rPr lang="nl-BE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ROYAL OBSERVATORY </a:t>
            </a:r>
          </a:p>
          <a:p>
            <a:pPr algn="ctr" eaLnBrk="1" hangingPunct="1">
              <a:lnSpc>
                <a:spcPts val="1000"/>
              </a:lnSpc>
              <a:defRPr/>
            </a:pPr>
            <a:r>
              <a:rPr lang="nl-BE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BELGIUM</a:t>
            </a:r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60" y="-98108"/>
            <a:ext cx="1060763" cy="8592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45393" y="6624089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D7FF4D8-211E-4E58-8780-844B4EE394DD}" type="slidenum">
              <a:rPr lang="nl-NL" sz="1000" b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nl-NL" sz="1000" b="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About CC Licenses - Creative Commons">
            <a:extLst>
              <a:ext uri="{FF2B5EF4-FFF2-40B4-BE49-F238E27FC236}">
                <a16:creationId xmlns:a16="http://schemas.microsoft.com/office/drawing/2014/main" id="{AEC15FCB-4B64-61AC-E1EE-B4D2C1AD69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819"/>
            <a:ext cx="918546" cy="3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D1DC1-D8D9-EF35-4248-4933F5C65EA2}"/>
              </a:ext>
            </a:extLst>
          </p:cNvPr>
          <p:cNvSpPr txBox="1"/>
          <p:nvPr userDrawn="1"/>
        </p:nvSpPr>
        <p:spPr>
          <a:xfrm rot="5400000">
            <a:off x="9343078" y="3563650"/>
            <a:ext cx="491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Arial Narrow" panose="020B0606020202030204" pitchFamily="34" charset="0"/>
              </a:rPr>
              <a:t>IGS Symposium &amp; Workshop, July 1-5, 2024, Bern, Switzerland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59370E-E65E-0F0E-88AA-37380C48E22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77600" y="6470453"/>
            <a:ext cx="914400" cy="4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nss.be/api/v1/epn/station-data/BRUX00BEL?rinexVersion=all&amp;startDate=1996-01-01&amp;endDate=2022-12-31&amp;changeDate=2023-07-0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nss.be/api/v1/epn/station-data/BRUX00BEL?rinexVersion=all&amp;startDate=1996-01-01&amp;endDate=2022-12-31&amp;changeDate=2023-07-01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nss.be/api/v1/epn/station-data/BRUX00BEL?rinexVersion=all&amp;startDate=1996-01-01&amp;endDate=2022-12-31&amp;changeDate=2023-07-0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Symbol_OK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5281/zenodo.77775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5281/zenodo.7777568" TargetMode="Externa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Symbol_OK.sv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hyperlink" Target="https://www.fairsfair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commons.wikimedia.org/wiki/File:Symbol_OK.sv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B-GNSS/gnss.be-data-API-example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nss.be/opendataportal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ncb.eu/" TargetMode="External"/><Relationship Id="rId2" Type="http://schemas.openxmlformats.org/officeDocument/2006/relationships/hyperlink" Target="mailto:epncb@oma.b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pncb.oma.be/pub/RINE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777/152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nss.be/opendataportal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nss.be/opendataporta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nss.be/api/v1/epn/doc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1485" y="1019105"/>
            <a:ext cx="55639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n w="0"/>
              <a:solidFill>
                <a:srgbClr val="1F49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dirty="0">
                <a:ln w="0"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 Miglio, C. Bruyninx, </a:t>
            </a:r>
            <a:r>
              <a:rPr kumimoji="0" lang="en-US" b="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 Fabian, </a:t>
            </a:r>
            <a:r>
              <a:rPr kumimoji="0" lang="en-US" b="0" i="0" u="sng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J. Legrand</a:t>
            </a:r>
          </a:p>
          <a:p>
            <a:pPr lvl="0" algn="ctr"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endParaRPr lang="en-US" dirty="0">
              <a:ln w="0"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Royal Observatory of Belgium</a:t>
            </a:r>
            <a:endParaRPr kumimoji="0" lang="en-US" sz="2200" b="0" i="0" u="none" strike="noStrike" kern="1200" cap="none" spc="0" normalizeH="0" baseline="0" noProof="0" dirty="0">
              <a:ln w="0"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 w="0"/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774" y="4289772"/>
            <a:ext cx="6229350" cy="267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ROB logo">
            <a:extLst>
              <a:ext uri="{FF2B5EF4-FFF2-40B4-BE49-F238E27FC236}">
                <a16:creationId xmlns:a16="http://schemas.microsoft.com/office/drawing/2014/main" id="{DCED3897-C34E-6663-E140-D71D1D0B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10" y="2817004"/>
            <a:ext cx="825190" cy="8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E2C04-D4F4-D49C-937C-C11AE4DF770E}"/>
              </a:ext>
            </a:extLst>
          </p:cNvPr>
          <p:cNvSpPr txBox="1"/>
          <p:nvPr/>
        </p:nvSpPr>
        <p:spPr>
          <a:xfrm>
            <a:off x="1834115" y="650983"/>
            <a:ext cx="7852809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4A7EB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FAIR GNSS data repositories: </a:t>
            </a:r>
            <a:br>
              <a:rPr lang="en-GB" sz="3600" b="1" dirty="0">
                <a:solidFill>
                  <a:srgbClr val="4A7EB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b="1" dirty="0">
                <a:solidFill>
                  <a:srgbClr val="4A7EB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case of the EPN Historical Data </a:t>
            </a:r>
            <a:r>
              <a:rPr lang="en-GB" sz="3600" b="1" dirty="0" err="1">
                <a:solidFill>
                  <a:srgbClr val="4A7EB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Center</a:t>
            </a:r>
            <a:endParaRPr lang="en-GB" sz="3600" b="1" dirty="0">
              <a:solidFill>
                <a:srgbClr val="4A7EBB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0E358-D338-1C47-BDD0-28587878A358}"/>
              </a:ext>
            </a:extLst>
          </p:cNvPr>
          <p:cNvSpPr/>
          <p:nvPr/>
        </p:nvSpPr>
        <p:spPr>
          <a:xfrm>
            <a:off x="260163" y="3056971"/>
            <a:ext cx="10762087" cy="131866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Command line</a:t>
            </a:r>
          </a:p>
          <a:p>
            <a:endParaRPr lang="en-US" sz="1100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curl -X 'GET' '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https://gnss.be/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/v1/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epn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/station-data/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ACOR00ESP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rinexVersion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startDate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=1996-01-01&amp;endDate=2022-12-31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>
                <a:solidFill>
                  <a:srgbClr val="C0504D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changeDate=2023-07-01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' </a:t>
            </a:r>
            <a:b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-H 'accept: </a:t>
            </a:r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text/plain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'</a:t>
            </a:r>
            <a:endParaRPr lang="en-US" sz="1600" b="1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F1852E-BFF9-5F24-6D40-54746C8FA622}"/>
              </a:ext>
            </a:extLst>
          </p:cNvPr>
          <p:cNvSpPr txBox="1">
            <a:spLocks/>
          </p:cNvSpPr>
          <p:nvPr/>
        </p:nvSpPr>
        <p:spPr>
          <a:xfrm>
            <a:off x="170688" y="325421"/>
            <a:ext cx="112637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21DA-7114-C204-EFF0-CF6ADE946E3C}"/>
              </a:ext>
            </a:extLst>
          </p:cNvPr>
          <p:cNvSpPr txBox="1"/>
          <p:nvPr/>
        </p:nvSpPr>
        <p:spPr>
          <a:xfrm>
            <a:off x="260162" y="1608661"/>
            <a:ext cx="1076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files of ACOR00ESP observed between 1996-01-01 and 2022-12-31 that have been changed after 2023-07-01 ?</a:t>
            </a:r>
            <a:endParaRPr lang="en-US" sz="2000" b="1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FCC66-5023-1412-08B6-14F43ABEC563}"/>
              </a:ext>
            </a:extLst>
          </p:cNvPr>
          <p:cNvSpPr txBox="1"/>
          <p:nvPr/>
        </p:nvSpPr>
        <p:spPr>
          <a:xfrm>
            <a:off x="260163" y="4644523"/>
            <a:ext cx="10762087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  <a:p>
            <a:endParaRPr lang="en-US" sz="105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https://epncb.oma.be/pub/RINEX/2021/319/ACOR00ESP_R_20213190000_01D_30S_MO.crx.gz https://epncb.oma.be/pub/RINEX/2021/320/ACOR00ESP_R_20213200000_01D_30S_MO.crx.gz https://epncb.oma.be/pub/RINEX/2021/321/ACOR00ESP_R_20213210000_01D_30S_MO.crx.gz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8E07BD-BD53-3B93-8626-F96292EC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17" y="113646"/>
            <a:ext cx="98763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F1852E-BFF9-5F24-6D40-54746C8FA622}"/>
              </a:ext>
            </a:extLst>
          </p:cNvPr>
          <p:cNvSpPr txBox="1">
            <a:spLocks/>
          </p:cNvSpPr>
          <p:nvPr/>
        </p:nvSpPr>
        <p:spPr>
          <a:xfrm>
            <a:off x="170688" y="325421"/>
            <a:ext cx="112637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1300E-3D4A-CF8D-66DE-CFE893B85946}"/>
              </a:ext>
            </a:extLst>
          </p:cNvPr>
          <p:cNvSpPr/>
          <p:nvPr/>
        </p:nvSpPr>
        <p:spPr>
          <a:xfrm>
            <a:off x="260163" y="3056971"/>
            <a:ext cx="10762087" cy="131866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Command line</a:t>
            </a:r>
          </a:p>
          <a:p>
            <a:endParaRPr lang="en-US" sz="1100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curl -X 'GET' '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https://gnss.be/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/v1/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epn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/station-data/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ACOR00ESP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rinexVersion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startDate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=1996-01-01&amp;endDate=2022-12-31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>
                <a:solidFill>
                  <a:srgbClr val="C0504D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changeDate=2023-07-01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' </a:t>
            </a:r>
            <a:b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–H 'accept: </a:t>
            </a:r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application/</a:t>
            </a:r>
            <a:r>
              <a:rPr lang="en-US" sz="1600" b="1" dirty="0" err="1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ld+json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'</a:t>
            </a:r>
            <a:endParaRPr lang="en-US" sz="1600" b="1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A1B15-5BC5-4DDC-7F9D-D00EC0785B6B}"/>
              </a:ext>
            </a:extLst>
          </p:cNvPr>
          <p:cNvSpPr txBox="1"/>
          <p:nvPr/>
        </p:nvSpPr>
        <p:spPr>
          <a:xfrm>
            <a:off x="260162" y="1608661"/>
            <a:ext cx="1076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files of ACOR00ESP observed between 1996-01-01 and 2022-12-31 that have been changed after 2023-07-01 ?</a:t>
            </a:r>
            <a:endParaRPr lang="en-US" sz="2000" b="1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FCB65-F276-1889-8F74-D9239BAED627}"/>
              </a:ext>
            </a:extLst>
          </p:cNvPr>
          <p:cNvSpPr txBox="1"/>
          <p:nvPr/>
        </p:nvSpPr>
        <p:spPr>
          <a:xfrm>
            <a:off x="260163" y="4644523"/>
            <a:ext cx="10762087" cy="500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?</a:t>
            </a:r>
          </a:p>
          <a:p>
            <a:endParaRPr lang="en-US" sz="105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372644-012A-E402-6436-2EAEBC02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01" y="56530"/>
            <a:ext cx="107908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4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F1852E-BFF9-5F24-6D40-54746C8FA622}"/>
              </a:ext>
            </a:extLst>
          </p:cNvPr>
          <p:cNvSpPr txBox="1">
            <a:spLocks/>
          </p:cNvSpPr>
          <p:nvPr/>
        </p:nvSpPr>
        <p:spPr>
          <a:xfrm>
            <a:off x="170688" y="185721"/>
            <a:ext cx="112637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1300E-3D4A-CF8D-66DE-CFE893B85946}"/>
              </a:ext>
            </a:extLst>
          </p:cNvPr>
          <p:cNvSpPr/>
          <p:nvPr/>
        </p:nvSpPr>
        <p:spPr>
          <a:xfrm>
            <a:off x="260163" y="3056971"/>
            <a:ext cx="10762087" cy="131866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Command line</a:t>
            </a:r>
          </a:p>
          <a:p>
            <a:endParaRPr lang="en-US" sz="1100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curl -X 'GET' '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https://gnss.be/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/v1/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epn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/station-data/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ACOR00ESP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rinexVersion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startDate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=1996-01-01&amp;endDate=2022-12-31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lang="en-US" sz="1600" dirty="0">
                <a:solidFill>
                  <a:srgbClr val="C0504D"/>
                </a:solidFill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changeDate=2023-07-01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' -</a:t>
            </a:r>
            <a:r>
              <a:rPr lang="en-US" sz="1600" dirty="0" err="1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H'accept</a:t>
            </a:r>
            <a:r>
              <a:rPr lang="en-US" sz="1600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application/</a:t>
            </a:r>
            <a:r>
              <a:rPr lang="en-US" sz="1600" b="1" dirty="0" err="1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ld+json</a:t>
            </a:r>
            <a:r>
              <a:rPr lang="en-US" sz="1600" b="1" dirty="0">
                <a:latin typeface="Courier New" panose="02070309020205020404" pitchFamily="49" charset="0"/>
                <a:ea typeface="Calibri Light" panose="020F0302020204030204" pitchFamily="34" charset="0"/>
                <a:cs typeface="Courier New" panose="02070309020205020404" pitchFamily="49" charset="0"/>
              </a:rPr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A1B15-5BC5-4DDC-7F9D-D00EC0785B6B}"/>
              </a:ext>
            </a:extLst>
          </p:cNvPr>
          <p:cNvSpPr txBox="1"/>
          <p:nvPr/>
        </p:nvSpPr>
        <p:spPr>
          <a:xfrm>
            <a:off x="260162" y="1608661"/>
            <a:ext cx="1076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files of ACOR00ESP observed between 1996-01-01 and 2022-12-31 that have been changed after 2023-07-01 ?</a:t>
            </a:r>
            <a:endParaRPr lang="en-US" sz="2000" b="1" dirty="0">
              <a:latin typeface="Courier New" panose="02070309020205020404" pitchFamily="49" charset="0"/>
              <a:ea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FCB65-F276-1889-8F74-D9239BAED627}"/>
              </a:ext>
            </a:extLst>
          </p:cNvPr>
          <p:cNvSpPr txBox="1"/>
          <p:nvPr/>
        </p:nvSpPr>
        <p:spPr>
          <a:xfrm>
            <a:off x="260163" y="4644523"/>
            <a:ext cx="10762087" cy="500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?</a:t>
            </a:r>
          </a:p>
          <a:p>
            <a:endParaRPr lang="en-US" sz="105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A78F0-C4A4-CE56-679D-FF59D6DB34D2}"/>
              </a:ext>
            </a:extLst>
          </p:cNvPr>
          <p:cNvSpPr txBox="1"/>
          <p:nvPr/>
        </p:nvSpPr>
        <p:spPr>
          <a:xfrm>
            <a:off x="3016957" y="290705"/>
            <a:ext cx="8872489" cy="10756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"@graph"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"Distribution"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accessURL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xsd:anyURI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"https://epncb.oma.be/pub/RINEX/2021/319/ACOR00ESP_R_20213190000_01D_30S_MO.crx.gz"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adms:status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"https://publications.europa.eu/resource/authority/distribution-status/COMPLETED"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compressFormat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"application/x-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gzip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"dataset"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"https://epncb.oma.be/PID/ACOR00ESP"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dct:checksum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"https://epncb.oma.be/PID/2021/319/ACOR00ESP_2021319_01D_30S_R3#checksum"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dct:conformsTo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standard#hatanaka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dct:description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"Daily RINEX data of the GNSS station ACOR00ESP for DOY 319 of 2021"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dct:issued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"2021-11-15T00:00:00"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dct:license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"https://epncb.oma.be/PID/ACOR00ESP#license"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dct:modified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"2023-11-17T18:34:21"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dct:title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"ACOR00ESP_R_20213190000_01D_30S_MO.crx.gz"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downloadURL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xsd:anyURI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"https://epncb.oma.be/pub/RINEX/2021/319/ACOR00ESP_R_20213190000_01D_30S_MO.crx.gz"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gnss:obsData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"https://epncb.oma.be/PID/2021/319/ACOR00ESP_2021319_01D_30S_R3#obsdata"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mediaType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"application/octet-stream"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"temporal"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"https://epncb.oma.be/PID/2021/319/ACOR00ESP_2021319_01D_30S_R3#temporal"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"https://epncb.oma.be/PID/2021/319/ACOR00ESP_2021319_01D_30S_R3#obsdata"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gnss:OBSData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gnss:compressFormat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"https://gnss.be/PID/standard/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hatanaka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gnss:format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"https://gnss.be/PID/standard/RINEX"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gnss:frequency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"http://purl.org/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cld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105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freq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/daily"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gnss:obsHeader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"https://epncb.oma.be/PID/2021/319/ACOR00ESP_2021319_01D_30S_R3#obsheader"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gnss:station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105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"https://epncb.oma.be/PID/ACOR00ESP#station"</a:t>
            </a:r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</a:t>
            </a:r>
          </a:p>
          <a:p>
            <a:r>
              <a:rPr lang="en-US" sz="105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},</a:t>
            </a:r>
          </a:p>
          <a:p>
            <a:endParaRPr lang="en-US" sz="105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7D520C42-D416-B365-7290-736DA05265BC}"/>
              </a:ext>
            </a:extLst>
          </p:cNvPr>
          <p:cNvSpPr/>
          <p:nvPr/>
        </p:nvSpPr>
        <p:spPr>
          <a:xfrm>
            <a:off x="8270629" y="1904902"/>
            <a:ext cx="3972490" cy="2636552"/>
          </a:xfrm>
          <a:prstGeom prst="irregularSeal2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 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Standardized metadata</a:t>
            </a:r>
            <a:endParaRPr lang="en-B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615C6A-805E-8F5C-AF85-154339EB3311}"/>
              </a:ext>
            </a:extLst>
          </p:cNvPr>
          <p:cNvGrpSpPr/>
          <p:nvPr/>
        </p:nvGrpSpPr>
        <p:grpSpPr>
          <a:xfrm>
            <a:off x="1921281" y="185721"/>
            <a:ext cx="989623" cy="1268556"/>
            <a:chOff x="8448677" y="244252"/>
            <a:chExt cx="989623" cy="126855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A2006BA-80F7-6FF9-4067-CE65D33AC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48677" y="244252"/>
              <a:ext cx="989623" cy="8992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DF16FA-E4CF-A744-78A5-501A7851B836}"/>
                </a:ext>
              </a:extLst>
            </p:cNvPr>
            <p:cNvSpPr txBox="1"/>
            <p:nvPr/>
          </p:nvSpPr>
          <p:spPr>
            <a:xfrm>
              <a:off x="8448677" y="1143476"/>
              <a:ext cx="989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JSON-LD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2" y="259687"/>
            <a:ext cx="10160000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Implementation of FAIR data principles			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6" y="2200975"/>
            <a:ext cx="5552793" cy="3358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012" y="4412189"/>
            <a:ext cx="259737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For humans and machines</a:t>
            </a:r>
          </a:p>
        </p:txBody>
      </p:sp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3F72AED7-081E-25B8-2CC0-9621A6342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39649" y="4042082"/>
            <a:ext cx="741405" cy="741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F38AB-3857-3C9A-2B34-D2A3D88FA4AC}"/>
              </a:ext>
            </a:extLst>
          </p:cNvPr>
          <p:cNvSpPr txBox="1"/>
          <p:nvPr/>
        </p:nvSpPr>
        <p:spPr>
          <a:xfrm>
            <a:off x="6126719" y="5120850"/>
            <a:ext cx="3616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Long-term reference to the (meta)data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1770-7B17-5E38-BFF0-869D4B2246A0}"/>
              </a:ext>
            </a:extLst>
          </p:cNvPr>
          <p:cNvSpPr txBox="1"/>
          <p:nvPr/>
        </p:nvSpPr>
        <p:spPr>
          <a:xfrm>
            <a:off x="4548914" y="3017404"/>
            <a:ext cx="13338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5DFBA-8ECF-99F2-2F96-9252DA74E418}"/>
              </a:ext>
            </a:extLst>
          </p:cNvPr>
          <p:cNvSpPr txBox="1"/>
          <p:nvPr/>
        </p:nvSpPr>
        <p:spPr>
          <a:xfrm>
            <a:off x="4756997" y="3703528"/>
            <a:ext cx="31868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&amp; rich metadata</a:t>
            </a:r>
            <a:endParaRPr lang="nl-NL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AEA76-AAC2-3BD9-72CC-9917B1CE1D1B}"/>
              </a:ext>
            </a:extLst>
          </p:cNvPr>
          <p:cNvSpPr/>
          <p:nvPr/>
        </p:nvSpPr>
        <p:spPr>
          <a:xfrm>
            <a:off x="6177027" y="1562460"/>
            <a:ext cx="4919957" cy="4140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500">
              <a:solidFill>
                <a:srgbClr val="3B3B3B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15204-175F-8D9D-9B26-78AD41BEE9A2}"/>
              </a:ext>
            </a:extLst>
          </p:cNvPr>
          <p:cNvSpPr/>
          <p:nvPr/>
        </p:nvSpPr>
        <p:spPr>
          <a:xfrm>
            <a:off x="428878" y="1562460"/>
            <a:ext cx="4919957" cy="5184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500" dirty="0">
              <a:solidFill>
                <a:srgbClr val="3B3B3B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E2D13-8FA5-9653-223C-BCAEEBA1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&amp; rich metadata for RINEX data</a:t>
            </a:r>
            <a:r>
              <a:rPr lang="en-GB" dirty="0"/>
              <a:t>	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D173-F45E-31AA-AF81-A9DA54D9C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583" y="2138172"/>
            <a:ext cx="4680000" cy="3600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What?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Everything the user needs to know about the data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Information required by FAIR data principles</a:t>
            </a:r>
          </a:p>
          <a:p>
            <a:endParaRPr lang="en-GB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Why?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Facilitate search and provide any useful information related to the (RINEX) data</a:t>
            </a:r>
          </a:p>
          <a:p>
            <a:endParaRPr lang="en-GB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How?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 curation, new database</a:t>
            </a:r>
          </a:p>
          <a:p>
            <a:pPr lvl="1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Exploit GNSS station metadata system (M3G)</a:t>
            </a:r>
          </a:p>
          <a:p>
            <a:pPr marL="114300" indent="0">
              <a:buNone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BE235-18D0-B1A2-DAB2-C930A8A6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460" y="2138172"/>
            <a:ext cx="4680000" cy="3600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What?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Reusable &amp; machine-readable by construction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Easy to be converted into other metadata standards</a:t>
            </a:r>
          </a:p>
          <a:p>
            <a:pPr lvl="1"/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Why?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Required by FAIR data principles to enable interoperability and reuse by both humans and machines</a:t>
            </a: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How?</a:t>
            </a:r>
          </a:p>
          <a:p>
            <a:pPr lvl="1"/>
            <a:r>
              <a:rPr lang="en-US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Buiding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standardized metadata schema GNSS-DCAT-AP</a:t>
            </a:r>
          </a:p>
          <a:p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3185E-A566-2FEE-CC62-7B55295AC7A9}"/>
              </a:ext>
            </a:extLst>
          </p:cNvPr>
          <p:cNvSpPr txBox="1"/>
          <p:nvPr/>
        </p:nvSpPr>
        <p:spPr>
          <a:xfrm>
            <a:off x="1942064" y="1562461"/>
            <a:ext cx="188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Rich metadata</a:t>
            </a:r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8D170E-6A2D-04C6-225E-F5C9C09B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61" y="5484319"/>
            <a:ext cx="3385820" cy="1203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CF5EE-62CD-FE9E-40C0-99049A7BAEDC}"/>
              </a:ext>
            </a:extLst>
          </p:cNvPr>
          <p:cNvSpPr txBox="1"/>
          <p:nvPr/>
        </p:nvSpPr>
        <p:spPr>
          <a:xfrm>
            <a:off x="7563759" y="1562461"/>
            <a:ext cx="2935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</a:t>
            </a:r>
            <a:r>
              <a:rPr lang="en-GB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metadata</a:t>
            </a:r>
            <a:endPara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6849-C85E-9FE8-999F-B090D105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72" y="141151"/>
            <a:ext cx="10530359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DCAT Application Profile (DCAT-AP): GNSS-DCAT-AP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F4A0F-2395-DEA4-895C-BA15AB462429}"/>
              </a:ext>
            </a:extLst>
          </p:cNvPr>
          <p:cNvSpPr txBox="1"/>
          <p:nvPr/>
        </p:nvSpPr>
        <p:spPr>
          <a:xfrm>
            <a:off x="5908928" y="982731"/>
            <a:ext cx="5343873" cy="709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"@graph"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"https://epncb.oma.be/PID/2021/319/ACOR00ESP_2021319_01D_30S_R3#temporal"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PeriodOfTime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endDate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"2021-11-15T23:59:30"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startDate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"2021-11-15T00:00:00"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"Distribution"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accessURL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xsd:anyURI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"https://epncb.oma.be/pub/RINEX/2021/319/ACOR00ESP_R_20213190000_01D_30S_MO.crx.gz"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adms:status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"https://publications.europa.eu/resource/authority/distribution-status/COMPLETED"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compressFormat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"application/x-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gzip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"dataset"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"https://epncb.oma.be/PID/ACOR00ESP"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dct:checksum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"https://epncb.oma.be/PID/2021/319/ACOR00ESP_2021319_01D_30S_R3#checksum"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dct:conformsTo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standard#hatanaka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dct:description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"Daily RINEX data of the GNSS station ACOR00ESP for DOY 319 of 2021"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dct:issued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"2021-11-15T00:00:00"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dct:license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"https://epncb.oma.be/PID/ACOR00ESP#license"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dct:modified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xsd:dateTime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"2023-11-17T18:34:21"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dct:title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"ACOR00ESP_R_20213190000_01D_30S_MO.crx.gz"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downloadURL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xsd:anyURI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"https://epncb.oma.be/pub/RINEX/2021/319/ACOR00ESP_R_20213190000_01D_30S_MO.crx.gz"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gnss:obsData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"https://epncb.oma.be/PID/2021/319/ACOR00ESP_2021319_01D_30S_R3#obsdata"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mediaType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"application/octet-stream"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"temporal"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"https://epncb.oma.be/PID/2021/319/ACOR00ESP_2021319_01D_30S_R3#temporal"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"https://epncb.oma.be/PID/2021/319/ACOR00ESP_2021319_01D_30S_R3#antenna"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gnss:igsModelCode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"LEIAT504        LEIS"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gnss:marker-arpEastEcc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xsd:float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"0.0"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gnss:marker-arpNorthEcc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xsd:float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"0.0"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gnss:marker-arpUpEcc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xsd:float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"@value"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"3.046"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"https://epncb.oma.be/PID/2021/319/ACOR00ESP_2021319_01D_30S_R3#obsdata"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"@type"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gnss:OBSData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gnss:compressFormat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"https://gnss.be/PID/standard/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hatanaka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gnss:format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"https://gnss.be/PID/standard/RINEX"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gnss:frequency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"http://purl.org/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cld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500" b="0" dirty="0" err="1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freq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/daily"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gnss:obsHeader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"@id"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500" b="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"https://epncb.oma.be/PID/2021/319/ACOR00ESP_2021319_01D_30S_R3#obsheader"</a:t>
            </a:r>
            <a:endParaRPr lang="en-US" sz="5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},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 err="1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gnss:station</a:t>
            </a:r>
            <a:r>
              <a:rPr lang="en-US" sz="500" b="0" dirty="0">
                <a:solidFill>
                  <a:srgbClr val="0451A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 {</a:t>
            </a:r>
          </a:p>
          <a:p>
            <a:r>
              <a:rPr lang="en-US" sz="5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A002B5D4-AA56-857A-1A51-C8C03D049001}"/>
              </a:ext>
            </a:extLst>
          </p:cNvPr>
          <p:cNvSpPr/>
          <p:nvPr/>
        </p:nvSpPr>
        <p:spPr>
          <a:xfrm>
            <a:off x="8315740" y="1857961"/>
            <a:ext cx="2694512" cy="1410821"/>
          </a:xfrm>
          <a:prstGeom prst="irregularSeal2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Standardized metadata</a:t>
            </a:r>
          </a:p>
          <a:p>
            <a:pPr algn="ctr"/>
            <a:r>
              <a:rPr lang="en-US" sz="1400" dirty="0"/>
              <a:t>schema</a:t>
            </a:r>
            <a:endParaRPr lang="en-BE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9F19D-1F28-4D96-DA94-C1072AC0AB23}"/>
              </a:ext>
            </a:extLst>
          </p:cNvPr>
          <p:cNvSpPr/>
          <p:nvPr/>
        </p:nvSpPr>
        <p:spPr>
          <a:xfrm>
            <a:off x="716950" y="3108602"/>
            <a:ext cx="5455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https://joinup.ec.europa.eu/collection/semantic-interoperability-community-semic/solution/dcat-application-profile-data-portals-europe/release/211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E7A8D6-5BE6-B1EE-E1D6-37ED667B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826" y="1078140"/>
            <a:ext cx="593733" cy="751391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4A65796-8049-6EF9-F095-D90A64026039}"/>
              </a:ext>
            </a:extLst>
          </p:cNvPr>
          <p:cNvSpPr txBox="1">
            <a:spLocks/>
          </p:cNvSpPr>
          <p:nvPr/>
        </p:nvSpPr>
        <p:spPr>
          <a:xfrm>
            <a:off x="318872" y="1306762"/>
            <a:ext cx="4769888" cy="53204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DCAT A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pplication </a:t>
            </a:r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rofile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</a:t>
            </a:r>
          </a:p>
          <a:p>
            <a:pPr marL="114300" indent="0" algn="just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Cookbook (set of metadata elements, policies and guidelines</a:t>
            </a:r>
            <a:r>
              <a:rPr lang="en-US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used to </a:t>
            </a:r>
            <a:r>
              <a:rPr lang="en-US" sz="18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create a standard metadata schema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for a particular application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e.g.,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GeoDCAT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-AP (geospatial datasets, dataset series and services),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StatDCAT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-AP (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statistical data sets), EPOS-DCAT-AP (Research Infrastructures in the solid-Earth domain)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endParaRPr lang="en-US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endParaRPr lang="en-US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DCAT: </a:t>
            </a:r>
          </a:p>
          <a:p>
            <a:pPr marL="114300" indent="0" algn="just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W3C vocabulary designed to facilitate interoperability between data repositories</a:t>
            </a:r>
          </a:p>
          <a:p>
            <a:pPr marL="114300" indent="0" algn="just">
              <a:buNone/>
            </a:pPr>
            <a:endParaRPr lang="en-US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en-US" sz="1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en-US" sz="1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GNSS-DCAT-AP </a:t>
            </a:r>
            <a:r>
              <a:rPr lang="nl-NL" alt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https://doi.org/10.5281/zenodo.7777568</a:t>
            </a:r>
            <a:r>
              <a:rPr lang="nl-NL" altLang="nl-NL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114300" indent="0">
              <a:buNone/>
            </a:pPr>
            <a:r>
              <a:rPr lang="nl-NL" altLang="nl-NL" sz="1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(current version is 0.3)</a:t>
            </a:r>
          </a:p>
          <a:p>
            <a:pPr marL="114300" indent="0" algn="just">
              <a:buNone/>
            </a:pP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endParaRPr lang="en-US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endParaRPr lang="en-US" sz="1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just">
              <a:buNone/>
            </a:pPr>
            <a:r>
              <a:rPr lang="en-US" sz="11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altLang="nl-NL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4"/>
            </a:endParaRPr>
          </a:p>
          <a:p>
            <a:pPr marL="114300" indent="0">
              <a:buNone/>
            </a:pP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E4B47-D302-3BF6-645E-F5C4B14F35DB}"/>
              </a:ext>
            </a:extLst>
          </p:cNvPr>
          <p:cNvSpPr txBox="1">
            <a:spLocks/>
          </p:cNvSpPr>
          <p:nvPr/>
        </p:nvSpPr>
        <p:spPr>
          <a:xfrm>
            <a:off x="169437" y="1061374"/>
            <a:ext cx="4720637" cy="53204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nl-NL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Advantages of DCAT-AP:</a:t>
            </a:r>
            <a:endParaRPr lang="en-US" sz="9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 metadata elements from multiple vocabularies (like DCAT,  ISO) 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Extend existing vocabularies or application profiles with domain-specific metadata elements (IGS antenna/receiver types)</a:t>
            </a:r>
          </a:p>
          <a:p>
            <a:pPr lvl="1">
              <a:spcBef>
                <a:spcPts val="600"/>
              </a:spcBef>
            </a:pPr>
            <a:endParaRPr lang="en-GB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11480" lvl="1" indent="0">
              <a:spcBef>
                <a:spcPts val="1800"/>
              </a:spcBef>
              <a:buNone/>
            </a:pPr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Descriptive </a:t>
            </a:r>
            <a:r>
              <a:rPr lang="en-US" sz="1800" b="1" u="sng" dirty="0">
                <a:solidFill>
                  <a:srgbClr val="0000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file </a:t>
            </a:r>
            <a:r>
              <a:rPr lang="en-US" sz="18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information/metadata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411480" lvl="1" indent="0">
              <a:spcBef>
                <a:spcPts val="1800"/>
              </a:spcBef>
              <a:buNone/>
            </a:pPr>
            <a:endParaRPr lang="en-US" sz="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File has “completed” status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 on compression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Last modified time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Link to RINEX file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Daily RINEX file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Link to station dataset (which contains the station metadata)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71229-A5D4-DE41-E988-2335C0B37B3A}"/>
              </a:ext>
            </a:extLst>
          </p:cNvPr>
          <p:cNvSpPr txBox="1"/>
          <p:nvPr/>
        </p:nvSpPr>
        <p:spPr>
          <a:xfrm>
            <a:off x="4867098" y="56623"/>
            <a:ext cx="6849981" cy="11033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"@context"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"@vocab"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"https://www.w3.org/ns/dcat#"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adms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"http://www.w3.org/ns/adms#"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dcat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"https://www.w3.org/ns/dcat#"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dcatap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"http://data.europa.eu/r5r/"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"http://purl.org/dc/terms/"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dctype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"http://purl.org/dc/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dcmitype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foaf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"http://xmlns.com/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foaf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/0.1/"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"https://gnss.be/vocab/2023/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gnss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#"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 . . 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xsd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"http://www.w3.org/2001/XMLSchema#"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"@graph"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[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900" dirty="0">
                <a:solidFill>
                  <a:srgbClr val="3B3B3B"/>
                </a:solidFill>
                <a:latin typeface="Consolas" panose="020B0609020204030204" pitchFamily="49" charset="0"/>
              </a:rPr>
              <a:t>. . .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adms:status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"https://publications.europa.eu/resource/authority/distribution-status/COMPLETED"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compressFormat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"application/x-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gzip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dct:conformsTo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"https://gnss.be/PID/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standard#hatanaka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... 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dct:modified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xsd:dateTime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"@value"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"2023-11-17T18:34:21"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dct:title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"ACOR00ESP_R_20213190000_01D_30S_MO.crx.gz"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downloadURL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xsd:anyURI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"@value"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"https://epncb.oma.be/pub/RINEX/2021/319/ACOR00ESP_R_20213190000_01D_30S_MO.crx.gz"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"https://epncb.oma.be/PID/2021/319/ACOR00ESP_2021319_01D_30S_R3#obsdata"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gnss:OBSData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gnss:frequency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"http://purl.org/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cld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/daily"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sz="900" dirty="0">
                <a:solidFill>
                  <a:srgbClr val="3B3B3B"/>
                </a:solidFill>
                <a:latin typeface="Consolas" panose="020B0609020204030204" pitchFamily="49" charset="0"/>
              </a:rPr>
              <a:t>    }, 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  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"dataset"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"https://epncb.oma.be/PID/ACOR00ESP"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"https://epncb.oma.be/PID/2021/319/ACOR00ESP_2021319_01D_30S_R3#checksum"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dct:Checksum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dct:checksumAlgorithm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"MD5"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dct:checksumValue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"d04b0c6c8b7f75335e5cb3dbc09b1cdc"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"https://epncb.oma.be/PID/2021/319/ACOR00ESP_2021319_01D_30S_R3#receiver"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gnss:firmware_version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"4.50/7.710"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gnss:igsModelCode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"LEICA GR50"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"https://epncb.oma.be/PID/2021/319/ACOR00ESP_2021319_01D_30S_R3#obsheader"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gnss:antenna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"https://epncb.oma.be/PID/2021/319/ACOR00ESP_2021319_01D_30S_R3#antenna"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gnss:interval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xsd:nonNegativeInteger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"@value"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"30"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gnss:issued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"@type"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xsd:dateTime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"@value"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"2021-11-15T00:00:00"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gnss:markerName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"ACOR00ESP"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gnss:receiver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"https://epncb.oma.be/PID/2021/319/ACOR00ESP_2021319_01D_30S_R3#receiver"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gnss:rinexVersion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"3.04"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 err="1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gnss:temporal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{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900" b="0" dirty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"@id"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"https://epncb.oma.be/PID/2021/319/ACOR00ESP_2021319_01D_30S_R3#temporal"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}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]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E7B2A-39E9-7EB4-73D9-03B350FF5868}"/>
              </a:ext>
            </a:extLst>
          </p:cNvPr>
          <p:cNvSpPr/>
          <p:nvPr/>
        </p:nvSpPr>
        <p:spPr>
          <a:xfrm>
            <a:off x="5241593" y="2273731"/>
            <a:ext cx="5817175" cy="32244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CF2E1-3E6F-FF7A-303D-E5D78253AC84}"/>
              </a:ext>
            </a:extLst>
          </p:cNvPr>
          <p:cNvCxnSpPr>
            <a:cxnSpLocks/>
          </p:cNvCxnSpPr>
          <p:nvPr/>
        </p:nvCxnSpPr>
        <p:spPr>
          <a:xfrm flipV="1">
            <a:off x="2396977" y="2493322"/>
            <a:ext cx="2834437" cy="17647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0452D93-2D88-ECCF-6B70-23099C4406ED}"/>
              </a:ext>
            </a:extLst>
          </p:cNvPr>
          <p:cNvSpPr/>
          <p:nvPr/>
        </p:nvSpPr>
        <p:spPr>
          <a:xfrm>
            <a:off x="5241592" y="2684003"/>
            <a:ext cx="3292807" cy="5401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CB73B-2DAB-3EA8-1A8C-85C8D637521D}"/>
              </a:ext>
            </a:extLst>
          </p:cNvPr>
          <p:cNvCxnSpPr>
            <a:cxnSpLocks/>
          </p:cNvCxnSpPr>
          <p:nvPr/>
        </p:nvCxnSpPr>
        <p:spPr>
          <a:xfrm flipV="1">
            <a:off x="2647666" y="2973578"/>
            <a:ext cx="2583748" cy="174854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5796A74-6E18-0C61-1483-24A64BD46526}"/>
              </a:ext>
            </a:extLst>
          </p:cNvPr>
          <p:cNvSpPr/>
          <p:nvPr/>
        </p:nvSpPr>
        <p:spPr>
          <a:xfrm>
            <a:off x="5241593" y="3372936"/>
            <a:ext cx="2977802" cy="4499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2DDDFE-2C5A-B792-4C45-9F38ED09BEC2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396977" y="3597894"/>
            <a:ext cx="2844616" cy="142448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7496508-82BF-E839-20AA-96BF30716205}"/>
              </a:ext>
            </a:extLst>
          </p:cNvPr>
          <p:cNvSpPr/>
          <p:nvPr/>
        </p:nvSpPr>
        <p:spPr>
          <a:xfrm>
            <a:off x="5251772" y="3960017"/>
            <a:ext cx="6260289" cy="5401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56315D-0091-E80C-C8C1-8BC3C28BFA9D}"/>
              </a:ext>
            </a:extLst>
          </p:cNvPr>
          <p:cNvCxnSpPr>
            <a:cxnSpLocks/>
          </p:cNvCxnSpPr>
          <p:nvPr/>
        </p:nvCxnSpPr>
        <p:spPr>
          <a:xfrm flipV="1">
            <a:off x="2386797" y="4370265"/>
            <a:ext cx="2854795" cy="97436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3054A9-FEBD-830C-7AB7-5FF03A6C8F03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386797" y="5344634"/>
            <a:ext cx="2864975" cy="40064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830B811-78B5-671E-00FF-BA46213E3420}"/>
              </a:ext>
            </a:extLst>
          </p:cNvPr>
          <p:cNvSpPr/>
          <p:nvPr/>
        </p:nvSpPr>
        <p:spPr>
          <a:xfrm>
            <a:off x="5251772" y="5189088"/>
            <a:ext cx="2801121" cy="3110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48811E-9D4C-0301-6DCE-347E2A84E9E5}"/>
              </a:ext>
            </a:extLst>
          </p:cNvPr>
          <p:cNvSpPr/>
          <p:nvPr/>
        </p:nvSpPr>
        <p:spPr>
          <a:xfrm>
            <a:off x="5298898" y="5745281"/>
            <a:ext cx="2941505" cy="4269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509005-DB75-BFAD-580E-6955C6C7DA74}"/>
              </a:ext>
            </a:extLst>
          </p:cNvPr>
          <p:cNvCxnSpPr>
            <a:cxnSpLocks/>
          </p:cNvCxnSpPr>
          <p:nvPr/>
        </p:nvCxnSpPr>
        <p:spPr>
          <a:xfrm flipV="1">
            <a:off x="3998794" y="5958760"/>
            <a:ext cx="1300104" cy="11449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757DB92-5E7B-80D9-E0AF-A4E260F18202}"/>
              </a:ext>
            </a:extLst>
          </p:cNvPr>
          <p:cNvGrpSpPr/>
          <p:nvPr/>
        </p:nvGrpSpPr>
        <p:grpSpPr>
          <a:xfrm>
            <a:off x="10503854" y="384193"/>
            <a:ext cx="989623" cy="1268556"/>
            <a:chOff x="8448677" y="244252"/>
            <a:chExt cx="989623" cy="126855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4501588-3DA1-78C5-F1FB-724FBD1FE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48677" y="244252"/>
              <a:ext cx="989623" cy="8992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880B89-2CFE-1F54-7360-21FBB6E5F4A5}"/>
                </a:ext>
              </a:extLst>
            </p:cNvPr>
            <p:cNvSpPr txBox="1"/>
            <p:nvPr/>
          </p:nvSpPr>
          <p:spPr>
            <a:xfrm>
              <a:off x="8448677" y="1143476"/>
              <a:ext cx="989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JSON-LD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0BFF3CA-DE53-7BC6-4321-AD3B077F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72" y="476"/>
            <a:ext cx="10530359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GNSS-DCAT-AP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C6B3A3-BC87-CA7A-0A51-65645DC816C9}"/>
              </a:ext>
            </a:extLst>
          </p:cNvPr>
          <p:cNvSpPr txBox="1"/>
          <p:nvPr/>
        </p:nvSpPr>
        <p:spPr>
          <a:xfrm>
            <a:off x="182192" y="749958"/>
            <a:ext cx="4905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l-NL" altLang="nl-NL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https://doi.org/10.5281/zenodo.7777568</a:t>
            </a:r>
            <a:r>
              <a:rPr lang="nl-NL" altLang="nl-NL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114300" indent="0">
              <a:buNone/>
            </a:pPr>
            <a:r>
              <a:rPr lang="nl-NL" altLang="nl-NL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l-NL" altLang="nl-NL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</a:t>
            </a:r>
            <a:r>
              <a:rPr lang="nl-NL" altLang="nl-NL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altLang="nl-NL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version</a:t>
            </a:r>
            <a:r>
              <a:rPr lang="nl-NL" altLang="nl-NL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is 0.3)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9F15DDD-40EE-0A9E-14EB-AE7086ED98A0}"/>
              </a:ext>
            </a:extLst>
          </p:cNvPr>
          <p:cNvSpPr/>
          <p:nvPr/>
        </p:nvSpPr>
        <p:spPr>
          <a:xfrm>
            <a:off x="8052893" y="672018"/>
            <a:ext cx="2705651" cy="1416653"/>
          </a:xfrm>
          <a:prstGeom prst="irregularSeal2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FAIR</a:t>
            </a:r>
            <a:endParaRPr lang="en-B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B7B2-77C6-90A7-EDF0-241677B27D68}"/>
              </a:ext>
            </a:extLst>
          </p:cNvPr>
          <p:cNvSpPr txBox="1"/>
          <p:nvPr/>
        </p:nvSpPr>
        <p:spPr>
          <a:xfrm>
            <a:off x="8602068" y="1458735"/>
            <a:ext cx="1268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GNSS-DCAT-AP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13052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2" y="259687"/>
            <a:ext cx="10160000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Implementation of FAIR data principles			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6" y="2200975"/>
            <a:ext cx="5552793" cy="335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719" y="5120850"/>
            <a:ext cx="26495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Digital Object Identifiers</a:t>
            </a:r>
            <a:endParaRPr lang="en-US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0012" y="4412189"/>
            <a:ext cx="259737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For humans and machines</a:t>
            </a:r>
          </a:p>
        </p:txBody>
      </p:sp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3F72AED7-081E-25B8-2CC0-9621A6342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80869" y="4042082"/>
            <a:ext cx="741405" cy="741405"/>
          </a:xfrm>
          <a:prstGeom prst="rect">
            <a:avLst/>
          </a:prstGeom>
        </p:spPr>
      </p:pic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D58BFE14-E1E3-650B-1571-073991E70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9755" y="3332825"/>
            <a:ext cx="741405" cy="741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ABB21-56F8-7055-233E-207E91153F6A}"/>
              </a:ext>
            </a:extLst>
          </p:cNvPr>
          <p:cNvSpPr txBox="1"/>
          <p:nvPr/>
        </p:nvSpPr>
        <p:spPr>
          <a:xfrm>
            <a:off x="6126719" y="5120850"/>
            <a:ext cx="39805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Long-term reference to the (meta)data</a:t>
            </a:r>
            <a:endParaRPr lang="en-US" b="1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3BF3A-786F-21BA-0BF3-5366B5BC5C6C}"/>
              </a:ext>
            </a:extLst>
          </p:cNvPr>
          <p:cNvSpPr txBox="1"/>
          <p:nvPr/>
        </p:nvSpPr>
        <p:spPr>
          <a:xfrm>
            <a:off x="4548914" y="3017404"/>
            <a:ext cx="13338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44C15-9DEC-2104-3E42-205E6D089B32}"/>
              </a:ext>
            </a:extLst>
          </p:cNvPr>
          <p:cNvSpPr txBox="1"/>
          <p:nvPr/>
        </p:nvSpPr>
        <p:spPr>
          <a:xfrm>
            <a:off x="4756998" y="3703528"/>
            <a:ext cx="288840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&amp; rich metadata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0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BDB382-961A-46CF-105A-149A8925990D}"/>
              </a:ext>
            </a:extLst>
          </p:cNvPr>
          <p:cNvSpPr/>
          <p:nvPr/>
        </p:nvSpPr>
        <p:spPr>
          <a:xfrm>
            <a:off x="578108" y="1408862"/>
            <a:ext cx="4208183" cy="53015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730CCC-C82F-520E-729F-1BB0F9BD163F}"/>
              </a:ext>
            </a:extLst>
          </p:cNvPr>
          <p:cNvSpPr txBox="1">
            <a:spLocks/>
          </p:cNvSpPr>
          <p:nvPr/>
        </p:nvSpPr>
        <p:spPr>
          <a:xfrm>
            <a:off x="413093" y="3816198"/>
            <a:ext cx="4208183" cy="29749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11480" lvl="1" indent="0">
              <a:buFont typeface="Arial" pitchFamily="34" charset="0"/>
              <a:buNone/>
            </a:pPr>
            <a:endParaRPr lang="en-US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11480" lvl="1" indent="0">
              <a:buFont typeface="Arial" pitchFamily="34" charset="0"/>
              <a:buNone/>
            </a:pPr>
            <a:r>
              <a:rPr lang="en-US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Agreement: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for dataset of a GNSS station is necessary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for datasets of GNSS networks should also be allowed!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Both can be linked with each other</a:t>
            </a:r>
          </a:p>
          <a:p>
            <a:pPr lvl="1">
              <a:spcAft>
                <a:spcPts val="1200"/>
              </a:spcAft>
            </a:pPr>
            <a:endParaRPr lang="en-US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nl-NL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Google Shape;386;p11">
            <a:extLst>
              <a:ext uri="{FF2B5EF4-FFF2-40B4-BE49-F238E27FC236}">
                <a16:creationId xmlns:a16="http://schemas.microsoft.com/office/drawing/2014/main" id="{422E27EC-DAE5-3F4B-E79D-F2817C5A5549}"/>
              </a:ext>
            </a:extLst>
          </p:cNvPr>
          <p:cNvSpPr txBox="1"/>
          <p:nvPr/>
        </p:nvSpPr>
        <p:spPr>
          <a:xfrm>
            <a:off x="248711" y="244909"/>
            <a:ext cx="111899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Persistent Identifiers for GNSS Data: Digital Object Identifiers (DOI)</a:t>
            </a:r>
            <a:endParaRPr sz="3200" dirty="0">
              <a:solidFill>
                <a:schemeClr val="dk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D86A2-57C9-57B8-0E47-9CC8694A55B2}"/>
              </a:ext>
            </a:extLst>
          </p:cNvPr>
          <p:cNvSpPr txBox="1"/>
          <p:nvPr/>
        </p:nvSpPr>
        <p:spPr>
          <a:xfrm>
            <a:off x="5623586" y="1189762"/>
            <a:ext cx="5503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Tools to 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collect existing DOI in M</a:t>
            </a:r>
            <a:r>
              <a:rPr lang="en-US" b="1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 have been developed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A263A-6AB7-5A1F-2387-3739DE24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97" y="1489601"/>
            <a:ext cx="3082100" cy="241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8A87D-2560-C3D9-2A43-03CDA0E4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69" y="6175345"/>
            <a:ext cx="2914994" cy="5350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891229-837F-DE93-2BA6-3410B83B61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86" b="37014"/>
          <a:stretch/>
        </p:blipFill>
        <p:spPr>
          <a:xfrm>
            <a:off x="5703190" y="1862756"/>
            <a:ext cx="3443629" cy="2133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41835-415A-4F4E-3E72-32B134DA0C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227"/>
          <a:stretch/>
        </p:blipFill>
        <p:spPr>
          <a:xfrm>
            <a:off x="5703190" y="3816198"/>
            <a:ext cx="3690791" cy="26942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E20F38-9F62-DBB2-35E1-7A57B9D1E143}"/>
              </a:ext>
            </a:extLst>
          </p:cNvPr>
          <p:cNvSpPr txBox="1"/>
          <p:nvPr/>
        </p:nvSpPr>
        <p:spPr>
          <a:xfrm>
            <a:off x="9328587" y="1934337"/>
            <a:ext cx="1798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Upgrade of M</a:t>
            </a:r>
            <a:r>
              <a:rPr lang="en-US" sz="16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 software to allow station/network managers to insert GNSS network and/or GNSS station DOI in M</a:t>
            </a:r>
            <a:r>
              <a:rPr lang="en-US" sz="16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  <a:p>
            <a:endParaRPr lang="en-BE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1681F8C5-75E8-D878-DF57-2E70C050FE53}"/>
              </a:ext>
            </a:extLst>
          </p:cNvPr>
          <p:cNvSpPr txBox="1"/>
          <p:nvPr/>
        </p:nvSpPr>
        <p:spPr>
          <a:xfrm>
            <a:off x="661348" y="172176"/>
            <a:ext cx="10162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defPPr>
              <a:defRPr lang="it-IT"/>
            </a:defPPr>
            <a:lvl1pPr>
              <a:lnSpc>
                <a:spcPct val="90000"/>
              </a:lnSpc>
              <a:tabLst>
                <a:tab pos="0" algn="l"/>
              </a:tabLst>
              <a:defRPr sz="3600" spc="-1">
                <a:solidFill>
                  <a:srgbClr val="000000"/>
                </a:solidFill>
                <a:latin typeface="Cambria"/>
                <a:ea typeface="Cambria"/>
              </a:defRPr>
            </a:lvl1pPr>
          </a:lstStyle>
          <a:p>
            <a:r>
              <a:rPr lang="en-GB" sz="3200" dirty="0">
                <a:solidFill>
                  <a:srgbClr val="375C8B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service to provide DOI for EPN stations</a:t>
            </a:r>
            <a:endParaRPr lang="pt-PT" sz="3200" dirty="0">
              <a:solidFill>
                <a:srgbClr val="375C8B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8FC15A4F-3C03-BB7B-3E75-FB40ADF08A1F}"/>
              </a:ext>
            </a:extLst>
          </p:cNvPr>
          <p:cNvSpPr txBox="1"/>
          <p:nvPr/>
        </p:nvSpPr>
        <p:spPr>
          <a:xfrm>
            <a:off x="419738" y="1497336"/>
            <a:ext cx="9763547" cy="503534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01960" lvl="1">
              <a:spcAft>
                <a:spcPts val="600"/>
              </a:spcAft>
              <a:buClr>
                <a:srgbClr val="000000"/>
              </a:buClr>
              <a:buSzPct val="140000"/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Very few DOI inserted in M</a:t>
            </a:r>
            <a:r>
              <a:rPr lang="en-US" spc="-1" baseline="300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pc="-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G: station managers ask help to get DOI</a:t>
            </a:r>
          </a:p>
          <a:p>
            <a:pPr marL="201960" lvl="1">
              <a:spcAft>
                <a:spcPts val="600"/>
              </a:spcAft>
              <a:buClr>
                <a:srgbClr val="000000"/>
              </a:buClr>
              <a:buSzPct val="140000"/>
              <a:tabLst>
                <a:tab pos="0" algn="l"/>
              </a:tabLst>
            </a:pPr>
            <a:endParaRPr lang="en-US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Development of new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(on demand)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service provided to EUREF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export harmonized/standardized DOI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datacite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metadata and landing page </a:t>
            </a:r>
            <a:b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(GGOS draft recommendations) based on EPN station metadata in M</a:t>
            </a:r>
            <a:r>
              <a:rPr lang="en-US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minted by EPN Central Bureau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 minted by station manager</a:t>
            </a: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Station 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DOIs already available for 118 EPN stations </a:t>
            </a:r>
            <a:endParaRPr lang="en-US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1960" lvl="1">
              <a:spcAft>
                <a:spcPts val="600"/>
              </a:spcAft>
              <a:buClr>
                <a:srgbClr val="000000"/>
              </a:buClr>
              <a:buSzPct val="140000"/>
              <a:tabLst>
                <a:tab pos="0" algn="l"/>
              </a:tabLst>
            </a:pPr>
            <a:endParaRPr lang="en-US" spc="-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0305F-0877-CAB5-7545-C2C3C7E539A5}"/>
              </a:ext>
            </a:extLst>
          </p:cNvPr>
          <p:cNvSpPr/>
          <p:nvPr/>
        </p:nvSpPr>
        <p:spPr>
          <a:xfrm>
            <a:off x="5937250" y="3578031"/>
            <a:ext cx="5250725" cy="2954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E964D-2C88-35D4-06C1-D196EBDCEAFA}"/>
              </a:ext>
            </a:extLst>
          </p:cNvPr>
          <p:cNvSpPr txBox="1"/>
          <p:nvPr/>
        </p:nvSpPr>
        <p:spPr>
          <a:xfrm>
            <a:off x="7513378" y="3578031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EUREF 2024</a:t>
            </a:r>
            <a:endParaRPr lang="en-BE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1EAC3-7463-6F7F-1FE5-2F76F423CB95}"/>
              </a:ext>
            </a:extLst>
          </p:cNvPr>
          <p:cNvSpPr txBox="1"/>
          <p:nvPr/>
        </p:nvSpPr>
        <p:spPr>
          <a:xfrm>
            <a:off x="6037365" y="3957918"/>
            <a:ext cx="500942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Resolution No. 1  </a:t>
            </a:r>
          </a:p>
          <a:p>
            <a:pPr algn="just" rtl="0"/>
            <a:r>
              <a:rPr lang="en-GB" sz="12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The IAG Reference Frame Sub-commission for Europe (EUREF)</a:t>
            </a:r>
          </a:p>
          <a:p>
            <a:pPr marL="180000" indent="-179997" algn="just" rtl="0">
              <a:spcBef>
                <a:spcPts val="600"/>
              </a:spcBef>
            </a:pPr>
            <a:r>
              <a:rPr lang="en-GB" sz="12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recognising the increasing adoption of Persistent Identifiers such as Digital Object Identifiers (DOIs) for a wide range of data, including geo related data</a:t>
            </a:r>
          </a:p>
          <a:p>
            <a:pPr marL="180000" indent="-179997" algn="just" rtl="0">
              <a:spcBef>
                <a:spcPts val="600"/>
              </a:spcBef>
            </a:pPr>
            <a:r>
              <a:rPr lang="en-GB" sz="12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and noting that unique identifiers increase the accessibility and discoverability of data</a:t>
            </a:r>
          </a:p>
          <a:p>
            <a:pPr marL="180000" indent="-179997" algn="just" rtl="0">
              <a:spcBef>
                <a:spcPts val="600"/>
              </a:spcBef>
            </a:pPr>
            <a:r>
              <a:rPr lang="en-GB" sz="12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encourages EPN station owners to, if possible, derive DOIs for their GNSS station’s dataset and to insert the DOI into the M3G database</a:t>
            </a:r>
          </a:p>
          <a:p>
            <a:pPr marL="180000" indent="-179997" algn="just" rtl="0">
              <a:spcBef>
                <a:spcPts val="600"/>
              </a:spcBef>
            </a:pPr>
            <a:r>
              <a:rPr lang="en-GB" sz="1200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and asks EPN station owners without DOIs to accept the offer of the EPN Central Bureau to mint the identifiers and add them into M3G</a:t>
            </a:r>
            <a:endParaRPr lang="en-US" sz="12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7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9E57C7-F866-84E1-70F0-FB3CCDD3F9C1}"/>
              </a:ext>
            </a:extLst>
          </p:cNvPr>
          <p:cNvSpPr/>
          <p:nvPr/>
        </p:nvSpPr>
        <p:spPr>
          <a:xfrm>
            <a:off x="834290" y="2964584"/>
            <a:ext cx="5993028" cy="743258"/>
          </a:xfrm>
          <a:prstGeom prst="roundRect">
            <a:avLst/>
          </a:prstGeom>
          <a:solidFill>
            <a:srgbClr val="E3EBF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A874BA-4F40-8025-9D69-83256D27AFE2}"/>
              </a:ext>
            </a:extLst>
          </p:cNvPr>
          <p:cNvSpPr txBox="1">
            <a:spLocks/>
          </p:cNvSpPr>
          <p:nvPr/>
        </p:nvSpPr>
        <p:spPr>
          <a:xfrm>
            <a:off x="487633" y="1331037"/>
            <a:ext cx="6339685" cy="532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Royal Observatory of Belgium has been looking into ways to apply the FAIR data principles on GNSS data since a couple of years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collaboration with the data stewards of the University of Ghent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ctr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900" b="1" i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to enable and enhance the reuse of data by both humans and machines. </a:t>
            </a:r>
            <a:endParaRPr lang="en-US" sz="2600" b="1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Experiences shared during splinter meetings: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EUREF 2021 symposium, May 27, 2021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EUREF 2022 symposium, June 2, 2022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presentation: show results of the implementation of FAIR data principles applied on the EPN Historical Data Center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buFont typeface="Arial" pitchFamily="34" charset="0"/>
              <a:buNone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buFont typeface="Arial" pitchFamily="34" charset="0"/>
              <a:buNone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B335-768B-7898-38E5-5293F83FDAED}"/>
              </a:ext>
            </a:extLst>
          </p:cNvPr>
          <p:cNvSpPr/>
          <p:nvPr/>
        </p:nvSpPr>
        <p:spPr>
          <a:xfrm>
            <a:off x="7309479" y="3347647"/>
            <a:ext cx="3906337" cy="2966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C2B16-0DDA-5534-C7D8-D78B9A1A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3" y="239871"/>
            <a:ext cx="10783359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D420A-A714-2673-8B5D-2BB50A28E932}"/>
              </a:ext>
            </a:extLst>
          </p:cNvPr>
          <p:cNvGrpSpPr/>
          <p:nvPr/>
        </p:nvGrpSpPr>
        <p:grpSpPr>
          <a:xfrm>
            <a:off x="7409839" y="3347647"/>
            <a:ext cx="3711236" cy="2872878"/>
            <a:chOff x="5499206" y="965173"/>
            <a:chExt cx="5296639" cy="36397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745891-2308-A62E-9826-16DFF8257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9206" y="1470805"/>
              <a:ext cx="5296639" cy="31341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31D02D-FA36-6622-2CA2-28A116B1B86A}"/>
                </a:ext>
              </a:extLst>
            </p:cNvPr>
            <p:cNvSpPr txBox="1"/>
            <p:nvPr/>
          </p:nvSpPr>
          <p:spPr>
            <a:xfrm>
              <a:off x="7154862" y="965173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EUREF 2021</a:t>
              </a:r>
              <a:endParaRPr lang="en-BE" sz="2400" b="1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1774D7-269B-E165-7F7E-86250E15063E}"/>
              </a:ext>
            </a:extLst>
          </p:cNvPr>
          <p:cNvSpPr/>
          <p:nvPr/>
        </p:nvSpPr>
        <p:spPr>
          <a:xfrm>
            <a:off x="7512902" y="5654869"/>
            <a:ext cx="3608173" cy="56565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171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7AEC9A5B-3C48-D70C-01E5-C109E07A191C}"/>
              </a:ext>
            </a:extLst>
          </p:cNvPr>
          <p:cNvSpPr txBox="1"/>
          <p:nvPr/>
        </p:nvSpPr>
        <p:spPr>
          <a:xfrm>
            <a:off x="490462" y="111826"/>
            <a:ext cx="10162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defPPr>
              <a:defRPr lang="it-IT"/>
            </a:defPPr>
            <a:lvl1pPr>
              <a:lnSpc>
                <a:spcPct val="90000"/>
              </a:lnSpc>
              <a:tabLst>
                <a:tab pos="0" algn="l"/>
              </a:tabLst>
              <a:defRPr sz="3600" spc="-1">
                <a:solidFill>
                  <a:srgbClr val="000000"/>
                </a:solidFill>
                <a:latin typeface="Cambria"/>
                <a:ea typeface="Cambria"/>
              </a:defRPr>
            </a:lvl1pPr>
          </a:lstStyle>
          <a:p>
            <a:r>
              <a:rPr lang="en-GB" sz="3200" dirty="0">
                <a:solidFill>
                  <a:srgbClr val="375C8B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Example of DOI landing page </a:t>
            </a:r>
            <a:endParaRPr lang="pt-PT" sz="3200" dirty="0">
              <a:solidFill>
                <a:srgbClr val="375C8B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E1824-7AF6-6F03-6B6F-A6E14E67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2" y="1032377"/>
            <a:ext cx="4718493" cy="543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EA9B3-00C8-F817-3D08-3EFA925A7641}"/>
              </a:ext>
            </a:extLst>
          </p:cNvPr>
          <p:cNvSpPr txBox="1"/>
          <p:nvPr/>
        </p:nvSpPr>
        <p:spPr>
          <a:xfrm>
            <a:off x="6096000" y="173508"/>
            <a:ext cx="6220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https://doi.org/10.24414/ROB-EUREF-ACOR00ESP</a:t>
            </a:r>
            <a:endParaRPr lang="en-BE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D03BA-F45E-2A17-D85E-C2296DAC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72" y="1484665"/>
            <a:ext cx="5244121" cy="4358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6EDBD-234C-6050-F328-69505264A777}"/>
              </a:ext>
            </a:extLst>
          </p:cNvPr>
          <p:cNvSpPr txBox="1"/>
          <p:nvPr/>
        </p:nvSpPr>
        <p:spPr>
          <a:xfrm>
            <a:off x="6096000" y="5890671"/>
            <a:ext cx="5244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F-UJI is a web service to programmatically assess </a:t>
            </a:r>
            <a:r>
              <a:rPr lang="en-US" sz="1200" dirty="0" err="1">
                <a:latin typeface="+mj-lt"/>
              </a:rPr>
              <a:t>FAIRness</a:t>
            </a:r>
            <a:r>
              <a:rPr lang="en-US" sz="1200" dirty="0">
                <a:latin typeface="+mj-lt"/>
              </a:rPr>
              <a:t> of research data objects (aka data sets) based on metrics developed by the </a:t>
            </a:r>
            <a:r>
              <a:rPr lang="en-US" sz="1200" dirty="0" err="1">
                <a:latin typeface="+mj-lt"/>
                <a:hlinkClick r:id="rId4"/>
              </a:rPr>
              <a:t>FAIRsFAIR</a:t>
            </a:r>
            <a:r>
              <a:rPr lang="en-US" sz="1200" dirty="0">
                <a:latin typeface="+mj-lt"/>
              </a:rPr>
              <a:t> project.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4E932-911F-45F6-0960-47289AAF1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59"/>
          <a:stretch/>
        </p:blipFill>
        <p:spPr>
          <a:xfrm>
            <a:off x="6347472" y="751345"/>
            <a:ext cx="3198781" cy="7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2" y="259687"/>
            <a:ext cx="10160000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FAIR data principles have been implemented on a GNSS RINEX data repository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(IGS-style data center)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6" y="2200975"/>
            <a:ext cx="5552793" cy="3358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6554" y="3393339"/>
            <a:ext cx="4778010" cy="81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metadata schema 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GNSS-DCAT-AP (including e.g. links to site log and data)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JSON-LD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432" y="5188522"/>
            <a:ext cx="419655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service to provide DOI for EPN data (standardization in progress with GGOS/IGS)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Service to generate PIDs for all metadata </a:t>
            </a:r>
            <a:b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(not detailed in this presentation)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5961" y="4291047"/>
            <a:ext cx="41172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Humans and machines </a:t>
            </a:r>
            <a:r>
              <a:rPr lang="en-AE" dirty="0">
                <a:sym typeface="Wingdings" panose="05000000000000000000" pitchFamily="2" charset="2"/>
              </a:rPr>
              <a:t> web portal and </a:t>
            </a:r>
            <a:r>
              <a:rPr lang="en-US" dirty="0">
                <a:sym typeface="Wingdings" panose="05000000000000000000" pitchFamily="2" charset="2"/>
              </a:rPr>
              <a:t>web services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functionality</a:t>
            </a:r>
          </a:p>
        </p:txBody>
      </p:sp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FE10C8A-4A5D-5834-8CC3-C7FF6F6E5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9463" y="3276539"/>
            <a:ext cx="741405" cy="741405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A8F43460-D55B-232B-FDA8-3BAE07210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49463" y="4074127"/>
            <a:ext cx="741405" cy="741405"/>
          </a:xfrm>
          <a:prstGeom prst="rect">
            <a:avLst/>
          </a:prstGeom>
        </p:spPr>
      </p:pic>
      <p:pic>
        <p:nvPicPr>
          <p:cNvPr id="9" name="Picture 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1B3763E6-179D-4FB4-AEAD-E89463226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80080" y="4871715"/>
            <a:ext cx="741405" cy="741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D7E48-8C5B-05D1-1CB4-95964729C522}"/>
              </a:ext>
            </a:extLst>
          </p:cNvPr>
          <p:cNvSpPr txBox="1"/>
          <p:nvPr/>
        </p:nvSpPr>
        <p:spPr>
          <a:xfrm>
            <a:off x="4548914" y="3017404"/>
            <a:ext cx="13338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C82EE-B2C3-AA6F-D3EF-AF2BBA4BCD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8" t="68437" r="57527" b="2015"/>
          <a:stretch/>
        </p:blipFill>
        <p:spPr>
          <a:xfrm>
            <a:off x="8441915" y="1557085"/>
            <a:ext cx="1802653" cy="1287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2CF3B5-50D3-FE60-D6AB-8F41CC669B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59"/>
          <a:stretch/>
        </p:blipFill>
        <p:spPr>
          <a:xfrm>
            <a:off x="8243795" y="962151"/>
            <a:ext cx="2595133" cy="5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4DCB0-8EEC-1737-1612-4FADD017038C}"/>
              </a:ext>
            </a:extLst>
          </p:cNvPr>
          <p:cNvSpPr txBox="1"/>
          <p:nvPr/>
        </p:nvSpPr>
        <p:spPr>
          <a:xfrm>
            <a:off x="733296" y="1379577"/>
            <a:ext cx="100160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Populate additional optional metadata fields in GNSS-DCAT-AP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GNSS data quality indicator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File provenance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 services: first version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Extend search possibilities  - add them slowly to ensure service speed is not deteriorated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 portal : beta version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User friendliness + documentation (more examples)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User authentication for usage of web services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GNSS-DCAT-AP is modular: new classes and properties can added e.g. 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GNSS products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63FA40-ED55-9B41-7AF7-574B67B0EC09}"/>
              </a:ext>
            </a:extLst>
          </p:cNvPr>
          <p:cNvSpPr txBox="1">
            <a:spLocks/>
          </p:cNvSpPr>
          <p:nvPr/>
        </p:nvSpPr>
        <p:spPr>
          <a:xfrm>
            <a:off x="631710" y="579582"/>
            <a:ext cx="1016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 to be continued !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A3C537-98E3-F311-3BF3-E13E0D724537}"/>
              </a:ext>
            </a:extLst>
          </p:cNvPr>
          <p:cNvGrpSpPr/>
          <p:nvPr/>
        </p:nvGrpSpPr>
        <p:grpSpPr>
          <a:xfrm>
            <a:off x="6500079" y="4909280"/>
            <a:ext cx="5412589" cy="307778"/>
            <a:chOff x="4264114" y="2849686"/>
            <a:chExt cx="5412589" cy="307778"/>
          </a:xfrm>
        </p:grpSpPr>
        <p:sp>
          <p:nvSpPr>
            <p:cNvPr id="5" name="Graphic 150">
              <a:extLst>
                <a:ext uri="{FF2B5EF4-FFF2-40B4-BE49-F238E27FC236}">
                  <a16:creationId xmlns:a16="http://schemas.microsoft.com/office/drawing/2014/main" id="{6486B7F1-25C9-D7B3-5BC5-F63B81E4A13D}"/>
                </a:ext>
              </a:extLst>
            </p:cNvPr>
            <p:cNvSpPr/>
            <p:nvPr/>
          </p:nvSpPr>
          <p:spPr>
            <a:xfrm>
              <a:off x="4264114" y="2849686"/>
              <a:ext cx="279325" cy="307777"/>
            </a:xfrm>
            <a:custGeom>
              <a:avLst/>
              <a:gdLst>
                <a:gd name="connsiteX0" fmla="*/ 258737 w 516466"/>
                <a:gd name="connsiteY0" fmla="*/ 492 h 503724"/>
                <a:gd name="connsiteX1" fmla="*/ 504 w 516466"/>
                <a:gd name="connsiteY1" fmla="*/ 258725 h 503724"/>
                <a:gd name="connsiteX2" fmla="*/ 177071 w 516466"/>
                <a:gd name="connsiteY2" fmla="*/ 503723 h 503724"/>
                <a:gd name="connsiteX3" fmla="*/ 194824 w 516466"/>
                <a:gd name="connsiteY3" fmla="*/ 491457 h 503724"/>
                <a:gd name="connsiteX4" fmla="*/ 194502 w 516466"/>
                <a:gd name="connsiteY4" fmla="*/ 443361 h 503724"/>
                <a:gd name="connsiteX5" fmla="*/ 107671 w 516466"/>
                <a:gd name="connsiteY5" fmla="*/ 413019 h 503724"/>
                <a:gd name="connsiteX6" fmla="*/ 81202 w 516466"/>
                <a:gd name="connsiteY6" fmla="*/ 376543 h 503724"/>
                <a:gd name="connsiteX7" fmla="*/ 80879 w 516466"/>
                <a:gd name="connsiteY7" fmla="*/ 359435 h 503724"/>
                <a:gd name="connsiteX8" fmla="*/ 120582 w 516466"/>
                <a:gd name="connsiteY8" fmla="*/ 385904 h 503724"/>
                <a:gd name="connsiteX9" fmla="*/ 195793 w 516466"/>
                <a:gd name="connsiteY9" fmla="*/ 407209 h 503724"/>
                <a:gd name="connsiteX10" fmla="*/ 212255 w 516466"/>
                <a:gd name="connsiteY10" fmla="*/ 372670 h 503724"/>
                <a:gd name="connsiteX11" fmla="*/ 94759 w 516466"/>
                <a:gd name="connsiteY11" fmla="*/ 245167 h 503724"/>
                <a:gd name="connsiteX12" fmla="*/ 121228 w 516466"/>
                <a:gd name="connsiteY12" fmla="*/ 175767 h 503724"/>
                <a:gd name="connsiteX13" fmla="*/ 123810 w 516466"/>
                <a:gd name="connsiteY13" fmla="*/ 107335 h 503724"/>
                <a:gd name="connsiteX14" fmla="*/ 194824 w 516466"/>
                <a:gd name="connsiteY14" fmla="*/ 133804 h 503724"/>
                <a:gd name="connsiteX15" fmla="*/ 259383 w 516466"/>
                <a:gd name="connsiteY15" fmla="*/ 125089 h 503724"/>
                <a:gd name="connsiteX16" fmla="*/ 323941 w 516466"/>
                <a:gd name="connsiteY16" fmla="*/ 133804 h 503724"/>
                <a:gd name="connsiteX17" fmla="*/ 394955 w 516466"/>
                <a:gd name="connsiteY17" fmla="*/ 107335 h 503724"/>
                <a:gd name="connsiteX18" fmla="*/ 397537 w 516466"/>
                <a:gd name="connsiteY18" fmla="*/ 175767 h 503724"/>
                <a:gd name="connsiteX19" fmla="*/ 424006 w 516466"/>
                <a:gd name="connsiteY19" fmla="*/ 245167 h 503724"/>
                <a:gd name="connsiteX20" fmla="*/ 306187 w 516466"/>
                <a:gd name="connsiteY20" fmla="*/ 372670 h 503724"/>
                <a:gd name="connsiteX21" fmla="*/ 323618 w 516466"/>
                <a:gd name="connsiteY21" fmla="*/ 420443 h 503724"/>
                <a:gd name="connsiteX22" fmla="*/ 323295 w 516466"/>
                <a:gd name="connsiteY22" fmla="*/ 491457 h 503724"/>
                <a:gd name="connsiteX23" fmla="*/ 341049 w 516466"/>
                <a:gd name="connsiteY23" fmla="*/ 503723 h 503724"/>
                <a:gd name="connsiteX24" fmla="*/ 516970 w 516466"/>
                <a:gd name="connsiteY24" fmla="*/ 258725 h 503724"/>
                <a:gd name="connsiteX25" fmla="*/ 258737 w 516466"/>
                <a:gd name="connsiteY25" fmla="*/ 492 h 50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466" h="503724">
                  <a:moveTo>
                    <a:pt x="258737" y="492"/>
                  </a:moveTo>
                  <a:cubicBezTo>
                    <a:pt x="116063" y="492"/>
                    <a:pt x="504" y="116051"/>
                    <a:pt x="504" y="258725"/>
                  </a:cubicBezTo>
                  <a:cubicBezTo>
                    <a:pt x="504" y="372993"/>
                    <a:pt x="74423" y="469507"/>
                    <a:pt x="177071" y="503723"/>
                  </a:cubicBezTo>
                  <a:cubicBezTo>
                    <a:pt x="189982" y="505983"/>
                    <a:pt x="194824" y="498236"/>
                    <a:pt x="194824" y="491457"/>
                  </a:cubicBezTo>
                  <a:cubicBezTo>
                    <a:pt x="194824" y="485324"/>
                    <a:pt x="194502" y="464988"/>
                    <a:pt x="194502" y="443361"/>
                  </a:cubicBezTo>
                  <a:cubicBezTo>
                    <a:pt x="129621" y="455304"/>
                    <a:pt x="112835" y="427544"/>
                    <a:pt x="107671" y="413019"/>
                  </a:cubicBezTo>
                  <a:cubicBezTo>
                    <a:pt x="104766" y="405595"/>
                    <a:pt x="92177" y="382676"/>
                    <a:pt x="81202" y="376543"/>
                  </a:cubicBezTo>
                  <a:cubicBezTo>
                    <a:pt x="72164" y="371702"/>
                    <a:pt x="59252" y="359758"/>
                    <a:pt x="80879" y="359435"/>
                  </a:cubicBezTo>
                  <a:cubicBezTo>
                    <a:pt x="101215" y="359113"/>
                    <a:pt x="115740" y="378157"/>
                    <a:pt x="120582" y="385904"/>
                  </a:cubicBezTo>
                  <a:cubicBezTo>
                    <a:pt x="143823" y="424962"/>
                    <a:pt x="180944" y="413987"/>
                    <a:pt x="195793" y="407209"/>
                  </a:cubicBezTo>
                  <a:cubicBezTo>
                    <a:pt x="198052" y="390423"/>
                    <a:pt x="204831" y="379126"/>
                    <a:pt x="212255" y="372670"/>
                  </a:cubicBezTo>
                  <a:cubicBezTo>
                    <a:pt x="154798" y="366214"/>
                    <a:pt x="94759" y="343941"/>
                    <a:pt x="94759" y="245167"/>
                  </a:cubicBezTo>
                  <a:cubicBezTo>
                    <a:pt x="94759" y="217085"/>
                    <a:pt x="104766" y="193844"/>
                    <a:pt x="121228" y="175767"/>
                  </a:cubicBezTo>
                  <a:cubicBezTo>
                    <a:pt x="118646" y="169311"/>
                    <a:pt x="109607" y="142843"/>
                    <a:pt x="123810" y="107335"/>
                  </a:cubicBezTo>
                  <a:cubicBezTo>
                    <a:pt x="123810" y="107335"/>
                    <a:pt x="145437" y="100557"/>
                    <a:pt x="194824" y="133804"/>
                  </a:cubicBezTo>
                  <a:cubicBezTo>
                    <a:pt x="215483" y="127994"/>
                    <a:pt x="237433" y="125089"/>
                    <a:pt x="259383" y="125089"/>
                  </a:cubicBezTo>
                  <a:cubicBezTo>
                    <a:pt x="281332" y="125089"/>
                    <a:pt x="303282" y="127994"/>
                    <a:pt x="323941" y="133804"/>
                  </a:cubicBezTo>
                  <a:cubicBezTo>
                    <a:pt x="373328" y="100234"/>
                    <a:pt x="394955" y="107335"/>
                    <a:pt x="394955" y="107335"/>
                  </a:cubicBezTo>
                  <a:cubicBezTo>
                    <a:pt x="409158" y="142843"/>
                    <a:pt x="400120" y="169311"/>
                    <a:pt x="397537" y="175767"/>
                  </a:cubicBezTo>
                  <a:cubicBezTo>
                    <a:pt x="414000" y="193844"/>
                    <a:pt x="424006" y="216762"/>
                    <a:pt x="424006" y="245167"/>
                  </a:cubicBezTo>
                  <a:cubicBezTo>
                    <a:pt x="424006" y="344264"/>
                    <a:pt x="363644" y="366214"/>
                    <a:pt x="306187" y="372670"/>
                  </a:cubicBezTo>
                  <a:cubicBezTo>
                    <a:pt x="315548" y="380740"/>
                    <a:pt x="323618" y="396234"/>
                    <a:pt x="323618" y="420443"/>
                  </a:cubicBezTo>
                  <a:cubicBezTo>
                    <a:pt x="323618" y="454982"/>
                    <a:pt x="323295" y="482742"/>
                    <a:pt x="323295" y="491457"/>
                  </a:cubicBezTo>
                  <a:cubicBezTo>
                    <a:pt x="323295" y="498236"/>
                    <a:pt x="328137" y="506305"/>
                    <a:pt x="341049" y="503723"/>
                  </a:cubicBezTo>
                  <a:cubicBezTo>
                    <a:pt x="443051" y="469507"/>
                    <a:pt x="516970" y="372670"/>
                    <a:pt x="516970" y="258725"/>
                  </a:cubicBezTo>
                  <a:cubicBezTo>
                    <a:pt x="516970" y="116051"/>
                    <a:pt x="401411" y="492"/>
                    <a:pt x="258737" y="492"/>
                  </a:cubicBezTo>
                  <a:close/>
                </a:path>
              </a:pathLst>
            </a:custGeom>
            <a:solidFill>
              <a:schemeClr val="tx2"/>
            </a:solidFill>
            <a:ln w="32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B74666-DB8E-9307-F8C6-AD3EAAA6038D}"/>
                </a:ext>
              </a:extLst>
            </p:cNvPr>
            <p:cNvSpPr txBox="1"/>
            <p:nvPr/>
          </p:nvSpPr>
          <p:spPr>
            <a:xfrm>
              <a:off x="4543439" y="2849687"/>
              <a:ext cx="51332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hlinkClick r:id="rId2"/>
                </a:rPr>
                <a:t>https://github.com/ROB-GNSS/gnss.be-data-API-examples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23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4DB3B-A058-EBAA-2356-08516CBADE7D}"/>
              </a:ext>
            </a:extLst>
          </p:cNvPr>
          <p:cNvSpPr txBox="1">
            <a:spLocks/>
          </p:cNvSpPr>
          <p:nvPr/>
        </p:nvSpPr>
        <p:spPr>
          <a:xfrm>
            <a:off x="464135" y="651016"/>
            <a:ext cx="112637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 Portal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https://gnss.be/opendataportal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	</a:t>
            </a: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Documentation</a:t>
            </a:r>
            <a:endParaRPr lang="en-US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8539C-2772-3CCB-5C35-37073718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97" y="2215759"/>
            <a:ext cx="8973098" cy="377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48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414893"/>
            <a:ext cx="5181600" cy="444174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Contact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hlinkClick r:id="rId2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Royal Observatory of Belgium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EPN Central Bureau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hlinkClick r:id="" action="ppaction://noaction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" action="ppaction://noaction"/>
              </a:rPr>
              <a:t>epncb@oma.be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https://epncb.oma.be/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Brussels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BELGIUM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3051" y="5528707"/>
            <a:ext cx="57888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Cite this presentation as: </a:t>
            </a:r>
          </a:p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A. Miglio, C. Bruyninx, A. Fabian, J. Legrand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(2024),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Enabling FAIR GNSS data repositories: the case of the EPN Historical Data </a:t>
            </a:r>
            <a:r>
              <a:rPr lang="en-GB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Center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Presented at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IGS Symposium &amp; Workshop, July 1-5, 2024, Bern, Switzerland</a:t>
            </a:r>
          </a:p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93025" y="2514600"/>
            <a:ext cx="521643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</a:t>
            </a:r>
            <a:endParaRPr lang="nl-NL" sz="3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7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A7200B-C831-B3CF-CFC8-9DA7D16DFEE3}"/>
              </a:ext>
            </a:extLst>
          </p:cNvPr>
          <p:cNvSpPr txBox="1">
            <a:spLocks/>
          </p:cNvSpPr>
          <p:nvPr/>
        </p:nvSpPr>
        <p:spPr>
          <a:xfrm>
            <a:off x="389162" y="470672"/>
            <a:ext cx="1078335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EPN Historical Data Center (HDC)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87842-248C-EA66-1646-B5BD4E4DDB42}"/>
              </a:ext>
            </a:extLst>
          </p:cNvPr>
          <p:cNvSpPr txBox="1"/>
          <p:nvPr/>
        </p:nvSpPr>
        <p:spPr>
          <a:xfrm>
            <a:off x="708876" y="1803833"/>
            <a:ext cx="4844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Archive of daily RINEX data from EPN stations – to be as complete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Actively looking for data of EPN stations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 before station was included in EPN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available from regional EPN data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500+ GNSS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3,1+ million RINEX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https://epncb.oma.be/pub/RINEX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 IGS/EPN data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676FE-8446-1136-62C9-EB542B8A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96" y="3730272"/>
            <a:ext cx="5150095" cy="3127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0BF3-416F-A5C3-984A-B7D405647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35" y="147369"/>
            <a:ext cx="4524427" cy="3469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56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2" y="259687"/>
            <a:ext cx="10160000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Implementation of FAIR data principles			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6" y="2200975"/>
            <a:ext cx="5552793" cy="3358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6998" y="3703528"/>
            <a:ext cx="288840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&amp; rich metadata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719" y="5120850"/>
            <a:ext cx="3616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Long-term reference to the (meta)data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0012" y="4412189"/>
            <a:ext cx="259737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For humans and machines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A241E-913D-0470-6FD0-4B2AF16E5225}"/>
              </a:ext>
            </a:extLst>
          </p:cNvPr>
          <p:cNvSpPr txBox="1"/>
          <p:nvPr/>
        </p:nvSpPr>
        <p:spPr>
          <a:xfrm>
            <a:off x="4548914" y="3017404"/>
            <a:ext cx="13338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62621-4702-D338-35CA-BF94A425A419}"/>
              </a:ext>
            </a:extLst>
          </p:cNvPr>
          <p:cNvSpPr/>
          <p:nvPr/>
        </p:nvSpPr>
        <p:spPr>
          <a:xfrm>
            <a:off x="1788120" y="6342840"/>
            <a:ext cx="9678240" cy="4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 dirty="0">
                <a:solidFill>
                  <a:schemeClr val="dk1"/>
                </a:solidFill>
                <a:latin typeface="Calibri Light"/>
              </a:rPr>
              <a:t>Created by modifying Fig. 8 in "Turning FAIR into reality: final report and action plan from the European Commission expert group on FAIR data“ (2018) </a:t>
            </a:r>
            <a:r>
              <a:rPr lang="en-US" sz="1200" b="0" u="sng" strike="noStrike" spc="-1" dirty="0">
                <a:solidFill>
                  <a:schemeClr val="dk1"/>
                </a:solidFill>
                <a:uFillTx/>
                <a:latin typeface="Calibri Light"/>
                <a:hlinkClick r:id="rId3"/>
              </a:rPr>
              <a:t>https://data.europa.eu/doi/10.2777/1524</a:t>
            </a:r>
            <a:r>
              <a:rPr lang="en-US" sz="1200" b="0" strike="noStrike" spc="-1" dirty="0">
                <a:solidFill>
                  <a:schemeClr val="dk1"/>
                </a:solidFill>
                <a:latin typeface="Calibri Light"/>
              </a:rPr>
              <a:t> - (licensed under CC-BY)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28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2" y="259687"/>
            <a:ext cx="10160000" cy="11430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Implementation of FAIR data principles			</a:t>
            </a:r>
            <a:endParaRPr lang="nl-N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6" y="2200975"/>
            <a:ext cx="5552793" cy="3358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012" y="4412189"/>
            <a:ext cx="29015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</a:rPr>
              <a:t>For humans and machines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AE1AE-D318-C323-C85C-8972B0E11DCD}"/>
              </a:ext>
            </a:extLst>
          </p:cNvPr>
          <p:cNvSpPr txBox="1"/>
          <p:nvPr/>
        </p:nvSpPr>
        <p:spPr>
          <a:xfrm>
            <a:off x="6126719" y="5120850"/>
            <a:ext cx="3616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Long-term reference to the (meta)data</a:t>
            </a:r>
            <a:endParaRPr lang="en-US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244ED-815E-2E93-2822-BABABF0A0288}"/>
              </a:ext>
            </a:extLst>
          </p:cNvPr>
          <p:cNvSpPr txBox="1"/>
          <p:nvPr/>
        </p:nvSpPr>
        <p:spPr>
          <a:xfrm>
            <a:off x="4548914" y="3017404"/>
            <a:ext cx="13338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RINEX 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ED18E-ACD5-8305-E27A-6982CA0FAE86}"/>
              </a:ext>
            </a:extLst>
          </p:cNvPr>
          <p:cNvSpPr txBox="1"/>
          <p:nvPr/>
        </p:nvSpPr>
        <p:spPr>
          <a:xfrm>
            <a:off x="4756998" y="3703528"/>
            <a:ext cx="288840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Standardized &amp; rich metadata</a:t>
            </a:r>
            <a:endParaRPr lang="nl-NL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3527-7636-2BAA-8F16-6B6378A13155}"/>
              </a:ext>
            </a:extLst>
          </p:cNvPr>
          <p:cNvSpPr txBox="1">
            <a:spLocks/>
          </p:cNvSpPr>
          <p:nvPr/>
        </p:nvSpPr>
        <p:spPr>
          <a:xfrm>
            <a:off x="464136" y="240315"/>
            <a:ext cx="28886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data portal providing access to GNSS data in historical EPN data center</a:t>
            </a: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https://gnss.be/opendataportal/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A706E-5DE7-A604-D94F-3D8A3CB1E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973"/>
          <a:stretch/>
        </p:blipFill>
        <p:spPr>
          <a:xfrm>
            <a:off x="3891777" y="323737"/>
            <a:ext cx="7303761" cy="6401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7F38A-4A80-F097-9E47-C3452A93B887}"/>
              </a:ext>
            </a:extLst>
          </p:cNvPr>
          <p:cNvSpPr txBox="1"/>
          <p:nvPr/>
        </p:nvSpPr>
        <p:spPr>
          <a:xfrm>
            <a:off x="820190" y="3059668"/>
            <a:ext cx="143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Beta version!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9AB6E-05D8-9075-1510-EE589ED9F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" t="36607" r="-667" b="27675"/>
          <a:stretch/>
        </p:blipFill>
        <p:spPr>
          <a:xfrm>
            <a:off x="3532709" y="188571"/>
            <a:ext cx="7665012" cy="64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D0511-804C-D4E5-9436-3177F369BF25}"/>
              </a:ext>
            </a:extLst>
          </p:cNvPr>
          <p:cNvSpPr txBox="1"/>
          <p:nvPr/>
        </p:nvSpPr>
        <p:spPr>
          <a:xfrm>
            <a:off x="1558744" y="3059668"/>
            <a:ext cx="143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Beta version!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612167-BF57-030E-F856-AD90ED780F6C}"/>
              </a:ext>
            </a:extLst>
          </p:cNvPr>
          <p:cNvSpPr txBox="1">
            <a:spLocks/>
          </p:cNvSpPr>
          <p:nvPr/>
        </p:nvSpPr>
        <p:spPr>
          <a:xfrm>
            <a:off x="464136" y="240315"/>
            <a:ext cx="28886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data portal providing access to GNSS data in historical EPN data center</a:t>
            </a: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3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3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3"/>
            </a:endParaRP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rId3"/>
            </a:endParaRP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https://gnss.be/opendataportal/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68939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4D311C5-783B-3EED-0CB3-D423A669A886}"/>
              </a:ext>
            </a:extLst>
          </p:cNvPr>
          <p:cNvCxnSpPr>
            <a:cxnSpLocks/>
          </p:cNvCxnSpPr>
          <p:nvPr/>
        </p:nvCxnSpPr>
        <p:spPr>
          <a:xfrm>
            <a:off x="2276475" y="3162973"/>
            <a:ext cx="2154198" cy="608025"/>
          </a:xfrm>
          <a:prstGeom prst="bentConnector3">
            <a:avLst>
              <a:gd name="adj1" fmla="val 4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7A407DF-123D-F93B-FCA5-849D6DC429F3}"/>
              </a:ext>
            </a:extLst>
          </p:cNvPr>
          <p:cNvCxnSpPr>
            <a:cxnSpLocks/>
          </p:cNvCxnSpPr>
          <p:nvPr/>
        </p:nvCxnSpPr>
        <p:spPr>
          <a:xfrm>
            <a:off x="5225415" y="4869642"/>
            <a:ext cx="1875085" cy="511608"/>
          </a:xfrm>
          <a:prstGeom prst="bentConnector3">
            <a:avLst>
              <a:gd name="adj1" fmla="val -7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324;p22">
            <a:extLst>
              <a:ext uri="{FF2B5EF4-FFF2-40B4-BE49-F238E27FC236}">
                <a16:creationId xmlns:a16="http://schemas.microsoft.com/office/drawing/2014/main" id="{E6FEB738-B405-A0A8-E103-6335367EADDE}"/>
              </a:ext>
            </a:extLst>
          </p:cNvPr>
          <p:cNvSpPr txBox="1">
            <a:spLocks/>
          </p:cNvSpPr>
          <p:nvPr/>
        </p:nvSpPr>
        <p:spPr>
          <a:xfrm>
            <a:off x="4430673" y="3529606"/>
            <a:ext cx="4153406" cy="1340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4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STATION DATASET </a:t>
            </a: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(all daily RINEX data of a station) </a:t>
            </a:r>
            <a:endParaRPr lang="en-BE" sz="3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GeodesyML</a:t>
            </a: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, IGS site log</a:t>
            </a:r>
          </a:p>
          <a:p>
            <a:r>
              <a:rPr lang="en-US" sz="32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DOI, data license</a:t>
            </a: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station location, etc. </a:t>
            </a: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Overview of available RINEX data</a:t>
            </a:r>
          </a:p>
          <a:p>
            <a:r>
              <a:rPr lang="en-US" sz="3200" dirty="0">
                <a:solidFill>
                  <a:srgbClr val="00B0F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Link to metadata of repository</a:t>
            </a:r>
          </a:p>
        </p:txBody>
      </p:sp>
      <p:sp>
        <p:nvSpPr>
          <p:cNvPr id="25" name="Google Shape;324;p22">
            <a:extLst>
              <a:ext uri="{FF2B5EF4-FFF2-40B4-BE49-F238E27FC236}">
                <a16:creationId xmlns:a16="http://schemas.microsoft.com/office/drawing/2014/main" id="{1CFAF350-08EB-E9D2-08E7-A6C0BEE8479C}"/>
              </a:ext>
            </a:extLst>
          </p:cNvPr>
          <p:cNvSpPr txBox="1">
            <a:spLocks/>
          </p:cNvSpPr>
          <p:nvPr/>
        </p:nvSpPr>
        <p:spPr>
          <a:xfrm>
            <a:off x="562421" y="1557053"/>
            <a:ext cx="4386972" cy="1592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64285"/>
              <a:buNone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RINEX FILE</a:t>
            </a:r>
          </a:p>
          <a:p>
            <a:r>
              <a:rPr lang="en-US" sz="18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URL of the RINEX file</a:t>
            </a: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Format: RINEX, Hatanaka compression</a:t>
            </a: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File size</a:t>
            </a:r>
          </a:p>
          <a:p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Last modified date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r>
              <a:rPr lang="en-US" sz="1800" dirty="0">
                <a:solidFill>
                  <a:srgbClr val="0086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Link to metadata of station dataset</a:t>
            </a:r>
          </a:p>
          <a:p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SzPct val="64285"/>
              <a:buFont typeface="Arial" pitchFamily="34" charset="0"/>
              <a:buNone/>
            </a:pPr>
            <a:endParaRPr lang="en-US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3" name="Google Shape;324;p22">
            <a:extLst>
              <a:ext uri="{FF2B5EF4-FFF2-40B4-BE49-F238E27FC236}">
                <a16:creationId xmlns:a16="http://schemas.microsoft.com/office/drawing/2014/main" id="{FA4662FF-6DB0-DA48-2F99-98C00069DCCA}"/>
              </a:ext>
            </a:extLst>
          </p:cNvPr>
          <p:cNvSpPr txBox="1">
            <a:spLocks/>
          </p:cNvSpPr>
          <p:nvPr/>
        </p:nvSpPr>
        <p:spPr>
          <a:xfrm>
            <a:off x="7086184" y="5169258"/>
            <a:ext cx="4096681" cy="1428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4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 REPOSITORY</a:t>
            </a:r>
          </a:p>
          <a:p>
            <a:r>
              <a:rPr lang="en-GB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Publisher</a:t>
            </a:r>
          </a:p>
          <a:p>
            <a:r>
              <a:rPr lang="en-GB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Network coverage</a:t>
            </a:r>
          </a:p>
          <a:p>
            <a:r>
              <a:rPr lang="en-GB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Type of data</a:t>
            </a:r>
          </a:p>
          <a:p>
            <a:r>
              <a:rPr lang="en-GB" sz="3200" dirty="0">
                <a:solidFill>
                  <a:srgbClr val="00863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list of GNSS stations with datasets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77DD0FD-802B-258A-C3DA-22277BF2C9A1}"/>
              </a:ext>
            </a:extLst>
          </p:cNvPr>
          <p:cNvSpPr txBox="1">
            <a:spLocks/>
          </p:cNvSpPr>
          <p:nvPr/>
        </p:nvSpPr>
        <p:spPr>
          <a:xfrm>
            <a:off x="513476" y="96014"/>
            <a:ext cx="109532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 Services to access rich GNSS metadata</a:t>
            </a:r>
            <a:br>
              <a:rPr lang="en-GB"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                 all the information a user needs to know about the data</a:t>
            </a:r>
            <a:endParaRPr lang="en-GB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AEC1C-72E3-4ECB-EE40-5F620790AF15}"/>
              </a:ext>
            </a:extLst>
          </p:cNvPr>
          <p:cNvSpPr txBox="1"/>
          <p:nvPr/>
        </p:nvSpPr>
        <p:spPr>
          <a:xfrm>
            <a:off x="6213447" y="1457909"/>
            <a:ext cx="47412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access the GNSS metadata directly via a RESTful API without need to go through the web portal</a:t>
            </a:r>
            <a:endParaRPr lang="en-BE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F1852E-BFF9-5F24-6D40-54746C8FA622}"/>
              </a:ext>
            </a:extLst>
          </p:cNvPr>
          <p:cNvSpPr txBox="1">
            <a:spLocks/>
          </p:cNvSpPr>
          <p:nvPr/>
        </p:nvSpPr>
        <p:spPr>
          <a:xfrm>
            <a:off x="244912" y="436708"/>
            <a:ext cx="359580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 and Metadata Web Services - Documentation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6AC69-FD65-89FD-626C-7A3A6698A264}"/>
              </a:ext>
            </a:extLst>
          </p:cNvPr>
          <p:cNvSpPr txBox="1"/>
          <p:nvPr/>
        </p:nvSpPr>
        <p:spPr>
          <a:xfrm>
            <a:off x="283012" y="3059668"/>
            <a:ext cx="328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https://gnss.be/api/v1/epn/doc</a:t>
            </a:r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5110B-B3BB-6BCD-3142-B4BFFF3F7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7" b="5693"/>
          <a:stretch/>
        </p:blipFill>
        <p:spPr>
          <a:xfrm>
            <a:off x="3840720" y="217322"/>
            <a:ext cx="7360680" cy="642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94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" id="{4CAAADB4-7AEF-46FE-A5DB-EAE585D1584D}" vid="{15A194A5-ACCB-4CA6-9727-E4362A303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3920</Words>
  <Application>Microsoft Office PowerPoint</Application>
  <PresentationFormat>Widescreen</PresentationFormat>
  <Paragraphs>485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Cambria</vt:lpstr>
      <vt:lpstr>Consolas</vt:lpstr>
      <vt:lpstr>Courier New</vt:lpstr>
      <vt:lpstr>Times New Roman</vt:lpstr>
      <vt:lpstr>Wingdings</vt:lpstr>
      <vt:lpstr>ROB</vt:lpstr>
      <vt:lpstr>PowerPoint Presentation</vt:lpstr>
      <vt:lpstr>Introduction</vt:lpstr>
      <vt:lpstr>PowerPoint Presentation</vt:lpstr>
      <vt:lpstr>Implementation of FAIR data principles   </vt:lpstr>
      <vt:lpstr>Implementation of FAIR data principles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FAIR data principles   </vt:lpstr>
      <vt:lpstr>Standardized &amp; rich metadata for RINEX data  </vt:lpstr>
      <vt:lpstr>New DCAT Application Profile (DCAT-AP): GNSS-DCAT-AP </vt:lpstr>
      <vt:lpstr>GNSS-DCAT-AP </vt:lpstr>
      <vt:lpstr>Implementation of FAIR data principles   </vt:lpstr>
      <vt:lpstr>PowerPoint Presentation</vt:lpstr>
      <vt:lpstr>PowerPoint Presentation</vt:lpstr>
      <vt:lpstr>PowerPoint Presentation</vt:lpstr>
      <vt:lpstr>FAIR data principles have been implemented on a GNSS RINEX data repository (IGS-style data center)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Bruyninx</dc:creator>
  <cp:lastModifiedBy>Juliette Legrand</cp:lastModifiedBy>
  <cp:revision>491</cp:revision>
  <dcterms:created xsi:type="dcterms:W3CDTF">2023-06-22T11:49:01Z</dcterms:created>
  <dcterms:modified xsi:type="dcterms:W3CDTF">2024-06-28T21:29:47Z</dcterms:modified>
</cp:coreProperties>
</file>