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84" r:id="rId5"/>
    <p:sldMasterId id="2147483928" r:id="rId6"/>
    <p:sldMasterId id="2147483950" r:id="rId7"/>
    <p:sldMasterId id="2147483957" r:id="rId8"/>
    <p:sldMasterId id="2147483970" r:id="rId9"/>
    <p:sldMasterId id="2147483994" r:id="rId10"/>
    <p:sldMasterId id="2147484004" r:id="rId11"/>
    <p:sldMasterId id="2147484030" r:id="rId12"/>
    <p:sldMasterId id="2147484047" r:id="rId13"/>
    <p:sldMasterId id="2147484068" r:id="rId14"/>
    <p:sldMasterId id="2147484087" r:id="rId15"/>
    <p:sldMasterId id="2147484108" r:id="rId16"/>
  </p:sldMasterIdLst>
  <p:notesMasterIdLst>
    <p:notesMasterId r:id="rId58"/>
  </p:notesMasterIdLst>
  <p:handoutMasterIdLst>
    <p:handoutMasterId r:id="rId59"/>
  </p:handoutMasterIdLst>
  <p:sldIdLst>
    <p:sldId id="2147480869" r:id="rId17"/>
    <p:sldId id="2147481585" r:id="rId18"/>
    <p:sldId id="2147481589" r:id="rId19"/>
    <p:sldId id="2979" r:id="rId20"/>
    <p:sldId id="2953" r:id="rId21"/>
    <p:sldId id="2978" r:id="rId22"/>
    <p:sldId id="283" r:id="rId23"/>
    <p:sldId id="2147481596" r:id="rId24"/>
    <p:sldId id="3440" r:id="rId25"/>
    <p:sldId id="3443" r:id="rId26"/>
    <p:sldId id="3444" r:id="rId27"/>
    <p:sldId id="262" r:id="rId28"/>
    <p:sldId id="3441" r:id="rId29"/>
    <p:sldId id="401" r:id="rId30"/>
    <p:sldId id="2147481470" r:id="rId31"/>
    <p:sldId id="2147481471" r:id="rId32"/>
    <p:sldId id="2147481597" r:id="rId33"/>
    <p:sldId id="2147481590" r:id="rId34"/>
    <p:sldId id="258" r:id="rId35"/>
    <p:sldId id="447" r:id="rId36"/>
    <p:sldId id="440" r:id="rId37"/>
    <p:sldId id="2147481591" r:id="rId38"/>
    <p:sldId id="2147481461" r:id="rId39"/>
    <p:sldId id="286" r:id="rId40"/>
    <p:sldId id="1447" r:id="rId41"/>
    <p:sldId id="1448" r:id="rId42"/>
    <p:sldId id="2147481593" r:id="rId43"/>
    <p:sldId id="1451" r:id="rId44"/>
    <p:sldId id="2147481594" r:id="rId45"/>
    <p:sldId id="2147481595" r:id="rId46"/>
    <p:sldId id="2147481592" r:id="rId47"/>
    <p:sldId id="2147481578" r:id="rId48"/>
    <p:sldId id="2147481579" r:id="rId49"/>
    <p:sldId id="2147481586" r:id="rId50"/>
    <p:sldId id="2147375913" r:id="rId51"/>
    <p:sldId id="2147375917" r:id="rId52"/>
    <p:sldId id="2147376242" r:id="rId53"/>
    <p:sldId id="2147376236" r:id="rId54"/>
    <p:sldId id="2147376212" r:id="rId55"/>
    <p:sldId id="2147376185" r:id="rId56"/>
    <p:sldId id="2147481577" r:id="rId57"/>
  </p:sldIdLst>
  <p:sldSz cx="12225338" cy="6858000"/>
  <p:notesSz cx="6797675" cy="9928225"/>
  <p:embeddedFontLst>
    <p:embeddedFont>
      <p:font typeface="Avenir Next LT Pro" panose="020B0504020202020204" pitchFamily="34" charset="0"/>
      <p:regular r:id="rId60"/>
      <p:bold r:id="rId61"/>
      <p:boldItalic r:id="rId62"/>
    </p:embeddedFont>
    <p:embeddedFont>
      <p:font typeface="Consolas" panose="020B0609020204030204" pitchFamily="49" charset="0"/>
      <p:regular r:id="rId63"/>
      <p:bold r:id="rId64"/>
      <p:italic r:id="rId65"/>
      <p:boldItalic r:id="rId66"/>
    </p:embeddedFont>
    <p:embeddedFont>
      <p:font typeface="Helvetica" panose="020B0604020202020204" pitchFamily="34" charset="0"/>
      <p:regular r:id="rId67"/>
      <p:bold r:id="rId68"/>
      <p:italic r:id="rId69"/>
      <p:boldItalic r:id="rId70"/>
    </p:embeddedFont>
    <p:embeddedFont>
      <p:font typeface="Verdana" panose="020B0604030504040204" pitchFamily="34" charset="0"/>
      <p:regular r:id="rId71"/>
      <p:bold r:id="rId72"/>
      <p:italic r:id="rId73"/>
      <p:boldItalic r:id="rId74"/>
    </p:embeddedFont>
  </p:embeddedFontLst>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0D2F4C"/>
    <a:srgbClr val="111A28"/>
    <a:srgbClr val="1D5796"/>
    <a:srgbClr val="121B2A"/>
    <a:srgbClr val="141C31"/>
    <a:srgbClr val="1E6F7E"/>
    <a:srgbClr val="1E2122"/>
    <a:srgbClr val="8197A6"/>
    <a:srgbClr val="F1666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6467" autoAdjust="0"/>
  </p:normalViewPr>
  <p:slideViewPr>
    <p:cSldViewPr snapToGrid="0">
      <p:cViewPr varScale="1">
        <p:scale>
          <a:sx n="54" d="100"/>
          <a:sy n="54" d="100"/>
        </p:scale>
        <p:origin x="1104" y="92"/>
      </p:cViewPr>
      <p:guideLst>
        <p:guide orient="horz" pos="2160"/>
        <p:guide pos="385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4068"/>
    </p:cViewPr>
  </p:sorter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Master" Target="slideMasters/slideMaster12.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font" Target="fonts/font15.fntdata"/><Relationship Id="rId79"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font" Target="fonts/font2.fntdata"/><Relationship Id="rId19" Type="http://schemas.openxmlformats.org/officeDocument/2006/relationships/slide" Target="slides/slide3.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5.xml"/><Relationship Id="rId72"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6.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Falcone" userId="4e3e10ad-8a9d-4af8-bc9c-2d828d56d029" providerId="ADAL" clId="{CB2A5C46-8666-49BE-B423-51B7B2DA3C6E}"/>
    <pc:docChg chg="modSld">
      <pc:chgData name="Marco Falcone" userId="4e3e10ad-8a9d-4af8-bc9c-2d828d56d029" providerId="ADAL" clId="{CB2A5C46-8666-49BE-B423-51B7B2DA3C6E}" dt="2024-06-29T08:50:13.920" v="33" actId="20577"/>
      <pc:docMkLst>
        <pc:docMk/>
      </pc:docMkLst>
      <pc:sldChg chg="modNotesTx">
        <pc:chgData name="Marco Falcone" userId="4e3e10ad-8a9d-4af8-bc9c-2d828d56d029" providerId="ADAL" clId="{CB2A5C46-8666-49BE-B423-51B7B2DA3C6E}" dt="2024-06-29T08:49:04.654" v="14" actId="20577"/>
        <pc:sldMkLst>
          <pc:docMk/>
          <pc:sldMk cId="2328961137" sldId="2147481579"/>
        </pc:sldMkLst>
      </pc:sldChg>
      <pc:sldChg chg="modSp mod">
        <pc:chgData name="Marco Falcone" userId="4e3e10ad-8a9d-4af8-bc9c-2d828d56d029" providerId="ADAL" clId="{CB2A5C46-8666-49BE-B423-51B7B2DA3C6E}" dt="2024-06-29T08:50:13.920" v="33" actId="20577"/>
        <pc:sldMkLst>
          <pc:docMk/>
          <pc:sldMk cId="2325529509" sldId="2147481595"/>
        </pc:sldMkLst>
        <pc:spChg chg="mod">
          <ac:chgData name="Marco Falcone" userId="4e3e10ad-8a9d-4af8-bc9c-2d828d56d029" providerId="ADAL" clId="{CB2A5C46-8666-49BE-B423-51B7B2DA3C6E}" dt="2024-06-29T08:50:13.920" v="33" actId="20577"/>
          <ac:spMkLst>
            <pc:docMk/>
            <pc:sldMk cId="2325529509" sldId="2147481595"/>
            <ac:spMk id="18" creationId="{32A04B37-FA45-F9CE-7F30-3BDFF96D3649}"/>
          </ac:spMkLst>
        </pc:spChg>
      </pc:sldChg>
      <pc:sldChg chg="modSp mod">
        <pc:chgData name="Marco Falcone" userId="4e3e10ad-8a9d-4af8-bc9c-2d828d56d029" providerId="ADAL" clId="{CB2A5C46-8666-49BE-B423-51B7B2DA3C6E}" dt="2024-06-29T08:48:13.019" v="13" actId="1035"/>
        <pc:sldMkLst>
          <pc:docMk/>
          <pc:sldMk cId="4203022955" sldId="2147481596"/>
        </pc:sldMkLst>
        <pc:spChg chg="mod">
          <ac:chgData name="Marco Falcone" userId="4e3e10ad-8a9d-4af8-bc9c-2d828d56d029" providerId="ADAL" clId="{CB2A5C46-8666-49BE-B423-51B7B2DA3C6E}" dt="2024-06-29T08:48:13.019" v="13" actId="1035"/>
          <ac:spMkLst>
            <pc:docMk/>
            <pc:sldMk cId="4203022955" sldId="2147481596"/>
            <ac:spMk id="15" creationId="{6862A145-844F-7F4A-6509-F834576C168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36A365-7C2F-404D-93BD-5AAD4819B6B7}" type="doc">
      <dgm:prSet loTypeId="urn:microsoft.com/office/officeart/2005/8/layout/list1" loCatId="list" qsTypeId="urn:microsoft.com/office/officeart/2005/8/quickstyle/simple1" qsCatId="simple" csTypeId="urn:microsoft.com/office/officeart/2005/8/colors/accent1_2" csCatId="accent1" phldr="1"/>
      <dgm:spPr/>
    </dgm:pt>
    <dgm:pt modelId="{86BF94E1-C728-4FC9-86D5-6DABDCA13965}">
      <dgm:prSet phldrT="[Text]"/>
      <dgm:spPr/>
      <dgm:t>
        <a:bodyPr/>
        <a:lstStyle/>
        <a:p>
          <a:pPr>
            <a:buClr>
              <a:srgbClr val="8197A6"/>
            </a:buClr>
          </a:pPr>
          <a:r>
            <a:rPr lang="sv-SE" b="1" dirty="0"/>
            <a:t>Mission scope</a:t>
          </a:r>
          <a:endParaRPr lang="en-GB" b="1" dirty="0"/>
        </a:p>
      </dgm:t>
    </dgm:pt>
    <dgm:pt modelId="{C7FB657A-B293-4627-AF34-A8EA84FBB8FE}" type="parTrans" cxnId="{CABB9602-886F-423A-97E5-0800378A1D13}">
      <dgm:prSet/>
      <dgm:spPr/>
      <dgm:t>
        <a:bodyPr/>
        <a:lstStyle/>
        <a:p>
          <a:endParaRPr lang="en-GB"/>
        </a:p>
      </dgm:t>
    </dgm:pt>
    <dgm:pt modelId="{10EFA3E7-CFFF-4923-9C97-D5403399E373}" type="sibTrans" cxnId="{CABB9602-886F-423A-97E5-0800378A1D13}">
      <dgm:prSet/>
      <dgm:spPr/>
      <dgm:t>
        <a:bodyPr/>
        <a:lstStyle/>
        <a:p>
          <a:endParaRPr lang="en-GB"/>
        </a:p>
      </dgm:t>
    </dgm:pt>
    <dgm:pt modelId="{928F2DF4-AF70-4B4E-9025-53F2D9BE1265}">
      <dgm:prSet/>
      <dgm:spPr/>
      <dgm:t>
        <a:bodyPr/>
        <a:lstStyle/>
        <a:p>
          <a:r>
            <a:rPr lang="en-GB" altLang="en-US" dirty="0">
              <a:latin typeface="Arial" panose="020B0604020202020204" pitchFamily="34" charset="0"/>
              <a:ea typeface="MS PGothic" pitchFamily="34" charset="-128"/>
              <a:cs typeface="Arial" panose="020B0604020202020204" pitchFamily="34" charset="0"/>
            </a:rPr>
            <a:t>Design, development, qualification and calibration of the </a:t>
          </a:r>
          <a:r>
            <a:rPr lang="en-GB" altLang="en-US" b="1" dirty="0">
              <a:latin typeface="Arial" panose="020B0604020202020204" pitchFamily="34" charset="0"/>
              <a:ea typeface="MS PGothic" pitchFamily="34" charset="-128"/>
              <a:cs typeface="Arial" panose="020B0604020202020204" pitchFamily="34" charset="0"/>
            </a:rPr>
            <a:t>satellite (</a:t>
          </a:r>
          <a:r>
            <a:rPr lang="en-GB" altLang="en-US" b="1" dirty="0" err="1">
              <a:latin typeface="Arial" panose="020B0604020202020204" pitchFamily="34" charset="0"/>
              <a:ea typeface="MS PGothic" pitchFamily="34" charset="-128"/>
              <a:cs typeface="Arial" panose="020B0604020202020204" pitchFamily="34" charset="0"/>
            </a:rPr>
            <a:t>incl</a:t>
          </a:r>
          <a:r>
            <a:rPr lang="en-GB" altLang="en-US" b="1" dirty="0">
              <a:latin typeface="Arial" panose="020B0604020202020204" pitchFamily="34" charset="0"/>
              <a:ea typeface="MS PGothic" pitchFamily="34" charset="-128"/>
              <a:cs typeface="Arial" panose="020B0604020202020204" pitchFamily="34" charset="0"/>
            </a:rPr>
            <a:t> payloads) and ground segment</a:t>
          </a:r>
          <a:r>
            <a:rPr lang="en-GB" altLang="en-US" dirty="0">
              <a:latin typeface="Arial" panose="020B0604020202020204" pitchFamily="34" charset="0"/>
              <a:ea typeface="MS PGothic" pitchFamily="34" charset="-128"/>
              <a:cs typeface="Arial" panose="020B0604020202020204" pitchFamily="34" charset="0"/>
            </a:rPr>
            <a:t> </a:t>
          </a:r>
        </a:p>
      </dgm:t>
    </dgm:pt>
    <dgm:pt modelId="{00EF50F6-7542-4738-BB85-77CEF26634F8}" type="parTrans" cxnId="{B4E04D1C-C32D-4DED-A9D4-94B49A7CF431}">
      <dgm:prSet/>
      <dgm:spPr/>
      <dgm:t>
        <a:bodyPr/>
        <a:lstStyle/>
        <a:p>
          <a:endParaRPr lang="en-GB"/>
        </a:p>
      </dgm:t>
    </dgm:pt>
    <dgm:pt modelId="{8377CE7C-AE75-451C-A97F-4D0DBAF7683E}" type="sibTrans" cxnId="{B4E04D1C-C32D-4DED-A9D4-94B49A7CF431}">
      <dgm:prSet/>
      <dgm:spPr/>
      <dgm:t>
        <a:bodyPr/>
        <a:lstStyle/>
        <a:p>
          <a:endParaRPr lang="en-GB"/>
        </a:p>
      </dgm:t>
    </dgm:pt>
    <dgm:pt modelId="{E174BC19-DC04-4D23-B019-E95F22AA321B}">
      <dgm:prSet phldrT="[Text]"/>
      <dgm:spPr/>
      <dgm:t>
        <a:bodyPr/>
        <a:lstStyle/>
        <a:p>
          <a:pPr>
            <a:buClr>
              <a:srgbClr val="8197A6"/>
            </a:buClr>
          </a:pPr>
          <a:r>
            <a:rPr lang="sv-SE" b="1"/>
            <a:t>GENESIS in short</a:t>
          </a:r>
          <a:endParaRPr lang="en-GB" b="1" dirty="0"/>
        </a:p>
      </dgm:t>
    </dgm:pt>
    <dgm:pt modelId="{F1D4C08C-7677-4DB2-8730-6C0995B2B758}" type="parTrans" cxnId="{A3D56206-535F-488D-A603-0865C9075276}">
      <dgm:prSet/>
      <dgm:spPr/>
      <dgm:t>
        <a:bodyPr/>
        <a:lstStyle/>
        <a:p>
          <a:endParaRPr lang="en-GB"/>
        </a:p>
      </dgm:t>
    </dgm:pt>
    <dgm:pt modelId="{137AE8CD-D80F-4D14-BDC1-ECD5342F682D}" type="sibTrans" cxnId="{A3D56206-535F-488D-A603-0865C9075276}">
      <dgm:prSet/>
      <dgm:spPr/>
      <dgm:t>
        <a:bodyPr/>
        <a:lstStyle/>
        <a:p>
          <a:endParaRPr lang="en-GB"/>
        </a:p>
      </dgm:t>
    </dgm:pt>
    <dgm:pt modelId="{FF92C36B-99F5-409D-918E-A45CED9BB91C}">
      <dgm:prSet/>
      <dgm:spPr/>
      <dgm:t>
        <a:bodyPr/>
        <a:lstStyle/>
        <a:p>
          <a:r>
            <a:rPr lang="en-GB" altLang="en-US" b="1" dirty="0">
              <a:latin typeface="Arial" panose="020B0604020202020204" pitchFamily="34" charset="0"/>
              <a:ea typeface="MS PGothic" pitchFamily="34" charset="-128"/>
              <a:cs typeface="Arial" panose="020B0604020202020204" pitchFamily="34" charset="0"/>
            </a:rPr>
            <a:t>Launch and early operations </a:t>
          </a:r>
          <a:r>
            <a:rPr lang="en-GB" altLang="en-US" dirty="0">
              <a:latin typeface="Arial" panose="020B0604020202020204" pitchFamily="34" charset="0"/>
              <a:ea typeface="MS PGothic" pitchFamily="34" charset="-128"/>
              <a:cs typeface="Arial" panose="020B0604020202020204" pitchFamily="34" charset="0"/>
            </a:rPr>
            <a:t>including commissioning and in-orbit calibration</a:t>
          </a:r>
        </a:p>
      </dgm:t>
    </dgm:pt>
    <dgm:pt modelId="{4530814B-04AF-413F-BDB6-12FB624E2C36}" type="parTrans" cxnId="{B7750F47-FB07-442A-B018-2E4FAD8A6B78}">
      <dgm:prSet/>
      <dgm:spPr/>
      <dgm:t>
        <a:bodyPr/>
        <a:lstStyle/>
        <a:p>
          <a:endParaRPr lang="en-GB"/>
        </a:p>
      </dgm:t>
    </dgm:pt>
    <dgm:pt modelId="{3C3B6FF9-552C-4B56-B89C-01807D111CAB}" type="sibTrans" cxnId="{B7750F47-FB07-442A-B018-2E4FAD8A6B78}">
      <dgm:prSet/>
      <dgm:spPr/>
      <dgm:t>
        <a:bodyPr/>
        <a:lstStyle/>
        <a:p>
          <a:endParaRPr lang="en-GB"/>
        </a:p>
      </dgm:t>
    </dgm:pt>
    <dgm:pt modelId="{73E78324-89CA-4109-B93F-E1AEF1CB279E}">
      <dgm:prSet/>
      <dgm:spPr/>
      <dgm:t>
        <a:bodyPr/>
        <a:lstStyle/>
        <a:p>
          <a:r>
            <a:rPr lang="en-GB" altLang="en-US" b="1">
              <a:latin typeface="Arial" panose="020B0604020202020204" pitchFamily="34" charset="0"/>
              <a:ea typeface="MS PGothic" pitchFamily="34" charset="-128"/>
              <a:cs typeface="Arial" panose="020B0604020202020204" pitchFamily="34" charset="0"/>
            </a:rPr>
            <a:t>Operations </a:t>
          </a:r>
          <a:r>
            <a:rPr lang="en-GB" altLang="en-US">
              <a:latin typeface="Arial" panose="020B0604020202020204" pitchFamily="34" charset="0"/>
              <a:ea typeface="MS PGothic" pitchFamily="34" charset="-128"/>
              <a:cs typeface="Arial" panose="020B0604020202020204" pitchFamily="34" charset="0"/>
            </a:rPr>
            <a:t>(2 years, option for extension)</a:t>
          </a:r>
        </a:p>
      </dgm:t>
    </dgm:pt>
    <dgm:pt modelId="{A16052B7-A583-460C-AD0C-E4F82E82829B}" type="parTrans" cxnId="{8404B373-44FC-4DE1-9C77-379422DCEC92}">
      <dgm:prSet/>
      <dgm:spPr/>
      <dgm:t>
        <a:bodyPr/>
        <a:lstStyle/>
        <a:p>
          <a:endParaRPr lang="en-GB"/>
        </a:p>
      </dgm:t>
    </dgm:pt>
    <dgm:pt modelId="{C5C7EAA2-D48A-4817-B43B-2CAA88091A63}" type="sibTrans" cxnId="{8404B373-44FC-4DE1-9C77-379422DCEC92}">
      <dgm:prSet/>
      <dgm:spPr/>
      <dgm:t>
        <a:bodyPr/>
        <a:lstStyle/>
        <a:p>
          <a:endParaRPr lang="en-GB"/>
        </a:p>
      </dgm:t>
    </dgm:pt>
    <dgm:pt modelId="{E0BA3C27-685E-46D4-A143-136BF851AFC8}">
      <dgm:prSet/>
      <dgm:spPr/>
      <dgm:t>
        <a:bodyPr/>
        <a:lstStyle/>
        <a:p>
          <a:r>
            <a:rPr lang="sv-SE" altLang="en-US" b="1" dirty="0">
              <a:latin typeface="Arial" panose="020B0604020202020204" pitchFamily="34" charset="0"/>
              <a:ea typeface="MS PGothic" pitchFamily="34" charset="-128"/>
              <a:cs typeface="Arial" panose="020B0604020202020204" pitchFamily="34" charset="0"/>
            </a:rPr>
            <a:t>Data exploitation </a:t>
          </a:r>
          <a:r>
            <a:rPr lang="sv-SE" altLang="en-US" b="0" dirty="0">
              <a:latin typeface="Arial" panose="020B0604020202020204" pitchFamily="34" charset="0"/>
              <a:ea typeface="MS PGothic" pitchFamily="34" charset="-128"/>
              <a:cs typeface="Arial" panose="020B0604020202020204" pitchFamily="34" charset="0"/>
            </a:rPr>
            <a:t>(Including processing, archiving and data distribution from ESA facilities)</a:t>
          </a:r>
          <a:endParaRPr lang="en-GB" altLang="en-US" b="0" dirty="0">
            <a:latin typeface="Arial" panose="020B0604020202020204" pitchFamily="34" charset="0"/>
            <a:ea typeface="MS PGothic" pitchFamily="34" charset="-128"/>
            <a:cs typeface="Arial" panose="020B0604020202020204" pitchFamily="34" charset="0"/>
          </a:endParaRPr>
        </a:p>
      </dgm:t>
    </dgm:pt>
    <dgm:pt modelId="{C6C4D53C-47BD-4C71-9F7C-1122A89C957C}" type="parTrans" cxnId="{0F3B0101-7460-4C06-942F-6E397D6E90CE}">
      <dgm:prSet/>
      <dgm:spPr/>
      <dgm:t>
        <a:bodyPr/>
        <a:lstStyle/>
        <a:p>
          <a:endParaRPr lang="en-GB"/>
        </a:p>
      </dgm:t>
    </dgm:pt>
    <dgm:pt modelId="{3D59402D-67C9-4F86-85DB-5C3184780419}" type="sibTrans" cxnId="{0F3B0101-7460-4C06-942F-6E397D6E90CE}">
      <dgm:prSet/>
      <dgm:spPr/>
      <dgm:t>
        <a:bodyPr/>
        <a:lstStyle/>
        <a:p>
          <a:endParaRPr lang="en-GB"/>
        </a:p>
      </dgm:t>
    </dgm:pt>
    <dgm:pt modelId="{4B0161D1-D1BA-4D5F-AF55-36A3D9D5B9B4}">
      <dgm:prSet/>
      <dgm:spPr/>
      <dgm:t>
        <a:bodyPr/>
        <a:lstStyle/>
        <a:p>
          <a:r>
            <a:rPr lang="en-GB" altLang="en-US" b="1" dirty="0">
              <a:latin typeface="Arial" panose="020B0604020202020204" pitchFamily="34" charset="0"/>
              <a:ea typeface="MS PGothic" pitchFamily="34" charset="-128"/>
              <a:cs typeface="Arial" panose="020B0604020202020204" pitchFamily="34" charset="0"/>
            </a:rPr>
            <a:t>250-300 kg </a:t>
          </a:r>
          <a:r>
            <a:rPr lang="en-GB" altLang="en-US" dirty="0">
              <a:latin typeface="Arial" panose="020B0604020202020204" pitchFamily="34" charset="0"/>
              <a:ea typeface="MS PGothic" pitchFamily="34" charset="-128"/>
              <a:cs typeface="Arial" panose="020B0604020202020204" pitchFamily="34" charset="0"/>
            </a:rPr>
            <a:t>Satellite</a:t>
          </a:r>
        </a:p>
      </dgm:t>
    </dgm:pt>
    <dgm:pt modelId="{70C7D647-5C70-41EF-AABE-520B24E561C6}" type="parTrans" cxnId="{520AF7B3-3026-4894-9496-2465B25CAEBF}">
      <dgm:prSet/>
      <dgm:spPr/>
      <dgm:t>
        <a:bodyPr/>
        <a:lstStyle/>
        <a:p>
          <a:endParaRPr lang="en-GB"/>
        </a:p>
      </dgm:t>
    </dgm:pt>
    <dgm:pt modelId="{6477B29C-297C-4464-B5E2-D703169F4E50}" type="sibTrans" cxnId="{520AF7B3-3026-4894-9496-2465B25CAEBF}">
      <dgm:prSet/>
      <dgm:spPr/>
      <dgm:t>
        <a:bodyPr/>
        <a:lstStyle/>
        <a:p>
          <a:endParaRPr lang="en-GB"/>
        </a:p>
      </dgm:t>
    </dgm:pt>
    <dgm:pt modelId="{C59F0F4D-4924-4C0A-9ABF-022162D3B259}">
      <dgm:prSet/>
      <dgm:spPr/>
      <dgm:t>
        <a:bodyPr/>
        <a:lstStyle/>
        <a:p>
          <a:r>
            <a:rPr lang="en-GB" altLang="en-US" b="1" dirty="0">
              <a:latin typeface="Arial" panose="020B0604020202020204" pitchFamily="34" charset="0"/>
              <a:ea typeface="MS PGothic" pitchFamily="34" charset="-128"/>
              <a:cs typeface="Arial" panose="020B0604020202020204" pitchFamily="34" charset="0"/>
            </a:rPr>
            <a:t>Orbit</a:t>
          </a:r>
        </a:p>
      </dgm:t>
    </dgm:pt>
    <dgm:pt modelId="{48EB6F7C-1F73-407A-9976-C060E3A41D3B}" type="parTrans" cxnId="{606DB5C7-768C-426E-9519-FEF77509DA07}">
      <dgm:prSet/>
      <dgm:spPr/>
      <dgm:t>
        <a:bodyPr/>
        <a:lstStyle/>
        <a:p>
          <a:endParaRPr lang="en-GB"/>
        </a:p>
      </dgm:t>
    </dgm:pt>
    <dgm:pt modelId="{84A06047-3DE7-49AC-95EF-9D6ABE5AA0AA}" type="sibTrans" cxnId="{606DB5C7-768C-426E-9519-FEF77509DA07}">
      <dgm:prSet/>
      <dgm:spPr/>
      <dgm:t>
        <a:bodyPr/>
        <a:lstStyle/>
        <a:p>
          <a:endParaRPr lang="en-GB"/>
        </a:p>
      </dgm:t>
    </dgm:pt>
    <dgm:pt modelId="{1C3D1353-F672-4247-AD03-40EFBB880797}">
      <dgm:prSet/>
      <dgm:spPr/>
      <dgm:t>
        <a:bodyPr/>
        <a:lstStyle/>
        <a:p>
          <a:r>
            <a:rPr lang="en-GB" altLang="en-US" b="1" dirty="0">
              <a:latin typeface="Arial" panose="020B0604020202020204" pitchFamily="34" charset="0"/>
              <a:ea typeface="MS PGothic" pitchFamily="34" charset="-128"/>
              <a:cs typeface="Arial" panose="020B0604020202020204" pitchFamily="34" charset="0"/>
            </a:rPr>
            <a:t>~ 6000 Km</a:t>
          </a:r>
          <a:r>
            <a:rPr lang="en-GB" altLang="en-US" b="0" dirty="0">
              <a:latin typeface="Arial" panose="020B0604020202020204" pitchFamily="34" charset="0"/>
              <a:ea typeface="MS PGothic" pitchFamily="34" charset="-128"/>
              <a:cs typeface="Arial" panose="020B0604020202020204" pitchFamily="34" charset="0"/>
            </a:rPr>
            <a:t> Altitude, </a:t>
          </a:r>
          <a:endParaRPr lang="en-GB" altLang="en-US" b="1" dirty="0">
            <a:latin typeface="Arial" panose="020B0604020202020204" pitchFamily="34" charset="0"/>
            <a:ea typeface="MS PGothic" pitchFamily="34" charset="-128"/>
            <a:cs typeface="Arial" panose="020B0604020202020204" pitchFamily="34" charset="0"/>
          </a:endParaRPr>
        </a:p>
      </dgm:t>
    </dgm:pt>
    <dgm:pt modelId="{160BD137-E316-4CA5-B1BC-ECA298561024}" type="parTrans" cxnId="{D908EC6A-B78F-4449-B855-3F6A00DDC79F}">
      <dgm:prSet/>
      <dgm:spPr/>
      <dgm:t>
        <a:bodyPr/>
        <a:lstStyle/>
        <a:p>
          <a:endParaRPr lang="en-GB"/>
        </a:p>
      </dgm:t>
    </dgm:pt>
    <dgm:pt modelId="{3D4A3F6A-3ACF-4C55-BDE0-51E585B1359C}" type="sibTrans" cxnId="{D908EC6A-B78F-4449-B855-3F6A00DDC79F}">
      <dgm:prSet/>
      <dgm:spPr/>
      <dgm:t>
        <a:bodyPr/>
        <a:lstStyle/>
        <a:p>
          <a:endParaRPr lang="en-GB"/>
        </a:p>
      </dgm:t>
    </dgm:pt>
    <dgm:pt modelId="{641CCD9F-5CE5-4BBE-90C9-3E7AC1B73423}">
      <dgm:prSet/>
      <dgm:spPr/>
      <dgm:t>
        <a:bodyPr/>
        <a:lstStyle/>
        <a:p>
          <a:r>
            <a:rPr lang="en-GB" altLang="en-US" b="1">
              <a:latin typeface="Arial" panose="020B0604020202020204" pitchFamily="34" charset="0"/>
              <a:ea typeface="MS PGothic" pitchFamily="34" charset="-128"/>
              <a:cs typeface="Arial" panose="020B0604020202020204" pitchFamily="34" charset="0"/>
            </a:rPr>
            <a:t>~ 95 </a:t>
          </a:r>
          <a:r>
            <a:rPr lang="en-GB" altLang="en-US" b="1" err="1">
              <a:latin typeface="Arial" panose="020B0604020202020204" pitchFamily="34" charset="0"/>
              <a:ea typeface="MS PGothic" pitchFamily="34" charset="-128"/>
              <a:cs typeface="Arial" panose="020B0604020202020204" pitchFamily="34" charset="0"/>
            </a:rPr>
            <a:t>deg</a:t>
          </a:r>
          <a:r>
            <a:rPr lang="en-GB" altLang="en-US" b="1">
              <a:latin typeface="Arial" panose="020B0604020202020204" pitchFamily="34" charset="0"/>
              <a:ea typeface="MS PGothic" pitchFamily="34" charset="-128"/>
              <a:cs typeface="Arial" panose="020B0604020202020204" pitchFamily="34" charset="0"/>
            </a:rPr>
            <a:t> </a:t>
          </a:r>
          <a:r>
            <a:rPr lang="en-GB" altLang="en-US" b="0">
              <a:latin typeface="Arial" panose="020B0604020202020204" pitchFamily="34" charset="0"/>
              <a:ea typeface="MS PGothic" pitchFamily="34" charset="-128"/>
              <a:cs typeface="Arial" panose="020B0604020202020204" pitchFamily="34" charset="0"/>
            </a:rPr>
            <a:t>inclination</a:t>
          </a:r>
          <a:r>
            <a:rPr lang="en-GB" altLang="en-US" b="1">
              <a:latin typeface="Arial" panose="020B0604020202020204" pitchFamily="34" charset="0"/>
              <a:ea typeface="MS PGothic" pitchFamily="34" charset="-128"/>
              <a:cs typeface="Arial" panose="020B0604020202020204" pitchFamily="34" charset="0"/>
            </a:rPr>
            <a:t> </a:t>
          </a:r>
          <a:endParaRPr lang="en-GB" altLang="en-US" b="0">
            <a:latin typeface="Arial" panose="020B0604020202020204" pitchFamily="34" charset="0"/>
            <a:ea typeface="MS PGothic" pitchFamily="34" charset="-128"/>
            <a:cs typeface="Arial" panose="020B0604020202020204" pitchFamily="34" charset="0"/>
          </a:endParaRPr>
        </a:p>
      </dgm:t>
    </dgm:pt>
    <dgm:pt modelId="{AFB8B34E-C7EE-43D5-AF21-2445CC18123E}" type="parTrans" cxnId="{43201830-4913-44C9-B7D5-B9C2CA80B737}">
      <dgm:prSet/>
      <dgm:spPr/>
      <dgm:t>
        <a:bodyPr/>
        <a:lstStyle/>
        <a:p>
          <a:endParaRPr lang="en-GB"/>
        </a:p>
      </dgm:t>
    </dgm:pt>
    <dgm:pt modelId="{14453DE8-E9EF-416E-BF94-6468C41D137D}" type="sibTrans" cxnId="{43201830-4913-44C9-B7D5-B9C2CA80B737}">
      <dgm:prSet/>
      <dgm:spPr/>
      <dgm:t>
        <a:bodyPr/>
        <a:lstStyle/>
        <a:p>
          <a:endParaRPr lang="en-GB"/>
        </a:p>
      </dgm:t>
    </dgm:pt>
    <dgm:pt modelId="{CA107A41-A973-43DF-8621-734323C9C196}">
      <dgm:prSet/>
      <dgm:spPr/>
      <dgm:t>
        <a:bodyPr/>
        <a:lstStyle/>
        <a:p>
          <a:r>
            <a:rPr lang="en-GB" b="0" dirty="0"/>
            <a:t>Very Precise on-Board Metrology</a:t>
          </a:r>
          <a:endParaRPr lang="en-GB" altLang="en-US" b="0" dirty="0">
            <a:latin typeface="Arial" panose="020B0604020202020204" pitchFamily="34" charset="0"/>
            <a:ea typeface="MS PGothic" pitchFamily="34" charset="-128"/>
            <a:cs typeface="Arial" panose="020B0604020202020204" pitchFamily="34" charset="0"/>
          </a:endParaRPr>
        </a:p>
      </dgm:t>
    </dgm:pt>
    <dgm:pt modelId="{B814F45C-EF08-4874-A858-3043EE20172E}" type="parTrans" cxnId="{024B474E-30DB-486F-B13F-3D7485896627}">
      <dgm:prSet/>
      <dgm:spPr/>
      <dgm:t>
        <a:bodyPr/>
        <a:lstStyle/>
        <a:p>
          <a:endParaRPr lang="en-GB"/>
        </a:p>
      </dgm:t>
    </dgm:pt>
    <dgm:pt modelId="{A42A146F-2F28-4B62-A579-1B253C0F3B57}" type="sibTrans" cxnId="{024B474E-30DB-486F-B13F-3D7485896627}">
      <dgm:prSet/>
      <dgm:spPr/>
      <dgm:t>
        <a:bodyPr/>
        <a:lstStyle/>
        <a:p>
          <a:endParaRPr lang="en-GB"/>
        </a:p>
      </dgm:t>
    </dgm:pt>
    <dgm:pt modelId="{123BB4A9-0DEE-48DC-8A80-A580268AB687}">
      <dgm:prSet/>
      <dgm:spPr/>
      <dgm:t>
        <a:bodyPr/>
        <a:lstStyle/>
        <a:p>
          <a:r>
            <a:rPr lang="en-GB" altLang="en-US" b="1" dirty="0">
              <a:latin typeface="Arial" panose="020B0604020202020204" pitchFamily="34" charset="0"/>
              <a:ea typeface="MS PGothic" pitchFamily="34" charset="-128"/>
              <a:cs typeface="Arial" panose="020B0604020202020204" pitchFamily="34" charset="0"/>
            </a:rPr>
            <a:t>Launch in 2028</a:t>
          </a:r>
        </a:p>
      </dgm:t>
    </dgm:pt>
    <dgm:pt modelId="{5BF24ED9-D135-47FD-AC49-3BCE625E58F1}" type="parTrans" cxnId="{05EAEE97-2233-43E3-A0A9-776ACF16E2CA}">
      <dgm:prSet/>
      <dgm:spPr/>
      <dgm:t>
        <a:bodyPr/>
        <a:lstStyle/>
        <a:p>
          <a:endParaRPr lang="en-GB"/>
        </a:p>
      </dgm:t>
    </dgm:pt>
    <dgm:pt modelId="{1712760F-A57F-4F38-91BE-F125FD0A8F4A}" type="sibTrans" cxnId="{05EAEE97-2233-43E3-A0A9-776ACF16E2CA}">
      <dgm:prSet/>
      <dgm:spPr/>
      <dgm:t>
        <a:bodyPr/>
        <a:lstStyle/>
        <a:p>
          <a:endParaRPr lang="en-GB"/>
        </a:p>
      </dgm:t>
    </dgm:pt>
    <dgm:pt modelId="{9562CE08-564F-4901-8F75-F067FFC97D61}" type="pres">
      <dgm:prSet presAssocID="{CF36A365-7C2F-404D-93BD-5AAD4819B6B7}" presName="linear" presStyleCnt="0">
        <dgm:presLayoutVars>
          <dgm:dir/>
          <dgm:animLvl val="lvl"/>
          <dgm:resizeHandles val="exact"/>
        </dgm:presLayoutVars>
      </dgm:prSet>
      <dgm:spPr/>
    </dgm:pt>
    <dgm:pt modelId="{E71AF611-6260-4917-B29F-EEB9EB3B4419}" type="pres">
      <dgm:prSet presAssocID="{E174BC19-DC04-4D23-B019-E95F22AA321B}" presName="parentLin" presStyleCnt="0"/>
      <dgm:spPr/>
    </dgm:pt>
    <dgm:pt modelId="{F5126FC0-28A5-4021-938F-32DFDFF6AB36}" type="pres">
      <dgm:prSet presAssocID="{E174BC19-DC04-4D23-B019-E95F22AA321B}" presName="parentLeftMargin" presStyleLbl="node1" presStyleIdx="0" presStyleCnt="2"/>
      <dgm:spPr/>
    </dgm:pt>
    <dgm:pt modelId="{20193802-235F-494B-A543-96F672F3C274}" type="pres">
      <dgm:prSet presAssocID="{E174BC19-DC04-4D23-B019-E95F22AA321B}" presName="parentText" presStyleLbl="node1" presStyleIdx="0" presStyleCnt="2">
        <dgm:presLayoutVars>
          <dgm:chMax val="0"/>
          <dgm:bulletEnabled val="1"/>
        </dgm:presLayoutVars>
      </dgm:prSet>
      <dgm:spPr/>
    </dgm:pt>
    <dgm:pt modelId="{CB3DCCE9-AAC9-41CE-98D4-31D42004576C}" type="pres">
      <dgm:prSet presAssocID="{E174BC19-DC04-4D23-B019-E95F22AA321B}" presName="negativeSpace" presStyleCnt="0"/>
      <dgm:spPr/>
    </dgm:pt>
    <dgm:pt modelId="{AEEC68EA-CFF4-485B-83C8-0D79C4A6E5B3}" type="pres">
      <dgm:prSet presAssocID="{E174BC19-DC04-4D23-B019-E95F22AA321B}" presName="childText" presStyleLbl="conFgAcc1" presStyleIdx="0" presStyleCnt="2">
        <dgm:presLayoutVars>
          <dgm:bulletEnabled val="1"/>
        </dgm:presLayoutVars>
      </dgm:prSet>
      <dgm:spPr/>
    </dgm:pt>
    <dgm:pt modelId="{08EA1144-4110-42DA-AA47-4CFF5ED5AB12}" type="pres">
      <dgm:prSet presAssocID="{137AE8CD-D80F-4D14-BDC1-ECD5342F682D}" presName="spaceBetweenRectangles" presStyleCnt="0"/>
      <dgm:spPr/>
    </dgm:pt>
    <dgm:pt modelId="{27BEA5AE-2F41-46E9-8353-A0EA04886298}" type="pres">
      <dgm:prSet presAssocID="{86BF94E1-C728-4FC9-86D5-6DABDCA13965}" presName="parentLin" presStyleCnt="0"/>
      <dgm:spPr/>
    </dgm:pt>
    <dgm:pt modelId="{E454FC80-8AFC-43EC-A3E0-BCE6B3B564CD}" type="pres">
      <dgm:prSet presAssocID="{86BF94E1-C728-4FC9-86D5-6DABDCA13965}" presName="parentLeftMargin" presStyleLbl="node1" presStyleIdx="0" presStyleCnt="2"/>
      <dgm:spPr/>
    </dgm:pt>
    <dgm:pt modelId="{38BD31F7-C771-4BE3-BED0-372A71B1C4EA}" type="pres">
      <dgm:prSet presAssocID="{86BF94E1-C728-4FC9-86D5-6DABDCA13965}" presName="parentText" presStyleLbl="node1" presStyleIdx="1" presStyleCnt="2" custScaleX="133639">
        <dgm:presLayoutVars>
          <dgm:chMax val="0"/>
          <dgm:bulletEnabled val="1"/>
        </dgm:presLayoutVars>
      </dgm:prSet>
      <dgm:spPr/>
    </dgm:pt>
    <dgm:pt modelId="{495141AC-2B57-4C9B-B440-7ABA76D956A4}" type="pres">
      <dgm:prSet presAssocID="{86BF94E1-C728-4FC9-86D5-6DABDCA13965}" presName="negativeSpace" presStyleCnt="0"/>
      <dgm:spPr/>
    </dgm:pt>
    <dgm:pt modelId="{11BF4FF3-DF5A-47BA-B4BB-5F8071D0F462}" type="pres">
      <dgm:prSet presAssocID="{86BF94E1-C728-4FC9-86D5-6DABDCA13965}" presName="childText" presStyleLbl="conFgAcc1" presStyleIdx="1" presStyleCnt="2">
        <dgm:presLayoutVars>
          <dgm:bulletEnabled val="1"/>
        </dgm:presLayoutVars>
      </dgm:prSet>
      <dgm:spPr/>
    </dgm:pt>
  </dgm:ptLst>
  <dgm:cxnLst>
    <dgm:cxn modelId="{0F3B0101-7460-4C06-942F-6E397D6E90CE}" srcId="{86BF94E1-C728-4FC9-86D5-6DABDCA13965}" destId="{E0BA3C27-685E-46D4-A143-136BF851AFC8}" srcOrd="3" destOrd="0" parTransId="{C6C4D53C-47BD-4C71-9F7C-1122A89C957C}" sibTransId="{3D59402D-67C9-4F86-85DB-5C3184780419}"/>
    <dgm:cxn modelId="{CABB9602-886F-423A-97E5-0800378A1D13}" srcId="{CF36A365-7C2F-404D-93BD-5AAD4819B6B7}" destId="{86BF94E1-C728-4FC9-86D5-6DABDCA13965}" srcOrd="1" destOrd="0" parTransId="{C7FB657A-B293-4627-AF34-A8EA84FBB8FE}" sibTransId="{10EFA3E7-CFFF-4923-9C97-D5403399E373}"/>
    <dgm:cxn modelId="{A3D56206-535F-488D-A603-0865C9075276}" srcId="{CF36A365-7C2F-404D-93BD-5AAD4819B6B7}" destId="{E174BC19-DC04-4D23-B019-E95F22AA321B}" srcOrd="0" destOrd="0" parTransId="{F1D4C08C-7677-4DB2-8730-6C0995B2B758}" sibTransId="{137AE8CD-D80F-4D14-BDC1-ECD5342F682D}"/>
    <dgm:cxn modelId="{E5E61416-828B-448A-B541-F3786E16CBF3}" type="presOf" srcId="{86BF94E1-C728-4FC9-86D5-6DABDCA13965}" destId="{38BD31F7-C771-4BE3-BED0-372A71B1C4EA}" srcOrd="1" destOrd="0" presId="urn:microsoft.com/office/officeart/2005/8/layout/list1"/>
    <dgm:cxn modelId="{B4E04D1C-C32D-4DED-A9D4-94B49A7CF431}" srcId="{86BF94E1-C728-4FC9-86D5-6DABDCA13965}" destId="{928F2DF4-AF70-4B4E-9025-53F2D9BE1265}" srcOrd="0" destOrd="0" parTransId="{00EF50F6-7542-4738-BB85-77CEF26634F8}" sibTransId="{8377CE7C-AE75-451C-A97F-4D0DBAF7683E}"/>
    <dgm:cxn modelId="{43201830-4913-44C9-B7D5-B9C2CA80B737}" srcId="{C59F0F4D-4924-4C0A-9ABF-022162D3B259}" destId="{641CCD9F-5CE5-4BBE-90C9-3E7AC1B73423}" srcOrd="1" destOrd="0" parTransId="{AFB8B34E-C7EE-43D5-AF21-2445CC18123E}" sibTransId="{14453DE8-E9EF-416E-BF94-6468C41D137D}"/>
    <dgm:cxn modelId="{7B64D734-5984-4B90-8EF4-3AD28779E980}" type="presOf" srcId="{928F2DF4-AF70-4B4E-9025-53F2D9BE1265}" destId="{11BF4FF3-DF5A-47BA-B4BB-5F8071D0F462}" srcOrd="0" destOrd="0" presId="urn:microsoft.com/office/officeart/2005/8/layout/list1"/>
    <dgm:cxn modelId="{96D8B345-50ED-45AD-9938-DF0327CE57F9}" type="presOf" srcId="{1C3D1353-F672-4247-AD03-40EFBB880797}" destId="{AEEC68EA-CFF4-485B-83C8-0D79C4A6E5B3}" srcOrd="0" destOrd="2" presId="urn:microsoft.com/office/officeart/2005/8/layout/list1"/>
    <dgm:cxn modelId="{B7750F47-FB07-442A-B018-2E4FAD8A6B78}" srcId="{86BF94E1-C728-4FC9-86D5-6DABDCA13965}" destId="{FF92C36B-99F5-409D-918E-A45CED9BB91C}" srcOrd="1" destOrd="0" parTransId="{4530814B-04AF-413F-BDB6-12FB624E2C36}" sibTransId="{3C3B6FF9-552C-4B56-B89C-01807D111CAB}"/>
    <dgm:cxn modelId="{D908EC6A-B78F-4449-B855-3F6A00DDC79F}" srcId="{C59F0F4D-4924-4C0A-9ABF-022162D3B259}" destId="{1C3D1353-F672-4247-AD03-40EFBB880797}" srcOrd="0" destOrd="0" parTransId="{160BD137-E316-4CA5-B1BC-ECA298561024}" sibTransId="{3D4A3F6A-3ACF-4C55-BDE0-51E585B1359C}"/>
    <dgm:cxn modelId="{024B474E-30DB-486F-B13F-3D7485896627}" srcId="{E174BC19-DC04-4D23-B019-E95F22AA321B}" destId="{CA107A41-A973-43DF-8621-734323C9C196}" srcOrd="2" destOrd="0" parTransId="{B814F45C-EF08-4874-A858-3043EE20172E}" sibTransId="{A42A146F-2F28-4B62-A579-1B253C0F3B57}"/>
    <dgm:cxn modelId="{EBB1FC6E-A046-4C01-9CF5-EC83E820B577}" type="presOf" srcId="{E174BC19-DC04-4D23-B019-E95F22AA321B}" destId="{F5126FC0-28A5-4021-938F-32DFDFF6AB36}" srcOrd="0" destOrd="0" presId="urn:microsoft.com/office/officeart/2005/8/layout/list1"/>
    <dgm:cxn modelId="{EC413951-E526-4442-85CB-B7B41B97410A}" type="presOf" srcId="{641CCD9F-5CE5-4BBE-90C9-3E7AC1B73423}" destId="{AEEC68EA-CFF4-485B-83C8-0D79C4A6E5B3}" srcOrd="0" destOrd="3" presId="urn:microsoft.com/office/officeart/2005/8/layout/list1"/>
    <dgm:cxn modelId="{05F94C71-C971-4521-89EE-B3C762D57605}" type="presOf" srcId="{C59F0F4D-4924-4C0A-9ABF-022162D3B259}" destId="{AEEC68EA-CFF4-485B-83C8-0D79C4A6E5B3}" srcOrd="0" destOrd="1" presId="urn:microsoft.com/office/officeart/2005/8/layout/list1"/>
    <dgm:cxn modelId="{8404B373-44FC-4DE1-9C77-379422DCEC92}" srcId="{86BF94E1-C728-4FC9-86D5-6DABDCA13965}" destId="{73E78324-89CA-4109-B93F-E1AEF1CB279E}" srcOrd="2" destOrd="0" parTransId="{A16052B7-A583-460C-AD0C-E4F82E82829B}" sibTransId="{C5C7EAA2-D48A-4817-B43B-2CAA88091A63}"/>
    <dgm:cxn modelId="{42CF1A85-2B61-45B2-B6D8-D4007C125C6C}" type="presOf" srcId="{73E78324-89CA-4109-B93F-E1AEF1CB279E}" destId="{11BF4FF3-DF5A-47BA-B4BB-5F8071D0F462}" srcOrd="0" destOrd="2" presId="urn:microsoft.com/office/officeart/2005/8/layout/list1"/>
    <dgm:cxn modelId="{4DBCC18E-D5CD-479B-88A0-467F4C0296EE}" type="presOf" srcId="{123BB4A9-0DEE-48DC-8A80-A580268AB687}" destId="{AEEC68EA-CFF4-485B-83C8-0D79C4A6E5B3}" srcOrd="0" destOrd="5" presId="urn:microsoft.com/office/officeart/2005/8/layout/list1"/>
    <dgm:cxn modelId="{05EAEE97-2233-43E3-A0A9-776ACF16E2CA}" srcId="{E174BC19-DC04-4D23-B019-E95F22AA321B}" destId="{123BB4A9-0DEE-48DC-8A80-A580268AB687}" srcOrd="3" destOrd="0" parTransId="{5BF24ED9-D135-47FD-AC49-3BCE625E58F1}" sibTransId="{1712760F-A57F-4F38-91BE-F125FD0A8F4A}"/>
    <dgm:cxn modelId="{1D90CEA2-C3B3-4C4C-88FA-AD43507FDB07}" type="presOf" srcId="{FF92C36B-99F5-409D-918E-A45CED9BB91C}" destId="{11BF4FF3-DF5A-47BA-B4BB-5F8071D0F462}" srcOrd="0" destOrd="1" presId="urn:microsoft.com/office/officeart/2005/8/layout/list1"/>
    <dgm:cxn modelId="{02650EAF-04C7-4FF9-8BA4-18F3144A5AC9}" type="presOf" srcId="{CF36A365-7C2F-404D-93BD-5AAD4819B6B7}" destId="{9562CE08-564F-4901-8F75-F067FFC97D61}" srcOrd="0" destOrd="0" presId="urn:microsoft.com/office/officeart/2005/8/layout/list1"/>
    <dgm:cxn modelId="{520AF7B3-3026-4894-9496-2465B25CAEBF}" srcId="{E174BC19-DC04-4D23-B019-E95F22AA321B}" destId="{4B0161D1-D1BA-4D5F-AF55-36A3D9D5B9B4}" srcOrd="0" destOrd="0" parTransId="{70C7D647-5C70-41EF-AABE-520B24E561C6}" sibTransId="{6477B29C-297C-4464-B5E2-D703169F4E50}"/>
    <dgm:cxn modelId="{CBA0B5B6-58CF-43F5-B4FA-65BF63F0B965}" type="presOf" srcId="{E0BA3C27-685E-46D4-A143-136BF851AFC8}" destId="{11BF4FF3-DF5A-47BA-B4BB-5F8071D0F462}" srcOrd="0" destOrd="3" presId="urn:microsoft.com/office/officeart/2005/8/layout/list1"/>
    <dgm:cxn modelId="{8BA983BF-912D-4A2D-9626-FB827FF69D1C}" type="presOf" srcId="{4B0161D1-D1BA-4D5F-AF55-36A3D9D5B9B4}" destId="{AEEC68EA-CFF4-485B-83C8-0D79C4A6E5B3}" srcOrd="0" destOrd="0" presId="urn:microsoft.com/office/officeart/2005/8/layout/list1"/>
    <dgm:cxn modelId="{606DB5C7-768C-426E-9519-FEF77509DA07}" srcId="{E174BC19-DC04-4D23-B019-E95F22AA321B}" destId="{C59F0F4D-4924-4C0A-9ABF-022162D3B259}" srcOrd="1" destOrd="0" parTransId="{48EB6F7C-1F73-407A-9976-C060E3A41D3B}" sibTransId="{84A06047-3DE7-49AC-95EF-9D6ABE5AA0AA}"/>
    <dgm:cxn modelId="{281487CC-5F4C-49D5-8A1B-CC0A2D28B9C5}" type="presOf" srcId="{E174BC19-DC04-4D23-B019-E95F22AA321B}" destId="{20193802-235F-494B-A543-96F672F3C274}" srcOrd="1" destOrd="0" presId="urn:microsoft.com/office/officeart/2005/8/layout/list1"/>
    <dgm:cxn modelId="{F031B5E1-0EC3-4291-AB25-0BABA4B30D7D}" type="presOf" srcId="{86BF94E1-C728-4FC9-86D5-6DABDCA13965}" destId="{E454FC80-8AFC-43EC-A3E0-BCE6B3B564CD}" srcOrd="0" destOrd="0" presId="urn:microsoft.com/office/officeart/2005/8/layout/list1"/>
    <dgm:cxn modelId="{098478EE-FD4E-4FCB-908C-FA5924DC78BA}" type="presOf" srcId="{CA107A41-A973-43DF-8621-734323C9C196}" destId="{AEEC68EA-CFF4-485B-83C8-0D79C4A6E5B3}" srcOrd="0" destOrd="4" presId="urn:microsoft.com/office/officeart/2005/8/layout/list1"/>
    <dgm:cxn modelId="{60F59F33-D324-4592-8088-10472A18D735}" type="presParOf" srcId="{9562CE08-564F-4901-8F75-F067FFC97D61}" destId="{E71AF611-6260-4917-B29F-EEB9EB3B4419}" srcOrd="0" destOrd="0" presId="urn:microsoft.com/office/officeart/2005/8/layout/list1"/>
    <dgm:cxn modelId="{201A375C-9CAC-4366-BA16-966CA103D41A}" type="presParOf" srcId="{E71AF611-6260-4917-B29F-EEB9EB3B4419}" destId="{F5126FC0-28A5-4021-938F-32DFDFF6AB36}" srcOrd="0" destOrd="0" presId="urn:microsoft.com/office/officeart/2005/8/layout/list1"/>
    <dgm:cxn modelId="{7E9DE016-536A-4FC0-97B3-92E957154629}" type="presParOf" srcId="{E71AF611-6260-4917-B29F-EEB9EB3B4419}" destId="{20193802-235F-494B-A543-96F672F3C274}" srcOrd="1" destOrd="0" presId="urn:microsoft.com/office/officeart/2005/8/layout/list1"/>
    <dgm:cxn modelId="{717AE75F-12FD-4450-9FDE-C1565236CFE9}" type="presParOf" srcId="{9562CE08-564F-4901-8F75-F067FFC97D61}" destId="{CB3DCCE9-AAC9-41CE-98D4-31D42004576C}" srcOrd="1" destOrd="0" presId="urn:microsoft.com/office/officeart/2005/8/layout/list1"/>
    <dgm:cxn modelId="{DDE03910-E1BE-4638-871D-02B2B6E18CCC}" type="presParOf" srcId="{9562CE08-564F-4901-8F75-F067FFC97D61}" destId="{AEEC68EA-CFF4-485B-83C8-0D79C4A6E5B3}" srcOrd="2" destOrd="0" presId="urn:microsoft.com/office/officeart/2005/8/layout/list1"/>
    <dgm:cxn modelId="{6FEF5142-D936-493E-87EA-8C51CCE20717}" type="presParOf" srcId="{9562CE08-564F-4901-8F75-F067FFC97D61}" destId="{08EA1144-4110-42DA-AA47-4CFF5ED5AB12}" srcOrd="3" destOrd="0" presId="urn:microsoft.com/office/officeart/2005/8/layout/list1"/>
    <dgm:cxn modelId="{623E9C3A-73B1-4882-A666-416F6713BBFC}" type="presParOf" srcId="{9562CE08-564F-4901-8F75-F067FFC97D61}" destId="{27BEA5AE-2F41-46E9-8353-A0EA04886298}" srcOrd="4" destOrd="0" presId="urn:microsoft.com/office/officeart/2005/8/layout/list1"/>
    <dgm:cxn modelId="{EC52610E-8DDC-4C20-A330-8E8CAC3ED2FB}" type="presParOf" srcId="{27BEA5AE-2F41-46E9-8353-A0EA04886298}" destId="{E454FC80-8AFC-43EC-A3E0-BCE6B3B564CD}" srcOrd="0" destOrd="0" presId="urn:microsoft.com/office/officeart/2005/8/layout/list1"/>
    <dgm:cxn modelId="{D8E81EAE-39B1-4B0D-93D5-9BE3985CE973}" type="presParOf" srcId="{27BEA5AE-2F41-46E9-8353-A0EA04886298}" destId="{38BD31F7-C771-4BE3-BED0-372A71B1C4EA}" srcOrd="1" destOrd="0" presId="urn:microsoft.com/office/officeart/2005/8/layout/list1"/>
    <dgm:cxn modelId="{F7EADC17-2415-4F3D-B5D2-AF6F3C062298}" type="presParOf" srcId="{9562CE08-564F-4901-8F75-F067FFC97D61}" destId="{495141AC-2B57-4C9B-B440-7ABA76D956A4}" srcOrd="5" destOrd="0" presId="urn:microsoft.com/office/officeart/2005/8/layout/list1"/>
    <dgm:cxn modelId="{43053FAD-8674-4397-B914-35F7A5A226E5}" type="presParOf" srcId="{9562CE08-564F-4901-8F75-F067FFC97D61}" destId="{11BF4FF3-DF5A-47BA-B4BB-5F8071D0F462}"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329D3B-B90E-4D10-A061-133ED74A8CCF}"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GB"/>
        </a:p>
      </dgm:t>
    </dgm:pt>
    <dgm:pt modelId="{BAC5D80B-2989-40E0-9517-22419AF289BC}">
      <dgm:prSet phldrT="[Text]"/>
      <dgm:spPr/>
      <dgm:t>
        <a:bodyPr/>
        <a:lstStyle/>
        <a:p>
          <a:r>
            <a:rPr lang="en-GB" b="1">
              <a:solidFill>
                <a:schemeClr val="bg1"/>
              </a:solidFill>
            </a:rPr>
            <a:t>Coordinator</a:t>
          </a:r>
        </a:p>
      </dgm:t>
    </dgm:pt>
    <dgm:pt modelId="{F1A3F963-19BF-45D1-A748-737045BA649F}" type="parTrans" cxnId="{EA43784E-5638-42D1-B355-1D4C95EE4B03}">
      <dgm:prSet/>
      <dgm:spPr/>
      <dgm:t>
        <a:bodyPr/>
        <a:lstStyle/>
        <a:p>
          <a:endParaRPr lang="en-GB">
            <a:solidFill>
              <a:schemeClr val="bg1"/>
            </a:solidFill>
          </a:endParaRPr>
        </a:p>
      </dgm:t>
    </dgm:pt>
    <dgm:pt modelId="{B834C2D1-1D61-4BDE-9A8E-B021DA87A82F}" type="sibTrans" cxnId="{EA43784E-5638-42D1-B355-1D4C95EE4B03}">
      <dgm:prSet/>
      <dgm:spPr/>
      <dgm:t>
        <a:bodyPr/>
        <a:lstStyle/>
        <a:p>
          <a:endParaRPr lang="en-GB">
            <a:solidFill>
              <a:schemeClr val="bg1"/>
            </a:solidFill>
          </a:endParaRPr>
        </a:p>
      </dgm:t>
    </dgm:pt>
    <dgm:pt modelId="{F93AE65B-A42C-4A35-A43C-F3AB6C8C4D28}">
      <dgm:prSet phldrT="[Text]"/>
      <dgm:spPr/>
      <dgm:t>
        <a:bodyPr/>
        <a:lstStyle/>
        <a:p>
          <a:r>
            <a:rPr lang="en-GB" b="1">
              <a:solidFill>
                <a:schemeClr val="bg1"/>
              </a:solidFill>
            </a:rPr>
            <a:t>Co-Coordinator </a:t>
          </a:r>
        </a:p>
      </dgm:t>
    </dgm:pt>
    <dgm:pt modelId="{5ED7E180-4E17-4672-92DA-461D984A328D}" type="parTrans" cxnId="{47F2384A-3DD5-4710-8A6C-52BB092C9372}">
      <dgm:prSet/>
      <dgm:spPr/>
      <dgm:t>
        <a:bodyPr/>
        <a:lstStyle/>
        <a:p>
          <a:endParaRPr lang="en-GB">
            <a:solidFill>
              <a:schemeClr val="bg1"/>
            </a:solidFill>
          </a:endParaRPr>
        </a:p>
      </dgm:t>
    </dgm:pt>
    <dgm:pt modelId="{8DFB3128-21C0-4EF2-85FF-65D35B733DB5}" type="sibTrans" cxnId="{47F2384A-3DD5-4710-8A6C-52BB092C9372}">
      <dgm:prSet custScaleX="155935" custScaleY="190335" custLinFactNeighborX="18152" custLinFactNeighborY="-2979"/>
      <dgm:spPr/>
      <dgm:t>
        <a:bodyPr/>
        <a:lstStyle/>
        <a:p>
          <a:endParaRPr lang="en-GB">
            <a:solidFill>
              <a:schemeClr val="bg1"/>
            </a:solidFill>
          </a:endParaRPr>
        </a:p>
      </dgm:t>
    </dgm:pt>
    <dgm:pt modelId="{0E906BC8-8023-4410-BA07-2729EBBF18D4}">
      <dgm:prSet phldrT="[Text]"/>
      <dgm:spPr/>
      <dgm:t>
        <a:bodyPr/>
        <a:lstStyle/>
        <a:p>
          <a:r>
            <a:rPr lang="en-GB" b="1">
              <a:solidFill>
                <a:schemeClr val="bg1"/>
              </a:solidFill>
            </a:rPr>
            <a:t>WG1: ITRF &amp; Combination of Techniques</a:t>
          </a:r>
        </a:p>
      </dgm:t>
    </dgm:pt>
    <dgm:pt modelId="{682194CD-1B7E-495F-8E19-ED18F77F78F2}" type="parTrans" cxnId="{78B363D9-0BB5-4833-8DDD-6B42AAAFA109}">
      <dgm:prSet/>
      <dgm:spPr/>
      <dgm:t>
        <a:bodyPr/>
        <a:lstStyle/>
        <a:p>
          <a:endParaRPr lang="en-GB">
            <a:solidFill>
              <a:schemeClr val="bg1"/>
            </a:solidFill>
          </a:endParaRPr>
        </a:p>
      </dgm:t>
    </dgm:pt>
    <dgm:pt modelId="{645FE514-8A92-4117-AE34-A773675D1CC3}" type="sibTrans" cxnId="{78B363D9-0BB5-4833-8DDD-6B42AAAFA109}">
      <dgm:prSet custScaleX="225155" custScaleY="395615" custLinFactY="100000" custLinFactNeighborX="42253" custLinFactNeighborY="140934"/>
      <dgm:spPr/>
      <dgm:t>
        <a:bodyPr/>
        <a:lstStyle/>
        <a:p>
          <a:endParaRPr lang="en-GB">
            <a:solidFill>
              <a:schemeClr val="bg1"/>
            </a:solidFill>
          </a:endParaRPr>
        </a:p>
      </dgm:t>
    </dgm:pt>
    <dgm:pt modelId="{8610A0B9-F3B3-425F-86E2-E0C2C626AA7C}">
      <dgm:prSet phldrT="[Text]"/>
      <dgm:spPr/>
      <dgm:t>
        <a:bodyPr/>
        <a:lstStyle/>
        <a:p>
          <a:r>
            <a:rPr lang="en-GB" b="1">
              <a:solidFill>
                <a:schemeClr val="bg1"/>
              </a:solidFill>
            </a:rPr>
            <a:t>WG3: VLBI</a:t>
          </a:r>
        </a:p>
      </dgm:t>
    </dgm:pt>
    <dgm:pt modelId="{2E19CFFE-561D-4DB2-83C4-DD6DEC45002F}" type="parTrans" cxnId="{8A87569F-44DE-4B76-A6FE-2436BAE6A34B}">
      <dgm:prSet/>
      <dgm:spPr/>
      <dgm:t>
        <a:bodyPr/>
        <a:lstStyle/>
        <a:p>
          <a:endParaRPr lang="en-GB">
            <a:solidFill>
              <a:schemeClr val="bg1"/>
            </a:solidFill>
          </a:endParaRPr>
        </a:p>
      </dgm:t>
    </dgm:pt>
    <dgm:pt modelId="{D3F9A2A9-EB17-44AC-8353-E94942CD594E}" type="sibTrans" cxnId="{8A87569F-44DE-4B76-A6FE-2436BAE6A34B}">
      <dgm:prSet custScaleX="190094" custScaleY="213276" custLinFactY="33602" custLinFactNeighborX="15475" custLinFactNeighborY="100000"/>
      <dgm:spPr/>
      <dgm:t>
        <a:bodyPr/>
        <a:lstStyle/>
        <a:p>
          <a:endParaRPr lang="en-GB">
            <a:solidFill>
              <a:schemeClr val="bg1"/>
            </a:solidFill>
          </a:endParaRPr>
        </a:p>
      </dgm:t>
    </dgm:pt>
    <dgm:pt modelId="{479D8C2F-80DE-4C6A-93C9-22C81060A974}">
      <dgm:prSet phldrT="[Text]"/>
      <dgm:spPr/>
      <dgm:t>
        <a:bodyPr/>
        <a:lstStyle/>
        <a:p>
          <a:r>
            <a:rPr lang="en-GB" b="1">
              <a:solidFill>
                <a:schemeClr val="bg1"/>
              </a:solidFill>
            </a:rPr>
            <a:t>WG4: DORIS</a:t>
          </a:r>
        </a:p>
      </dgm:t>
    </dgm:pt>
    <dgm:pt modelId="{33711BE7-A270-4CA8-9CE1-BCEAFA22B970}" type="parTrans" cxnId="{75E613CA-5652-49C3-90A6-70BA02A1CD87}">
      <dgm:prSet/>
      <dgm:spPr/>
      <dgm:t>
        <a:bodyPr/>
        <a:lstStyle/>
        <a:p>
          <a:endParaRPr lang="en-GB">
            <a:solidFill>
              <a:schemeClr val="bg1"/>
            </a:solidFill>
          </a:endParaRPr>
        </a:p>
      </dgm:t>
    </dgm:pt>
    <dgm:pt modelId="{D1D4AFC1-5323-496F-8B28-19505E3A67C4}" type="sibTrans" cxnId="{75E613CA-5652-49C3-90A6-70BA02A1CD87}">
      <dgm:prSet custScaleX="159619" custScaleY="263813" custLinFactY="54884" custLinFactNeighborX="8563" custLinFactNeighborY="100000"/>
      <dgm:spPr/>
      <dgm:t>
        <a:bodyPr/>
        <a:lstStyle/>
        <a:p>
          <a:endParaRPr lang="en-GB">
            <a:solidFill>
              <a:schemeClr val="bg1"/>
            </a:solidFill>
          </a:endParaRPr>
        </a:p>
      </dgm:t>
    </dgm:pt>
    <dgm:pt modelId="{635F0AEC-971D-4C30-BF28-77CA5B69B302}">
      <dgm:prSet phldrT="[Text]" custT="1"/>
      <dgm:spPr/>
      <dgm:t>
        <a:bodyPr/>
        <a:lstStyle/>
        <a:p>
          <a:r>
            <a:rPr lang="en-GB" sz="1200" b="1" dirty="0" err="1">
              <a:solidFill>
                <a:schemeClr val="bg1"/>
              </a:solidFill>
            </a:rPr>
            <a:t>Zuheir</a:t>
          </a:r>
          <a:r>
            <a:rPr lang="en-GB" sz="1200" b="1" dirty="0">
              <a:solidFill>
                <a:schemeClr val="bg1"/>
              </a:solidFill>
            </a:rPr>
            <a:t> </a:t>
          </a:r>
          <a:r>
            <a:rPr lang="en-GB" sz="1200" b="1" dirty="0" err="1">
              <a:solidFill>
                <a:schemeClr val="bg1"/>
              </a:solidFill>
            </a:rPr>
            <a:t>Altamimi</a:t>
          </a:r>
          <a:br>
            <a:rPr lang="en-GB" sz="1200" dirty="0">
              <a:solidFill>
                <a:schemeClr val="bg1"/>
              </a:solidFill>
            </a:rPr>
          </a:br>
          <a:r>
            <a:rPr lang="fr-FR" sz="1200" b="0" i="0" dirty="0">
              <a:solidFill>
                <a:schemeClr val="bg1"/>
              </a:solidFill>
            </a:rPr>
            <a:t>Institut national de l'information géographique et forestière – IGN</a:t>
          </a:r>
          <a:endParaRPr lang="en-GB" sz="1200" dirty="0">
            <a:solidFill>
              <a:schemeClr val="bg1"/>
            </a:solidFill>
          </a:endParaRPr>
        </a:p>
      </dgm:t>
    </dgm:pt>
    <dgm:pt modelId="{7395BAEB-A1DF-40AC-9710-5B41B41113FF}" type="parTrans" cxnId="{9078FC32-6289-498E-8C4A-6DFAEF7EC1AE}">
      <dgm:prSet/>
      <dgm:spPr/>
      <dgm:t>
        <a:bodyPr/>
        <a:lstStyle/>
        <a:p>
          <a:endParaRPr lang="en-GB">
            <a:solidFill>
              <a:schemeClr val="bg1"/>
            </a:solidFill>
          </a:endParaRPr>
        </a:p>
      </dgm:t>
    </dgm:pt>
    <dgm:pt modelId="{158CBC53-EFB6-4B23-8804-FAE0356942A1}" type="sibTrans" cxnId="{9078FC32-6289-498E-8C4A-6DFAEF7EC1AE}">
      <dgm:prSet/>
      <dgm:spPr/>
      <dgm:t>
        <a:bodyPr/>
        <a:lstStyle/>
        <a:p>
          <a:endParaRPr lang="en-GB">
            <a:solidFill>
              <a:schemeClr val="bg1"/>
            </a:solidFill>
          </a:endParaRPr>
        </a:p>
      </dgm:t>
    </dgm:pt>
    <dgm:pt modelId="{B5646FB4-546D-4676-A9AA-AC6E10A58C7D}">
      <dgm:prSet custT="1"/>
      <dgm:spPr/>
      <dgm:t>
        <a:bodyPr/>
        <a:lstStyle/>
        <a:p>
          <a:r>
            <a:rPr lang="en-GB" sz="1200" b="1">
              <a:solidFill>
                <a:schemeClr val="bg1"/>
              </a:solidFill>
            </a:rPr>
            <a:t>Florian Seitz</a:t>
          </a:r>
          <a:br>
            <a:rPr lang="en-GB" sz="1200">
              <a:solidFill>
                <a:schemeClr val="bg1"/>
              </a:solidFill>
            </a:rPr>
          </a:br>
          <a:r>
            <a:rPr lang="de-DE" sz="1200">
              <a:solidFill>
                <a:schemeClr val="bg1"/>
              </a:solidFill>
            </a:rPr>
            <a:t>Deutsches Geodätisches Forschungsinstitut-Technischen Universität München – DGFI</a:t>
          </a:r>
          <a:endParaRPr lang="en-GB" sz="1200">
            <a:solidFill>
              <a:schemeClr val="bg1"/>
            </a:solidFill>
          </a:endParaRPr>
        </a:p>
      </dgm:t>
    </dgm:pt>
    <dgm:pt modelId="{A5B2477D-2E59-4D24-8F94-99C7659D307D}" type="parTrans" cxnId="{93831EC5-C687-4340-AE6F-97C5130CBD90}">
      <dgm:prSet/>
      <dgm:spPr/>
      <dgm:t>
        <a:bodyPr/>
        <a:lstStyle/>
        <a:p>
          <a:endParaRPr lang="en-GB">
            <a:solidFill>
              <a:schemeClr val="bg1"/>
            </a:solidFill>
          </a:endParaRPr>
        </a:p>
      </dgm:t>
    </dgm:pt>
    <dgm:pt modelId="{F2C78253-B725-4735-BE68-797748BF32D9}" type="sibTrans" cxnId="{93831EC5-C687-4340-AE6F-97C5130CBD90}">
      <dgm:prSet/>
      <dgm:spPr/>
      <dgm:t>
        <a:bodyPr/>
        <a:lstStyle/>
        <a:p>
          <a:endParaRPr lang="en-GB">
            <a:solidFill>
              <a:schemeClr val="bg1"/>
            </a:solidFill>
          </a:endParaRPr>
        </a:p>
      </dgm:t>
    </dgm:pt>
    <dgm:pt modelId="{744D78D4-25BB-43F6-A730-76CD782CA6CA}">
      <dgm:prSet phldrT="[Text]"/>
      <dgm:spPr/>
      <dgm:t>
        <a:bodyPr/>
        <a:lstStyle/>
        <a:p>
          <a:r>
            <a:rPr lang="en-GB" b="1">
              <a:solidFill>
                <a:schemeClr val="bg1"/>
              </a:solidFill>
            </a:rPr>
            <a:t>WG2: GNSS</a:t>
          </a:r>
        </a:p>
      </dgm:t>
    </dgm:pt>
    <dgm:pt modelId="{2D7C92CD-1701-47A7-AD63-735AB9730C76}" type="parTrans" cxnId="{C30B6950-1E53-44D5-A884-8DBBDBB6D3BB}">
      <dgm:prSet/>
      <dgm:spPr/>
      <dgm:t>
        <a:bodyPr/>
        <a:lstStyle/>
        <a:p>
          <a:endParaRPr lang="en-GB">
            <a:solidFill>
              <a:schemeClr val="bg1"/>
            </a:solidFill>
          </a:endParaRPr>
        </a:p>
      </dgm:t>
    </dgm:pt>
    <dgm:pt modelId="{F08855E2-14F0-4D81-A92E-60A93A2C02DF}" type="sibTrans" cxnId="{C30B6950-1E53-44D5-A884-8DBBDBB6D3BB}">
      <dgm:prSet/>
      <dgm:spPr/>
      <dgm:t>
        <a:bodyPr/>
        <a:lstStyle/>
        <a:p>
          <a:endParaRPr lang="en-GB">
            <a:solidFill>
              <a:schemeClr val="bg1"/>
            </a:solidFill>
          </a:endParaRPr>
        </a:p>
      </dgm:t>
    </dgm:pt>
    <dgm:pt modelId="{716BBD65-EECA-484F-BBA8-E181D8FD7035}">
      <dgm:prSet phldrT="[Text]" custT="1"/>
      <dgm:spPr/>
      <dgm:t>
        <a:bodyPr/>
        <a:lstStyle/>
        <a:p>
          <a:r>
            <a:rPr lang="en-GB" sz="1200" b="1" dirty="0">
              <a:solidFill>
                <a:schemeClr val="bg1"/>
              </a:solidFill>
            </a:rPr>
            <a:t>Rolf Dach</a:t>
          </a:r>
          <a:br>
            <a:rPr lang="en-GB" sz="1200" dirty="0">
              <a:solidFill>
                <a:schemeClr val="bg1"/>
              </a:solidFill>
            </a:rPr>
          </a:br>
          <a:r>
            <a:rPr lang="en-GB" sz="1200" dirty="0">
              <a:solidFill>
                <a:schemeClr val="bg1"/>
              </a:solidFill>
            </a:rPr>
            <a:t>Universität Bern</a:t>
          </a:r>
        </a:p>
      </dgm:t>
    </dgm:pt>
    <dgm:pt modelId="{B3151F53-7D3D-459E-80DD-226C816D5F18}" type="parTrans" cxnId="{6E3276F0-C9D0-4517-8A0D-DC07E965D9FB}">
      <dgm:prSet/>
      <dgm:spPr/>
      <dgm:t>
        <a:bodyPr/>
        <a:lstStyle/>
        <a:p>
          <a:endParaRPr lang="en-GB">
            <a:solidFill>
              <a:schemeClr val="bg1"/>
            </a:solidFill>
          </a:endParaRPr>
        </a:p>
      </dgm:t>
    </dgm:pt>
    <dgm:pt modelId="{D16BC7A1-FF05-4039-9CF7-52AD6ACF98DF}" type="sibTrans" cxnId="{6E3276F0-C9D0-4517-8A0D-DC07E965D9FB}">
      <dgm:prSet/>
      <dgm:spPr/>
      <dgm:t>
        <a:bodyPr/>
        <a:lstStyle/>
        <a:p>
          <a:endParaRPr lang="en-GB">
            <a:solidFill>
              <a:schemeClr val="bg1"/>
            </a:solidFill>
          </a:endParaRPr>
        </a:p>
      </dgm:t>
    </dgm:pt>
    <dgm:pt modelId="{66058C45-40A4-4A73-92C2-83DA47EC30FD}">
      <dgm:prSet custT="1"/>
      <dgm:spPr/>
      <dgm:t>
        <a:bodyPr/>
        <a:lstStyle/>
        <a:p>
          <a:r>
            <a:rPr lang="en-GB" sz="1200" b="1">
              <a:solidFill>
                <a:schemeClr val="bg1"/>
              </a:solidFill>
            </a:rPr>
            <a:t>Benjamin </a:t>
          </a:r>
          <a:r>
            <a:rPr lang="en-GB" sz="1200" b="1" err="1">
              <a:solidFill>
                <a:schemeClr val="bg1"/>
              </a:solidFill>
            </a:rPr>
            <a:t>Männel</a:t>
          </a:r>
          <a:br>
            <a:rPr lang="en-GB" sz="1200">
              <a:solidFill>
                <a:schemeClr val="bg1"/>
              </a:solidFill>
            </a:rPr>
          </a:br>
          <a:r>
            <a:rPr lang="en-GB" sz="1200" err="1">
              <a:solidFill>
                <a:schemeClr val="bg1"/>
              </a:solidFill>
            </a:rPr>
            <a:t>Deutsches</a:t>
          </a:r>
          <a:r>
            <a:rPr lang="en-GB" sz="1200">
              <a:solidFill>
                <a:schemeClr val="bg1"/>
              </a:solidFill>
            </a:rPr>
            <a:t> </a:t>
          </a:r>
          <a:r>
            <a:rPr lang="en-GB" sz="1200" err="1">
              <a:solidFill>
                <a:schemeClr val="bg1"/>
              </a:solidFill>
            </a:rPr>
            <a:t>GeoForschungsZentrum</a:t>
          </a:r>
          <a:r>
            <a:rPr lang="en-GB" sz="1200">
              <a:solidFill>
                <a:schemeClr val="bg1"/>
              </a:solidFill>
            </a:rPr>
            <a:t> – GFZ</a:t>
          </a:r>
        </a:p>
      </dgm:t>
    </dgm:pt>
    <dgm:pt modelId="{12EFF727-2E40-485F-B08E-DAF105099ECB}" type="parTrans" cxnId="{24BF26B0-0B4C-4337-A878-CD3AC53E64A9}">
      <dgm:prSet/>
      <dgm:spPr/>
      <dgm:t>
        <a:bodyPr/>
        <a:lstStyle/>
        <a:p>
          <a:endParaRPr lang="en-GB">
            <a:solidFill>
              <a:schemeClr val="bg1"/>
            </a:solidFill>
          </a:endParaRPr>
        </a:p>
      </dgm:t>
    </dgm:pt>
    <dgm:pt modelId="{7E03F06D-31BB-4AE2-B8D3-B66E15070C76}" type="sibTrans" cxnId="{24BF26B0-0B4C-4337-A878-CD3AC53E64A9}">
      <dgm:prSet/>
      <dgm:spPr/>
      <dgm:t>
        <a:bodyPr/>
        <a:lstStyle/>
        <a:p>
          <a:endParaRPr lang="en-GB">
            <a:solidFill>
              <a:schemeClr val="bg1"/>
            </a:solidFill>
          </a:endParaRPr>
        </a:p>
      </dgm:t>
    </dgm:pt>
    <dgm:pt modelId="{8198C40E-3401-4A7E-825B-6977E628643E}">
      <dgm:prSet phldrT="[Text]" custT="1"/>
      <dgm:spPr/>
      <dgm:t>
        <a:bodyPr/>
        <a:lstStyle/>
        <a:p>
          <a:r>
            <a:rPr lang="en-GB" sz="1200" b="1">
              <a:solidFill>
                <a:schemeClr val="bg1"/>
              </a:solidFill>
            </a:rPr>
            <a:t>Rüdiger Haas</a:t>
          </a:r>
          <a:br>
            <a:rPr lang="en-GB" sz="1200">
              <a:solidFill>
                <a:schemeClr val="bg1"/>
              </a:solidFill>
            </a:rPr>
          </a:br>
          <a:r>
            <a:rPr lang="en-GB" sz="1200">
              <a:solidFill>
                <a:schemeClr val="bg1"/>
              </a:solidFill>
            </a:rPr>
            <a:t>Chalmers </a:t>
          </a:r>
          <a:r>
            <a:rPr lang="en-GB" sz="1200" err="1">
              <a:solidFill>
                <a:schemeClr val="bg1"/>
              </a:solidFill>
            </a:rPr>
            <a:t>Tekniska</a:t>
          </a:r>
          <a:r>
            <a:rPr lang="en-GB" sz="1200">
              <a:solidFill>
                <a:schemeClr val="bg1"/>
              </a:solidFill>
            </a:rPr>
            <a:t> </a:t>
          </a:r>
          <a:r>
            <a:rPr lang="en-GB" sz="1200" err="1">
              <a:solidFill>
                <a:schemeClr val="bg1"/>
              </a:solidFill>
            </a:rPr>
            <a:t>Högskola</a:t>
          </a:r>
          <a:endParaRPr lang="en-GB" sz="1200">
            <a:solidFill>
              <a:schemeClr val="bg1"/>
            </a:solidFill>
          </a:endParaRPr>
        </a:p>
      </dgm:t>
    </dgm:pt>
    <dgm:pt modelId="{A98209E9-1F03-4146-BBDE-F1B758BA3523}" type="parTrans" cxnId="{8213C87A-71F8-4200-932A-010ACA9DD782}">
      <dgm:prSet/>
      <dgm:spPr/>
      <dgm:t>
        <a:bodyPr/>
        <a:lstStyle/>
        <a:p>
          <a:endParaRPr lang="en-GB">
            <a:solidFill>
              <a:schemeClr val="bg1"/>
            </a:solidFill>
          </a:endParaRPr>
        </a:p>
      </dgm:t>
    </dgm:pt>
    <dgm:pt modelId="{D4E7E654-C03A-4B68-B88E-B991ABE70A31}" type="sibTrans" cxnId="{8213C87A-71F8-4200-932A-010ACA9DD782}">
      <dgm:prSet/>
      <dgm:spPr/>
      <dgm:t>
        <a:bodyPr/>
        <a:lstStyle/>
        <a:p>
          <a:endParaRPr lang="en-GB">
            <a:solidFill>
              <a:schemeClr val="bg1"/>
            </a:solidFill>
          </a:endParaRPr>
        </a:p>
      </dgm:t>
    </dgm:pt>
    <dgm:pt modelId="{4F9F7FB6-1647-4C4E-B197-668C98B3E89F}">
      <dgm:prSet phldrT="[Text]" custT="1"/>
      <dgm:spPr/>
      <dgm:t>
        <a:bodyPr/>
        <a:lstStyle/>
        <a:p>
          <a:r>
            <a:rPr lang="en-GB" sz="1200" b="1" err="1">
              <a:solidFill>
                <a:schemeClr val="bg1"/>
              </a:solidFill>
            </a:rPr>
            <a:t>Guilhem</a:t>
          </a:r>
          <a:r>
            <a:rPr lang="en-GB" sz="1200" b="1">
              <a:solidFill>
                <a:schemeClr val="bg1"/>
              </a:solidFill>
            </a:rPr>
            <a:t> </a:t>
          </a:r>
          <a:r>
            <a:rPr lang="en-GB" sz="1200" b="1" err="1">
              <a:solidFill>
                <a:schemeClr val="bg1"/>
              </a:solidFill>
            </a:rPr>
            <a:t>Moreaux</a:t>
          </a:r>
          <a:r>
            <a:rPr lang="en-GB" sz="1200" b="1">
              <a:solidFill>
                <a:schemeClr val="bg1"/>
              </a:solidFill>
            </a:rPr>
            <a:t> </a:t>
          </a:r>
          <a:br>
            <a:rPr lang="en-GB" sz="1200">
              <a:solidFill>
                <a:schemeClr val="bg1"/>
              </a:solidFill>
            </a:rPr>
          </a:br>
          <a:r>
            <a:rPr lang="fr-FR" sz="1200">
              <a:solidFill>
                <a:schemeClr val="bg1"/>
              </a:solidFill>
            </a:rPr>
            <a:t>CLS-Collecte Localisation Satellites</a:t>
          </a:r>
          <a:endParaRPr lang="en-GB" sz="1200">
            <a:solidFill>
              <a:schemeClr val="bg1"/>
            </a:solidFill>
          </a:endParaRPr>
        </a:p>
      </dgm:t>
    </dgm:pt>
    <dgm:pt modelId="{6AEE4A0E-7C4D-4F4E-95C2-1F27D799C5EB}" type="parTrans" cxnId="{A103899F-7C3B-4421-9FD0-9C6F8E26E246}">
      <dgm:prSet/>
      <dgm:spPr/>
      <dgm:t>
        <a:bodyPr/>
        <a:lstStyle/>
        <a:p>
          <a:endParaRPr lang="en-GB">
            <a:solidFill>
              <a:schemeClr val="bg1"/>
            </a:solidFill>
          </a:endParaRPr>
        </a:p>
      </dgm:t>
    </dgm:pt>
    <dgm:pt modelId="{7A56FE90-5965-42E7-9B78-025B81A74649}" type="sibTrans" cxnId="{A103899F-7C3B-4421-9FD0-9C6F8E26E246}">
      <dgm:prSet/>
      <dgm:spPr/>
      <dgm:t>
        <a:bodyPr/>
        <a:lstStyle/>
        <a:p>
          <a:endParaRPr lang="en-GB">
            <a:solidFill>
              <a:schemeClr val="bg1"/>
            </a:solidFill>
          </a:endParaRPr>
        </a:p>
      </dgm:t>
    </dgm:pt>
    <dgm:pt modelId="{FA90FD8C-B338-46FA-9A0D-2D5F0B85C996}">
      <dgm:prSet phldrT="[Text]"/>
      <dgm:spPr/>
      <dgm:t>
        <a:bodyPr/>
        <a:lstStyle/>
        <a:p>
          <a:r>
            <a:rPr lang="en-GB" b="1">
              <a:solidFill>
                <a:schemeClr val="bg1"/>
              </a:solidFill>
            </a:rPr>
            <a:t>WG5: Laser Ranging</a:t>
          </a:r>
        </a:p>
      </dgm:t>
    </dgm:pt>
    <dgm:pt modelId="{6ED5F829-4969-400F-81AF-958DE97F32FC}" type="sibTrans" cxnId="{E05A0957-A038-436C-BB01-201E282C1B3E}">
      <dgm:prSet custScaleX="195207" custScaleY="261276" custLinFactY="57978" custLinFactNeighborX="2170" custLinFactNeighborY="100000"/>
      <dgm:spPr/>
      <dgm:t>
        <a:bodyPr/>
        <a:lstStyle/>
        <a:p>
          <a:endParaRPr lang="en-GB">
            <a:solidFill>
              <a:schemeClr val="bg1"/>
            </a:solidFill>
          </a:endParaRPr>
        </a:p>
      </dgm:t>
    </dgm:pt>
    <dgm:pt modelId="{BD87C81B-246C-44B2-A711-E453247741D6}" type="parTrans" cxnId="{E05A0957-A038-436C-BB01-201E282C1B3E}">
      <dgm:prSet/>
      <dgm:spPr/>
      <dgm:t>
        <a:bodyPr/>
        <a:lstStyle/>
        <a:p>
          <a:endParaRPr lang="en-GB">
            <a:solidFill>
              <a:schemeClr val="bg1"/>
            </a:solidFill>
          </a:endParaRPr>
        </a:p>
      </dgm:t>
    </dgm:pt>
    <dgm:pt modelId="{A7729AAF-B066-4D22-B3F6-DC66C6412E67}">
      <dgm:prSet phldrT="[Text]" custT="1"/>
      <dgm:spPr/>
      <dgm:t>
        <a:bodyPr/>
        <a:lstStyle/>
        <a:p>
          <a:r>
            <a:rPr lang="en-GB" sz="1200" b="1">
              <a:solidFill>
                <a:schemeClr val="bg1"/>
              </a:solidFill>
            </a:rPr>
            <a:t>Clément Courde </a:t>
          </a:r>
          <a:br>
            <a:rPr lang="en-GB" sz="1200">
              <a:solidFill>
                <a:schemeClr val="bg1"/>
              </a:solidFill>
            </a:rPr>
          </a:br>
          <a:r>
            <a:rPr lang="fr-FR" sz="1200">
              <a:solidFill>
                <a:schemeClr val="bg1"/>
              </a:solidFill>
            </a:rPr>
            <a:t>Centre national de la recherche </a:t>
          </a:r>
          <a:r>
            <a:rPr lang="fr-FR" sz="1200" b="0">
              <a:solidFill>
                <a:schemeClr val="bg1"/>
              </a:solidFill>
            </a:rPr>
            <a:t>scientifique-</a:t>
          </a:r>
          <a:r>
            <a:rPr lang="en-GB" sz="1200" b="0" i="0" err="1">
              <a:solidFill>
                <a:schemeClr val="bg1"/>
              </a:solidFill>
            </a:rPr>
            <a:t>Géoazur</a:t>
          </a:r>
          <a:endParaRPr lang="en-GB" sz="1200">
            <a:solidFill>
              <a:schemeClr val="bg1"/>
            </a:solidFill>
          </a:endParaRPr>
        </a:p>
      </dgm:t>
    </dgm:pt>
    <dgm:pt modelId="{F1E5BD98-AB0D-4066-A163-FA5F6A7595E2}" type="parTrans" cxnId="{89BDE17C-F7D6-42EB-A0F8-35C39844CE34}">
      <dgm:prSet/>
      <dgm:spPr/>
      <dgm:t>
        <a:bodyPr/>
        <a:lstStyle/>
        <a:p>
          <a:endParaRPr lang="en-GB">
            <a:solidFill>
              <a:schemeClr val="bg1"/>
            </a:solidFill>
          </a:endParaRPr>
        </a:p>
      </dgm:t>
    </dgm:pt>
    <dgm:pt modelId="{88E9F6C9-8743-4D54-85A1-C857851E85F1}" type="sibTrans" cxnId="{89BDE17C-F7D6-42EB-A0F8-35C39844CE34}">
      <dgm:prSet/>
      <dgm:spPr/>
      <dgm:t>
        <a:bodyPr/>
        <a:lstStyle/>
        <a:p>
          <a:endParaRPr lang="en-GB">
            <a:solidFill>
              <a:schemeClr val="bg1"/>
            </a:solidFill>
          </a:endParaRPr>
        </a:p>
      </dgm:t>
    </dgm:pt>
    <dgm:pt modelId="{C6F0D985-EFF8-4B10-B15B-00B648747102}">
      <dgm:prSet phldrT="[Text]" custT="1"/>
      <dgm:spPr/>
      <dgm:t>
        <a:bodyPr/>
        <a:lstStyle/>
        <a:p>
          <a:r>
            <a:rPr lang="en-GB" sz="1200" b="1">
              <a:solidFill>
                <a:schemeClr val="bg1"/>
              </a:solidFill>
            </a:rPr>
            <a:t>Francesco Vespe </a:t>
          </a:r>
          <a:br>
            <a:rPr lang="en-GB" sz="1200">
              <a:solidFill>
                <a:schemeClr val="bg1"/>
              </a:solidFill>
            </a:rPr>
          </a:br>
          <a:r>
            <a:rPr lang="en-GB" sz="1200">
              <a:solidFill>
                <a:schemeClr val="bg1"/>
              </a:solidFill>
            </a:rPr>
            <a:t>ASI Space Geodesy Centre at Matera</a:t>
          </a:r>
        </a:p>
      </dgm:t>
    </dgm:pt>
    <dgm:pt modelId="{5BFFC4F1-DD15-4886-B005-CC612C46F7E9}" type="parTrans" cxnId="{9A474183-0057-40C8-980D-4EE95394A60C}">
      <dgm:prSet/>
      <dgm:spPr/>
      <dgm:t>
        <a:bodyPr/>
        <a:lstStyle/>
        <a:p>
          <a:endParaRPr lang="en-GB">
            <a:solidFill>
              <a:schemeClr val="bg1"/>
            </a:solidFill>
          </a:endParaRPr>
        </a:p>
      </dgm:t>
    </dgm:pt>
    <dgm:pt modelId="{E749C049-5AB2-41C5-A9BA-926196B4FDE9}" type="sibTrans" cxnId="{9A474183-0057-40C8-980D-4EE95394A60C}">
      <dgm:prSet/>
      <dgm:spPr/>
      <dgm:t>
        <a:bodyPr/>
        <a:lstStyle/>
        <a:p>
          <a:endParaRPr lang="en-GB">
            <a:solidFill>
              <a:schemeClr val="bg1"/>
            </a:solidFill>
          </a:endParaRPr>
        </a:p>
      </dgm:t>
    </dgm:pt>
    <dgm:pt modelId="{AD8C0DC4-EAD3-4B15-A147-5C8F8A71DB48}">
      <dgm:prSet phldrT="[Text]" custT="1"/>
      <dgm:spPr/>
      <dgm:t>
        <a:bodyPr/>
        <a:lstStyle/>
        <a:p>
          <a:r>
            <a:rPr lang="en-GB" sz="1200" b="1" err="1">
              <a:solidFill>
                <a:schemeClr val="bg1"/>
              </a:solidFill>
            </a:rPr>
            <a:t>Özgur</a:t>
          </a:r>
          <a:r>
            <a:rPr lang="en-GB" sz="1200" b="1">
              <a:solidFill>
                <a:schemeClr val="bg1"/>
              </a:solidFill>
            </a:rPr>
            <a:t> Karatekin </a:t>
          </a:r>
          <a:br>
            <a:rPr lang="en-GB" sz="1200">
              <a:solidFill>
                <a:schemeClr val="bg1"/>
              </a:solidFill>
            </a:rPr>
          </a:br>
          <a:r>
            <a:rPr lang="en-GB" sz="1200">
              <a:solidFill>
                <a:schemeClr val="bg1"/>
              </a:solidFill>
            </a:rPr>
            <a:t>Royal Observatory of Belgium – </a:t>
          </a:r>
          <a:r>
            <a:rPr lang="en-GB" sz="1200" err="1">
              <a:solidFill>
                <a:schemeClr val="bg1"/>
              </a:solidFill>
            </a:rPr>
            <a:t>RoB</a:t>
          </a:r>
          <a:endParaRPr lang="en-GB" sz="1200">
            <a:solidFill>
              <a:schemeClr val="bg1"/>
            </a:solidFill>
          </a:endParaRPr>
        </a:p>
      </dgm:t>
    </dgm:pt>
    <dgm:pt modelId="{9B1FB6FA-24B1-407C-AC57-A5B4984E20BE}" type="parTrans" cxnId="{E14E05F8-0E0D-47E3-A23F-E4AE711A6D5A}">
      <dgm:prSet/>
      <dgm:spPr/>
      <dgm:t>
        <a:bodyPr/>
        <a:lstStyle/>
        <a:p>
          <a:endParaRPr lang="en-GB">
            <a:solidFill>
              <a:schemeClr val="bg1"/>
            </a:solidFill>
          </a:endParaRPr>
        </a:p>
      </dgm:t>
    </dgm:pt>
    <dgm:pt modelId="{8CD251C7-A9B1-456F-BAC4-A436180E8396}" type="sibTrans" cxnId="{E14E05F8-0E0D-47E3-A23F-E4AE711A6D5A}">
      <dgm:prSet/>
      <dgm:spPr/>
      <dgm:t>
        <a:bodyPr/>
        <a:lstStyle/>
        <a:p>
          <a:endParaRPr lang="en-GB">
            <a:solidFill>
              <a:schemeClr val="bg1"/>
            </a:solidFill>
          </a:endParaRPr>
        </a:p>
      </dgm:t>
    </dgm:pt>
    <dgm:pt modelId="{F2C686B6-207B-46D1-8ED2-8ACD6E4D7AD9}" type="pres">
      <dgm:prSet presAssocID="{76329D3B-B90E-4D10-A061-133ED74A8CCF}" presName="vert0" presStyleCnt="0">
        <dgm:presLayoutVars>
          <dgm:dir/>
          <dgm:animOne val="branch"/>
          <dgm:animLvl val="lvl"/>
        </dgm:presLayoutVars>
      </dgm:prSet>
      <dgm:spPr/>
    </dgm:pt>
    <dgm:pt modelId="{56A4A782-CCCF-4777-99DA-C01E88CA9D6B}" type="pres">
      <dgm:prSet presAssocID="{BAC5D80B-2989-40E0-9517-22419AF289BC}" presName="thickLine" presStyleLbl="alignNode1" presStyleIdx="0" presStyleCnt="7"/>
      <dgm:spPr/>
    </dgm:pt>
    <dgm:pt modelId="{3553BDD6-BE95-490F-8BE3-A4F8C39E06DF}" type="pres">
      <dgm:prSet presAssocID="{BAC5D80B-2989-40E0-9517-22419AF289BC}" presName="horz1" presStyleCnt="0"/>
      <dgm:spPr/>
    </dgm:pt>
    <dgm:pt modelId="{D16FAAB1-E5B6-41F0-AE55-407051E2F4B3}" type="pres">
      <dgm:prSet presAssocID="{BAC5D80B-2989-40E0-9517-22419AF289BC}" presName="tx1" presStyleLbl="revTx" presStyleIdx="0" presStyleCnt="16" custLinFactNeighborX="-17570" custLinFactNeighborY="-1187"/>
      <dgm:spPr/>
    </dgm:pt>
    <dgm:pt modelId="{9C9A581D-861A-4F27-9CC7-FAF80F04193F}" type="pres">
      <dgm:prSet presAssocID="{BAC5D80B-2989-40E0-9517-22419AF289BC}" presName="vert1" presStyleCnt="0"/>
      <dgm:spPr/>
    </dgm:pt>
    <dgm:pt modelId="{8CDE52EB-39E7-4C4D-97C6-35568360A508}" type="pres">
      <dgm:prSet presAssocID="{AD8C0DC4-EAD3-4B15-A147-5C8F8A71DB48}" presName="vertSpace2a" presStyleCnt="0"/>
      <dgm:spPr/>
    </dgm:pt>
    <dgm:pt modelId="{436E221C-D5D9-42A5-B1A7-9C4EAA9694BB}" type="pres">
      <dgm:prSet presAssocID="{AD8C0DC4-EAD3-4B15-A147-5C8F8A71DB48}" presName="horz2" presStyleCnt="0"/>
      <dgm:spPr/>
    </dgm:pt>
    <dgm:pt modelId="{3FA6148B-9915-4D3B-9F54-A9108E10584A}" type="pres">
      <dgm:prSet presAssocID="{AD8C0DC4-EAD3-4B15-A147-5C8F8A71DB48}" presName="horzSpace2" presStyleCnt="0"/>
      <dgm:spPr/>
    </dgm:pt>
    <dgm:pt modelId="{3DA2A3A8-646D-47A1-9506-81A33F654AB1}" type="pres">
      <dgm:prSet presAssocID="{AD8C0DC4-EAD3-4B15-A147-5C8F8A71DB48}" presName="tx2" presStyleLbl="revTx" presStyleIdx="1" presStyleCnt="16"/>
      <dgm:spPr/>
    </dgm:pt>
    <dgm:pt modelId="{79D2CA1C-26A1-463D-B9DC-B492170429E7}" type="pres">
      <dgm:prSet presAssocID="{AD8C0DC4-EAD3-4B15-A147-5C8F8A71DB48}" presName="vert2" presStyleCnt="0"/>
      <dgm:spPr/>
    </dgm:pt>
    <dgm:pt modelId="{9906DDC3-3213-4295-B030-9BE565C3EDAC}" type="pres">
      <dgm:prSet presAssocID="{AD8C0DC4-EAD3-4B15-A147-5C8F8A71DB48}" presName="thinLine2b" presStyleLbl="callout" presStyleIdx="0" presStyleCnt="9"/>
      <dgm:spPr/>
    </dgm:pt>
    <dgm:pt modelId="{03C711FE-F6B4-42E4-9B84-656ED65E3CAD}" type="pres">
      <dgm:prSet presAssocID="{AD8C0DC4-EAD3-4B15-A147-5C8F8A71DB48}" presName="vertSpace2b" presStyleCnt="0"/>
      <dgm:spPr/>
    </dgm:pt>
    <dgm:pt modelId="{4C3C1E08-9C7A-4AB7-9C6C-BC8B0FBA86AB}" type="pres">
      <dgm:prSet presAssocID="{F93AE65B-A42C-4A35-A43C-F3AB6C8C4D28}" presName="thickLine" presStyleLbl="alignNode1" presStyleIdx="1" presStyleCnt="7"/>
      <dgm:spPr/>
    </dgm:pt>
    <dgm:pt modelId="{C88F499A-E749-4C09-99E4-08B3EA234EC9}" type="pres">
      <dgm:prSet presAssocID="{F93AE65B-A42C-4A35-A43C-F3AB6C8C4D28}" presName="horz1" presStyleCnt="0"/>
      <dgm:spPr/>
    </dgm:pt>
    <dgm:pt modelId="{ED83B622-82F3-4293-8FE4-E414675FA33C}" type="pres">
      <dgm:prSet presAssocID="{F93AE65B-A42C-4A35-A43C-F3AB6C8C4D28}" presName="tx1" presStyleLbl="revTx" presStyleIdx="2" presStyleCnt="16"/>
      <dgm:spPr/>
    </dgm:pt>
    <dgm:pt modelId="{CC466A7C-16CC-4F5E-95C5-697C4663305A}" type="pres">
      <dgm:prSet presAssocID="{F93AE65B-A42C-4A35-A43C-F3AB6C8C4D28}" presName="vert1" presStyleCnt="0"/>
      <dgm:spPr/>
    </dgm:pt>
    <dgm:pt modelId="{F38C6D9B-313E-4CE0-9DEC-4B576B8B5C68}" type="pres">
      <dgm:prSet presAssocID="{C6F0D985-EFF8-4B10-B15B-00B648747102}" presName="vertSpace2a" presStyleCnt="0"/>
      <dgm:spPr/>
    </dgm:pt>
    <dgm:pt modelId="{076199FB-4593-4888-B756-B0E57D18DA86}" type="pres">
      <dgm:prSet presAssocID="{C6F0D985-EFF8-4B10-B15B-00B648747102}" presName="horz2" presStyleCnt="0"/>
      <dgm:spPr/>
    </dgm:pt>
    <dgm:pt modelId="{8DC44265-F6A2-43D1-BD00-8D967863C159}" type="pres">
      <dgm:prSet presAssocID="{C6F0D985-EFF8-4B10-B15B-00B648747102}" presName="horzSpace2" presStyleCnt="0"/>
      <dgm:spPr/>
    </dgm:pt>
    <dgm:pt modelId="{CD44488F-14B8-4BA1-9A24-33BA2BAD5DDB}" type="pres">
      <dgm:prSet presAssocID="{C6F0D985-EFF8-4B10-B15B-00B648747102}" presName="tx2" presStyleLbl="revTx" presStyleIdx="3" presStyleCnt="16"/>
      <dgm:spPr/>
    </dgm:pt>
    <dgm:pt modelId="{8AED7839-8062-4D0B-AE94-D7B6425CC4AE}" type="pres">
      <dgm:prSet presAssocID="{C6F0D985-EFF8-4B10-B15B-00B648747102}" presName="vert2" presStyleCnt="0"/>
      <dgm:spPr/>
    </dgm:pt>
    <dgm:pt modelId="{9FD27AEE-2779-4D4D-9217-E74CE8F25BB6}" type="pres">
      <dgm:prSet presAssocID="{C6F0D985-EFF8-4B10-B15B-00B648747102}" presName="thinLine2b" presStyleLbl="callout" presStyleIdx="1" presStyleCnt="9"/>
      <dgm:spPr/>
    </dgm:pt>
    <dgm:pt modelId="{C7636B6A-B42C-4E7C-992A-1ADEDF3DEEB7}" type="pres">
      <dgm:prSet presAssocID="{C6F0D985-EFF8-4B10-B15B-00B648747102}" presName="vertSpace2b" presStyleCnt="0"/>
      <dgm:spPr/>
    </dgm:pt>
    <dgm:pt modelId="{B70FB5FC-BCF5-46F4-BF2C-449504EB60AD}" type="pres">
      <dgm:prSet presAssocID="{0E906BC8-8023-4410-BA07-2729EBBF18D4}" presName="thickLine" presStyleLbl="alignNode1" presStyleIdx="2" presStyleCnt="7"/>
      <dgm:spPr/>
    </dgm:pt>
    <dgm:pt modelId="{2C17EC2E-9665-47CD-AF52-996D5EBFD7B3}" type="pres">
      <dgm:prSet presAssocID="{0E906BC8-8023-4410-BA07-2729EBBF18D4}" presName="horz1" presStyleCnt="0"/>
      <dgm:spPr/>
    </dgm:pt>
    <dgm:pt modelId="{A4F704AD-5B33-4BDF-8FB7-6D8DEB5548D8}" type="pres">
      <dgm:prSet presAssocID="{0E906BC8-8023-4410-BA07-2729EBBF18D4}" presName="tx1" presStyleLbl="revTx" presStyleIdx="4" presStyleCnt="16"/>
      <dgm:spPr/>
    </dgm:pt>
    <dgm:pt modelId="{5D0C3D13-70ED-499C-8C75-49F46BA0768E}" type="pres">
      <dgm:prSet presAssocID="{0E906BC8-8023-4410-BA07-2729EBBF18D4}" presName="vert1" presStyleCnt="0"/>
      <dgm:spPr/>
    </dgm:pt>
    <dgm:pt modelId="{318CA22A-25B5-4940-B930-42C2FB5BCA93}" type="pres">
      <dgm:prSet presAssocID="{635F0AEC-971D-4C30-BF28-77CA5B69B302}" presName="vertSpace2a" presStyleCnt="0"/>
      <dgm:spPr/>
    </dgm:pt>
    <dgm:pt modelId="{12E327D8-A3B1-4068-AD35-CDCA610230AC}" type="pres">
      <dgm:prSet presAssocID="{635F0AEC-971D-4C30-BF28-77CA5B69B302}" presName="horz2" presStyleCnt="0"/>
      <dgm:spPr/>
    </dgm:pt>
    <dgm:pt modelId="{B7194248-FC56-4634-A8E0-FD0ACE01EE7F}" type="pres">
      <dgm:prSet presAssocID="{635F0AEC-971D-4C30-BF28-77CA5B69B302}" presName="horzSpace2" presStyleCnt="0"/>
      <dgm:spPr/>
    </dgm:pt>
    <dgm:pt modelId="{89A7F909-DDC6-4839-A6CD-61704297044E}" type="pres">
      <dgm:prSet presAssocID="{635F0AEC-971D-4C30-BF28-77CA5B69B302}" presName="tx2" presStyleLbl="revTx" presStyleIdx="5" presStyleCnt="16"/>
      <dgm:spPr/>
    </dgm:pt>
    <dgm:pt modelId="{CAB4076D-02E2-46D5-892F-98C9FB6930B4}" type="pres">
      <dgm:prSet presAssocID="{635F0AEC-971D-4C30-BF28-77CA5B69B302}" presName="vert2" presStyleCnt="0"/>
      <dgm:spPr/>
    </dgm:pt>
    <dgm:pt modelId="{DE3C6890-4451-4CA8-AA34-BEB43809C4B2}" type="pres">
      <dgm:prSet presAssocID="{635F0AEC-971D-4C30-BF28-77CA5B69B302}" presName="thinLine2b" presStyleLbl="callout" presStyleIdx="2" presStyleCnt="9"/>
      <dgm:spPr/>
    </dgm:pt>
    <dgm:pt modelId="{58ABF4C1-36EB-4599-AE49-116E72DC6D4B}" type="pres">
      <dgm:prSet presAssocID="{635F0AEC-971D-4C30-BF28-77CA5B69B302}" presName="vertSpace2b" presStyleCnt="0"/>
      <dgm:spPr/>
    </dgm:pt>
    <dgm:pt modelId="{5D6CC373-D0D5-4BFA-8586-DB74BEBB3737}" type="pres">
      <dgm:prSet presAssocID="{B5646FB4-546D-4676-A9AA-AC6E10A58C7D}" presName="horz2" presStyleCnt="0"/>
      <dgm:spPr/>
    </dgm:pt>
    <dgm:pt modelId="{F8851E2E-C84D-4505-8A50-9AAF96E95176}" type="pres">
      <dgm:prSet presAssocID="{B5646FB4-546D-4676-A9AA-AC6E10A58C7D}" presName="horzSpace2" presStyleCnt="0"/>
      <dgm:spPr/>
    </dgm:pt>
    <dgm:pt modelId="{89C37370-E1F9-4A8F-B85C-ABBD7A15FBA3}" type="pres">
      <dgm:prSet presAssocID="{B5646FB4-546D-4676-A9AA-AC6E10A58C7D}" presName="tx2" presStyleLbl="revTx" presStyleIdx="6" presStyleCnt="16"/>
      <dgm:spPr/>
    </dgm:pt>
    <dgm:pt modelId="{6D08912C-B0DE-47B0-AE82-72247EEA20AA}" type="pres">
      <dgm:prSet presAssocID="{B5646FB4-546D-4676-A9AA-AC6E10A58C7D}" presName="vert2" presStyleCnt="0"/>
      <dgm:spPr/>
    </dgm:pt>
    <dgm:pt modelId="{EC9CB31C-F857-4B41-9E3E-8D51D6F3D7FD}" type="pres">
      <dgm:prSet presAssocID="{B5646FB4-546D-4676-A9AA-AC6E10A58C7D}" presName="thinLine2b" presStyleLbl="callout" presStyleIdx="3" presStyleCnt="9"/>
      <dgm:spPr/>
    </dgm:pt>
    <dgm:pt modelId="{8913424F-4ADD-4B71-B096-A9DAE00693B2}" type="pres">
      <dgm:prSet presAssocID="{B5646FB4-546D-4676-A9AA-AC6E10A58C7D}" presName="vertSpace2b" presStyleCnt="0"/>
      <dgm:spPr/>
    </dgm:pt>
    <dgm:pt modelId="{D220278A-238C-4DE5-BE5B-F4B97476FB99}" type="pres">
      <dgm:prSet presAssocID="{744D78D4-25BB-43F6-A730-76CD782CA6CA}" presName="thickLine" presStyleLbl="alignNode1" presStyleIdx="3" presStyleCnt="7"/>
      <dgm:spPr/>
    </dgm:pt>
    <dgm:pt modelId="{DD98839E-2D5B-4235-9B76-A6D8C2E83027}" type="pres">
      <dgm:prSet presAssocID="{744D78D4-25BB-43F6-A730-76CD782CA6CA}" presName="horz1" presStyleCnt="0"/>
      <dgm:spPr/>
    </dgm:pt>
    <dgm:pt modelId="{D5555276-D05E-4ED5-A92E-F31257C34B71}" type="pres">
      <dgm:prSet presAssocID="{744D78D4-25BB-43F6-A730-76CD782CA6CA}" presName="tx1" presStyleLbl="revTx" presStyleIdx="7" presStyleCnt="16"/>
      <dgm:spPr/>
    </dgm:pt>
    <dgm:pt modelId="{FC4903A5-93E9-4E80-B00A-2B979013F484}" type="pres">
      <dgm:prSet presAssocID="{744D78D4-25BB-43F6-A730-76CD782CA6CA}" presName="vert1" presStyleCnt="0"/>
      <dgm:spPr/>
    </dgm:pt>
    <dgm:pt modelId="{9111C14A-5387-40DF-9915-F6805A0A31DF}" type="pres">
      <dgm:prSet presAssocID="{716BBD65-EECA-484F-BBA8-E181D8FD7035}" presName="vertSpace2a" presStyleCnt="0"/>
      <dgm:spPr/>
    </dgm:pt>
    <dgm:pt modelId="{3AA46A2A-F985-4F02-B85D-97EC9C667384}" type="pres">
      <dgm:prSet presAssocID="{716BBD65-EECA-484F-BBA8-E181D8FD7035}" presName="horz2" presStyleCnt="0"/>
      <dgm:spPr/>
    </dgm:pt>
    <dgm:pt modelId="{9F9032BE-1EB9-4902-99F4-5A7892CC835D}" type="pres">
      <dgm:prSet presAssocID="{716BBD65-EECA-484F-BBA8-E181D8FD7035}" presName="horzSpace2" presStyleCnt="0"/>
      <dgm:spPr/>
    </dgm:pt>
    <dgm:pt modelId="{37691982-B9A3-4F5E-84D4-D2D23515E71D}" type="pres">
      <dgm:prSet presAssocID="{716BBD65-EECA-484F-BBA8-E181D8FD7035}" presName="tx2" presStyleLbl="revTx" presStyleIdx="8" presStyleCnt="16"/>
      <dgm:spPr/>
    </dgm:pt>
    <dgm:pt modelId="{0E512CD7-2934-497C-9F93-D1CA9C01CC7A}" type="pres">
      <dgm:prSet presAssocID="{716BBD65-EECA-484F-BBA8-E181D8FD7035}" presName="vert2" presStyleCnt="0"/>
      <dgm:spPr/>
    </dgm:pt>
    <dgm:pt modelId="{6CF75505-14F7-4C11-92FC-0066B33A98E6}" type="pres">
      <dgm:prSet presAssocID="{716BBD65-EECA-484F-BBA8-E181D8FD7035}" presName="thinLine2b" presStyleLbl="callout" presStyleIdx="4" presStyleCnt="9"/>
      <dgm:spPr/>
    </dgm:pt>
    <dgm:pt modelId="{D7B612E4-CFE1-4708-BA2D-70C53A27130E}" type="pres">
      <dgm:prSet presAssocID="{716BBD65-EECA-484F-BBA8-E181D8FD7035}" presName="vertSpace2b" presStyleCnt="0"/>
      <dgm:spPr/>
    </dgm:pt>
    <dgm:pt modelId="{B594F72F-529A-4A17-BDDC-8459FC979686}" type="pres">
      <dgm:prSet presAssocID="{66058C45-40A4-4A73-92C2-83DA47EC30FD}" presName="horz2" presStyleCnt="0"/>
      <dgm:spPr/>
    </dgm:pt>
    <dgm:pt modelId="{0AB6CB64-8710-4083-97BF-7E0FACC583EB}" type="pres">
      <dgm:prSet presAssocID="{66058C45-40A4-4A73-92C2-83DA47EC30FD}" presName="horzSpace2" presStyleCnt="0"/>
      <dgm:spPr/>
    </dgm:pt>
    <dgm:pt modelId="{D9C68E02-9685-495F-8795-28EA194E2A74}" type="pres">
      <dgm:prSet presAssocID="{66058C45-40A4-4A73-92C2-83DA47EC30FD}" presName="tx2" presStyleLbl="revTx" presStyleIdx="9" presStyleCnt="16"/>
      <dgm:spPr/>
    </dgm:pt>
    <dgm:pt modelId="{E68C6328-93C3-4C0A-B2D5-05D6D75C6340}" type="pres">
      <dgm:prSet presAssocID="{66058C45-40A4-4A73-92C2-83DA47EC30FD}" presName="vert2" presStyleCnt="0"/>
      <dgm:spPr/>
    </dgm:pt>
    <dgm:pt modelId="{CB95663C-D07D-4574-82A1-9E2FB726F191}" type="pres">
      <dgm:prSet presAssocID="{66058C45-40A4-4A73-92C2-83DA47EC30FD}" presName="thinLine2b" presStyleLbl="callout" presStyleIdx="5" presStyleCnt="9"/>
      <dgm:spPr/>
    </dgm:pt>
    <dgm:pt modelId="{08074D34-E2D0-499F-ABAC-93F10BB0795F}" type="pres">
      <dgm:prSet presAssocID="{66058C45-40A4-4A73-92C2-83DA47EC30FD}" presName="vertSpace2b" presStyleCnt="0"/>
      <dgm:spPr/>
    </dgm:pt>
    <dgm:pt modelId="{560C43B9-175E-461A-9850-77B8D56A5F92}" type="pres">
      <dgm:prSet presAssocID="{8610A0B9-F3B3-425F-86E2-E0C2C626AA7C}" presName="thickLine" presStyleLbl="alignNode1" presStyleIdx="4" presStyleCnt="7"/>
      <dgm:spPr/>
    </dgm:pt>
    <dgm:pt modelId="{B1E03003-0557-4917-8884-68AEECC225E0}" type="pres">
      <dgm:prSet presAssocID="{8610A0B9-F3B3-425F-86E2-E0C2C626AA7C}" presName="horz1" presStyleCnt="0"/>
      <dgm:spPr/>
    </dgm:pt>
    <dgm:pt modelId="{36864952-6D06-49B3-B240-9D8E00B46387}" type="pres">
      <dgm:prSet presAssocID="{8610A0B9-F3B3-425F-86E2-E0C2C626AA7C}" presName="tx1" presStyleLbl="revTx" presStyleIdx="10" presStyleCnt="16"/>
      <dgm:spPr/>
    </dgm:pt>
    <dgm:pt modelId="{8720171C-D9D0-4B36-A850-A8DE31CFB0D7}" type="pres">
      <dgm:prSet presAssocID="{8610A0B9-F3B3-425F-86E2-E0C2C626AA7C}" presName="vert1" presStyleCnt="0"/>
      <dgm:spPr/>
    </dgm:pt>
    <dgm:pt modelId="{33C6D4FA-CA0B-4B2F-9DD5-BC5E051B11A9}" type="pres">
      <dgm:prSet presAssocID="{8198C40E-3401-4A7E-825B-6977E628643E}" presName="vertSpace2a" presStyleCnt="0"/>
      <dgm:spPr/>
    </dgm:pt>
    <dgm:pt modelId="{32F84C63-0A62-4AEF-9F49-19A228650B3A}" type="pres">
      <dgm:prSet presAssocID="{8198C40E-3401-4A7E-825B-6977E628643E}" presName="horz2" presStyleCnt="0"/>
      <dgm:spPr/>
    </dgm:pt>
    <dgm:pt modelId="{91CDB3D3-5558-47F2-A7E8-A0599A22B967}" type="pres">
      <dgm:prSet presAssocID="{8198C40E-3401-4A7E-825B-6977E628643E}" presName="horzSpace2" presStyleCnt="0"/>
      <dgm:spPr/>
    </dgm:pt>
    <dgm:pt modelId="{774E93C8-574A-405B-9868-358B97DA0054}" type="pres">
      <dgm:prSet presAssocID="{8198C40E-3401-4A7E-825B-6977E628643E}" presName="tx2" presStyleLbl="revTx" presStyleIdx="11" presStyleCnt="16"/>
      <dgm:spPr/>
    </dgm:pt>
    <dgm:pt modelId="{CF8100DE-BB19-4DF7-BE86-9A02E1C7366E}" type="pres">
      <dgm:prSet presAssocID="{8198C40E-3401-4A7E-825B-6977E628643E}" presName="vert2" presStyleCnt="0"/>
      <dgm:spPr/>
    </dgm:pt>
    <dgm:pt modelId="{7FA67554-202A-44D4-9266-EA7732B341D2}" type="pres">
      <dgm:prSet presAssocID="{8198C40E-3401-4A7E-825B-6977E628643E}" presName="thinLine2b" presStyleLbl="callout" presStyleIdx="6" presStyleCnt="9"/>
      <dgm:spPr/>
    </dgm:pt>
    <dgm:pt modelId="{86C9A812-E872-43BF-8E2A-E217A961736F}" type="pres">
      <dgm:prSet presAssocID="{8198C40E-3401-4A7E-825B-6977E628643E}" presName="vertSpace2b" presStyleCnt="0"/>
      <dgm:spPr/>
    </dgm:pt>
    <dgm:pt modelId="{1F9E28E3-BBAD-427F-8B93-436AC3F02863}" type="pres">
      <dgm:prSet presAssocID="{479D8C2F-80DE-4C6A-93C9-22C81060A974}" presName="thickLine" presStyleLbl="alignNode1" presStyleIdx="5" presStyleCnt="7"/>
      <dgm:spPr/>
    </dgm:pt>
    <dgm:pt modelId="{59533E9F-5611-419F-B71C-D53279974F1C}" type="pres">
      <dgm:prSet presAssocID="{479D8C2F-80DE-4C6A-93C9-22C81060A974}" presName="horz1" presStyleCnt="0"/>
      <dgm:spPr/>
    </dgm:pt>
    <dgm:pt modelId="{5BF65224-E28C-429B-A2BE-BDDBA60F700F}" type="pres">
      <dgm:prSet presAssocID="{479D8C2F-80DE-4C6A-93C9-22C81060A974}" presName="tx1" presStyleLbl="revTx" presStyleIdx="12" presStyleCnt="16"/>
      <dgm:spPr/>
    </dgm:pt>
    <dgm:pt modelId="{8DF25465-2655-4E8B-996E-325974A40360}" type="pres">
      <dgm:prSet presAssocID="{479D8C2F-80DE-4C6A-93C9-22C81060A974}" presName="vert1" presStyleCnt="0"/>
      <dgm:spPr/>
    </dgm:pt>
    <dgm:pt modelId="{5A256C4A-28B7-4894-AB9A-A4E9A1B2A211}" type="pres">
      <dgm:prSet presAssocID="{4F9F7FB6-1647-4C4E-B197-668C98B3E89F}" presName="vertSpace2a" presStyleCnt="0"/>
      <dgm:spPr/>
    </dgm:pt>
    <dgm:pt modelId="{0AFDA912-1277-4614-A2D1-A0E56F514FDD}" type="pres">
      <dgm:prSet presAssocID="{4F9F7FB6-1647-4C4E-B197-668C98B3E89F}" presName="horz2" presStyleCnt="0"/>
      <dgm:spPr/>
    </dgm:pt>
    <dgm:pt modelId="{D2238A39-C409-462C-AA17-C0C58464536D}" type="pres">
      <dgm:prSet presAssocID="{4F9F7FB6-1647-4C4E-B197-668C98B3E89F}" presName="horzSpace2" presStyleCnt="0"/>
      <dgm:spPr/>
    </dgm:pt>
    <dgm:pt modelId="{A90140DE-BE6E-4CAB-9E31-64622CDB544F}" type="pres">
      <dgm:prSet presAssocID="{4F9F7FB6-1647-4C4E-B197-668C98B3E89F}" presName="tx2" presStyleLbl="revTx" presStyleIdx="13" presStyleCnt="16"/>
      <dgm:spPr/>
    </dgm:pt>
    <dgm:pt modelId="{5B6A5F1D-F84A-413E-ABC7-78157F9B11A5}" type="pres">
      <dgm:prSet presAssocID="{4F9F7FB6-1647-4C4E-B197-668C98B3E89F}" presName="vert2" presStyleCnt="0"/>
      <dgm:spPr/>
    </dgm:pt>
    <dgm:pt modelId="{62BD0B11-C6EE-45A4-8A79-BFD1D9A4E748}" type="pres">
      <dgm:prSet presAssocID="{4F9F7FB6-1647-4C4E-B197-668C98B3E89F}" presName="thinLine2b" presStyleLbl="callout" presStyleIdx="7" presStyleCnt="9"/>
      <dgm:spPr/>
    </dgm:pt>
    <dgm:pt modelId="{5DA1ADDE-DB5E-44DC-B135-FD855362AAEF}" type="pres">
      <dgm:prSet presAssocID="{4F9F7FB6-1647-4C4E-B197-668C98B3E89F}" presName="vertSpace2b" presStyleCnt="0"/>
      <dgm:spPr/>
    </dgm:pt>
    <dgm:pt modelId="{F6FD71D1-9495-4949-8064-AF2781769902}" type="pres">
      <dgm:prSet presAssocID="{FA90FD8C-B338-46FA-9A0D-2D5F0B85C996}" presName="thickLine" presStyleLbl="alignNode1" presStyleIdx="6" presStyleCnt="7"/>
      <dgm:spPr/>
    </dgm:pt>
    <dgm:pt modelId="{5E8F3316-572A-4D90-8D53-7CF9E03E8A81}" type="pres">
      <dgm:prSet presAssocID="{FA90FD8C-B338-46FA-9A0D-2D5F0B85C996}" presName="horz1" presStyleCnt="0"/>
      <dgm:spPr/>
    </dgm:pt>
    <dgm:pt modelId="{F6DD16A6-D28D-4B42-AA7B-DBADF1DA2660}" type="pres">
      <dgm:prSet presAssocID="{FA90FD8C-B338-46FA-9A0D-2D5F0B85C996}" presName="tx1" presStyleLbl="revTx" presStyleIdx="14" presStyleCnt="16"/>
      <dgm:spPr/>
    </dgm:pt>
    <dgm:pt modelId="{99FDE6EE-DED2-4B23-8790-AB6888EA00FB}" type="pres">
      <dgm:prSet presAssocID="{FA90FD8C-B338-46FA-9A0D-2D5F0B85C996}" presName="vert1" presStyleCnt="0"/>
      <dgm:spPr/>
    </dgm:pt>
    <dgm:pt modelId="{C05C0A4E-946A-461B-9ED2-2761D6B2D9A0}" type="pres">
      <dgm:prSet presAssocID="{A7729AAF-B066-4D22-B3F6-DC66C6412E67}" presName="vertSpace2a" presStyleCnt="0"/>
      <dgm:spPr/>
    </dgm:pt>
    <dgm:pt modelId="{0F7CB83F-DA92-4DAE-AA7B-018F4ED0C570}" type="pres">
      <dgm:prSet presAssocID="{A7729AAF-B066-4D22-B3F6-DC66C6412E67}" presName="horz2" presStyleCnt="0"/>
      <dgm:spPr/>
    </dgm:pt>
    <dgm:pt modelId="{B9F69563-DF6F-468B-B828-EB9A13B5BB11}" type="pres">
      <dgm:prSet presAssocID="{A7729AAF-B066-4D22-B3F6-DC66C6412E67}" presName="horzSpace2" presStyleCnt="0"/>
      <dgm:spPr/>
    </dgm:pt>
    <dgm:pt modelId="{94421A13-AEC3-4694-BF87-EDF18232266A}" type="pres">
      <dgm:prSet presAssocID="{A7729AAF-B066-4D22-B3F6-DC66C6412E67}" presName="tx2" presStyleLbl="revTx" presStyleIdx="15" presStyleCnt="16"/>
      <dgm:spPr/>
    </dgm:pt>
    <dgm:pt modelId="{3365AC71-E172-416F-AF2D-A3338DD9958D}" type="pres">
      <dgm:prSet presAssocID="{A7729AAF-B066-4D22-B3F6-DC66C6412E67}" presName="vert2" presStyleCnt="0"/>
      <dgm:spPr/>
    </dgm:pt>
    <dgm:pt modelId="{01EC6AAB-7977-44A0-A223-B342A2CAD5EB}" type="pres">
      <dgm:prSet presAssocID="{A7729AAF-B066-4D22-B3F6-DC66C6412E67}" presName="thinLine2b" presStyleLbl="callout" presStyleIdx="8" presStyleCnt="9"/>
      <dgm:spPr/>
    </dgm:pt>
    <dgm:pt modelId="{34331FC6-586E-4A70-A274-B7B696839D72}" type="pres">
      <dgm:prSet presAssocID="{A7729AAF-B066-4D22-B3F6-DC66C6412E67}" presName="vertSpace2b" presStyleCnt="0"/>
      <dgm:spPr/>
    </dgm:pt>
  </dgm:ptLst>
  <dgm:cxnLst>
    <dgm:cxn modelId="{C5CCDE07-4A34-41BD-879C-DFB40A467642}" type="presOf" srcId="{4F9F7FB6-1647-4C4E-B197-668C98B3E89F}" destId="{A90140DE-BE6E-4CAB-9E31-64622CDB544F}" srcOrd="0" destOrd="0" presId="urn:microsoft.com/office/officeart/2008/layout/LinedList"/>
    <dgm:cxn modelId="{308AE510-4CF3-4484-9477-1DA422BA0DB4}" type="presOf" srcId="{635F0AEC-971D-4C30-BF28-77CA5B69B302}" destId="{89A7F909-DDC6-4839-A6CD-61704297044E}" srcOrd="0" destOrd="0" presId="urn:microsoft.com/office/officeart/2008/layout/LinedList"/>
    <dgm:cxn modelId="{6AED632D-3B0E-426B-AFFA-63738DFE4D64}" type="presOf" srcId="{8610A0B9-F3B3-425F-86E2-E0C2C626AA7C}" destId="{36864952-6D06-49B3-B240-9D8E00B46387}" srcOrd="0" destOrd="0" presId="urn:microsoft.com/office/officeart/2008/layout/LinedList"/>
    <dgm:cxn modelId="{7413182F-1BE8-4F65-B517-E5BE902529E8}" type="presOf" srcId="{C6F0D985-EFF8-4B10-B15B-00B648747102}" destId="{CD44488F-14B8-4BA1-9A24-33BA2BAD5DDB}" srcOrd="0" destOrd="0" presId="urn:microsoft.com/office/officeart/2008/layout/LinedList"/>
    <dgm:cxn modelId="{9078FC32-6289-498E-8C4A-6DFAEF7EC1AE}" srcId="{0E906BC8-8023-4410-BA07-2729EBBF18D4}" destId="{635F0AEC-971D-4C30-BF28-77CA5B69B302}" srcOrd="0" destOrd="0" parTransId="{7395BAEB-A1DF-40AC-9710-5B41B41113FF}" sibTransId="{158CBC53-EFB6-4B23-8804-FAE0356942A1}"/>
    <dgm:cxn modelId="{47F2384A-3DD5-4710-8A6C-52BB092C9372}" srcId="{76329D3B-B90E-4D10-A061-133ED74A8CCF}" destId="{F93AE65B-A42C-4A35-A43C-F3AB6C8C4D28}" srcOrd="1" destOrd="0" parTransId="{5ED7E180-4E17-4672-92DA-461D984A328D}" sibTransId="{8DFB3128-21C0-4EF2-85FF-65D35B733DB5}"/>
    <dgm:cxn modelId="{EA43784E-5638-42D1-B355-1D4C95EE4B03}" srcId="{76329D3B-B90E-4D10-A061-133ED74A8CCF}" destId="{BAC5D80B-2989-40E0-9517-22419AF289BC}" srcOrd="0" destOrd="0" parTransId="{F1A3F963-19BF-45D1-A748-737045BA649F}" sibTransId="{B834C2D1-1D61-4BDE-9A8E-B021DA87A82F}"/>
    <dgm:cxn modelId="{C30B6950-1E53-44D5-A884-8DBBDBB6D3BB}" srcId="{76329D3B-B90E-4D10-A061-133ED74A8CCF}" destId="{744D78D4-25BB-43F6-A730-76CD782CA6CA}" srcOrd="3" destOrd="0" parTransId="{2D7C92CD-1701-47A7-AD63-735AB9730C76}" sibTransId="{F08855E2-14F0-4D81-A92E-60A93A2C02DF}"/>
    <dgm:cxn modelId="{1583CB71-8AEE-4D69-BD5B-2E4F714A3F7B}" type="presOf" srcId="{479D8C2F-80DE-4C6A-93C9-22C81060A974}" destId="{5BF65224-E28C-429B-A2BE-BDDBA60F700F}" srcOrd="0" destOrd="0" presId="urn:microsoft.com/office/officeart/2008/layout/LinedList"/>
    <dgm:cxn modelId="{E05A0957-A038-436C-BB01-201E282C1B3E}" srcId="{76329D3B-B90E-4D10-A061-133ED74A8CCF}" destId="{FA90FD8C-B338-46FA-9A0D-2D5F0B85C996}" srcOrd="6" destOrd="0" parTransId="{BD87C81B-246C-44B2-A711-E453247741D6}" sibTransId="{6ED5F829-4969-400F-81AF-958DE97F32FC}"/>
    <dgm:cxn modelId="{8213C87A-71F8-4200-932A-010ACA9DD782}" srcId="{8610A0B9-F3B3-425F-86E2-E0C2C626AA7C}" destId="{8198C40E-3401-4A7E-825B-6977E628643E}" srcOrd="0" destOrd="0" parTransId="{A98209E9-1F03-4146-BBDE-F1B758BA3523}" sibTransId="{D4E7E654-C03A-4B68-B88E-B991ABE70A31}"/>
    <dgm:cxn modelId="{89BDE17C-F7D6-42EB-A0F8-35C39844CE34}" srcId="{FA90FD8C-B338-46FA-9A0D-2D5F0B85C996}" destId="{A7729AAF-B066-4D22-B3F6-DC66C6412E67}" srcOrd="0" destOrd="0" parTransId="{F1E5BD98-AB0D-4066-A163-FA5F6A7595E2}" sibTransId="{88E9F6C9-8743-4D54-85A1-C857851E85F1}"/>
    <dgm:cxn modelId="{AA442A7F-1212-4DD0-9360-381306D585FD}" type="presOf" srcId="{AD8C0DC4-EAD3-4B15-A147-5C8F8A71DB48}" destId="{3DA2A3A8-646D-47A1-9506-81A33F654AB1}" srcOrd="0" destOrd="0" presId="urn:microsoft.com/office/officeart/2008/layout/LinedList"/>
    <dgm:cxn modelId="{3E8D1A83-D37C-4148-8CD4-CCF62A8C00D8}" type="presOf" srcId="{66058C45-40A4-4A73-92C2-83DA47EC30FD}" destId="{D9C68E02-9685-495F-8795-28EA194E2A74}" srcOrd="0" destOrd="0" presId="urn:microsoft.com/office/officeart/2008/layout/LinedList"/>
    <dgm:cxn modelId="{9A474183-0057-40C8-980D-4EE95394A60C}" srcId="{F93AE65B-A42C-4A35-A43C-F3AB6C8C4D28}" destId="{C6F0D985-EFF8-4B10-B15B-00B648747102}" srcOrd="0" destOrd="0" parTransId="{5BFFC4F1-DD15-4886-B005-CC612C46F7E9}" sibTransId="{E749C049-5AB2-41C5-A9BA-926196B4FDE9}"/>
    <dgm:cxn modelId="{6F6D8C9B-15AB-4FA8-8E76-664897D0126F}" type="presOf" srcId="{0E906BC8-8023-4410-BA07-2729EBBF18D4}" destId="{A4F704AD-5B33-4BDF-8FB7-6D8DEB5548D8}" srcOrd="0" destOrd="0" presId="urn:microsoft.com/office/officeart/2008/layout/LinedList"/>
    <dgm:cxn modelId="{8A87569F-44DE-4B76-A6FE-2436BAE6A34B}" srcId="{76329D3B-B90E-4D10-A061-133ED74A8CCF}" destId="{8610A0B9-F3B3-425F-86E2-E0C2C626AA7C}" srcOrd="4" destOrd="0" parTransId="{2E19CFFE-561D-4DB2-83C4-DD6DEC45002F}" sibTransId="{D3F9A2A9-EB17-44AC-8353-E94942CD594E}"/>
    <dgm:cxn modelId="{A103899F-7C3B-4421-9FD0-9C6F8E26E246}" srcId="{479D8C2F-80DE-4C6A-93C9-22C81060A974}" destId="{4F9F7FB6-1647-4C4E-B197-668C98B3E89F}" srcOrd="0" destOrd="0" parTransId="{6AEE4A0E-7C4D-4F4E-95C2-1F27D799C5EB}" sibTransId="{7A56FE90-5965-42E7-9B78-025B81A74649}"/>
    <dgm:cxn modelId="{B46A34A6-9FE1-40BF-9298-3FDB4F4B8D25}" type="presOf" srcId="{76329D3B-B90E-4D10-A061-133ED74A8CCF}" destId="{F2C686B6-207B-46D1-8ED2-8ACD6E4D7AD9}" srcOrd="0" destOrd="0" presId="urn:microsoft.com/office/officeart/2008/layout/LinedList"/>
    <dgm:cxn modelId="{24BF26B0-0B4C-4337-A878-CD3AC53E64A9}" srcId="{744D78D4-25BB-43F6-A730-76CD782CA6CA}" destId="{66058C45-40A4-4A73-92C2-83DA47EC30FD}" srcOrd="1" destOrd="0" parTransId="{12EFF727-2E40-485F-B08E-DAF105099ECB}" sibTransId="{7E03F06D-31BB-4AE2-B8D3-B66E15070C76}"/>
    <dgm:cxn modelId="{B75A71B6-D9E0-4FA5-AA0D-EC533A602BD8}" type="presOf" srcId="{BAC5D80B-2989-40E0-9517-22419AF289BC}" destId="{D16FAAB1-E5B6-41F0-AE55-407051E2F4B3}" srcOrd="0" destOrd="0" presId="urn:microsoft.com/office/officeart/2008/layout/LinedList"/>
    <dgm:cxn modelId="{5D12E8B7-B633-4015-893C-730E8A50A6B2}" type="presOf" srcId="{F93AE65B-A42C-4A35-A43C-F3AB6C8C4D28}" destId="{ED83B622-82F3-4293-8FE4-E414675FA33C}" srcOrd="0" destOrd="0" presId="urn:microsoft.com/office/officeart/2008/layout/LinedList"/>
    <dgm:cxn modelId="{23050DBF-CEF7-4756-BAE3-A6CE38446FC9}" type="presOf" srcId="{744D78D4-25BB-43F6-A730-76CD782CA6CA}" destId="{D5555276-D05E-4ED5-A92E-F31257C34B71}" srcOrd="0" destOrd="0" presId="urn:microsoft.com/office/officeart/2008/layout/LinedList"/>
    <dgm:cxn modelId="{93831EC5-C687-4340-AE6F-97C5130CBD90}" srcId="{0E906BC8-8023-4410-BA07-2729EBBF18D4}" destId="{B5646FB4-546D-4676-A9AA-AC6E10A58C7D}" srcOrd="1" destOrd="0" parTransId="{A5B2477D-2E59-4D24-8F94-99C7659D307D}" sibTransId="{F2C78253-B725-4735-BE68-797748BF32D9}"/>
    <dgm:cxn modelId="{75E613CA-5652-49C3-90A6-70BA02A1CD87}" srcId="{76329D3B-B90E-4D10-A061-133ED74A8CCF}" destId="{479D8C2F-80DE-4C6A-93C9-22C81060A974}" srcOrd="5" destOrd="0" parTransId="{33711BE7-A270-4CA8-9CE1-BCEAFA22B970}" sibTransId="{D1D4AFC1-5323-496F-8B28-19505E3A67C4}"/>
    <dgm:cxn modelId="{0D0D21CB-CCDC-4CA1-8FBC-E4695BBC7B30}" type="presOf" srcId="{A7729AAF-B066-4D22-B3F6-DC66C6412E67}" destId="{94421A13-AEC3-4694-BF87-EDF18232266A}" srcOrd="0" destOrd="0" presId="urn:microsoft.com/office/officeart/2008/layout/LinedList"/>
    <dgm:cxn modelId="{56001AD5-8344-449F-8ACA-4F574AE9D742}" type="presOf" srcId="{B5646FB4-546D-4676-A9AA-AC6E10A58C7D}" destId="{89C37370-E1F9-4A8F-B85C-ABBD7A15FBA3}" srcOrd="0" destOrd="0" presId="urn:microsoft.com/office/officeart/2008/layout/LinedList"/>
    <dgm:cxn modelId="{78B363D9-0BB5-4833-8DDD-6B42AAAFA109}" srcId="{76329D3B-B90E-4D10-A061-133ED74A8CCF}" destId="{0E906BC8-8023-4410-BA07-2729EBBF18D4}" srcOrd="2" destOrd="0" parTransId="{682194CD-1B7E-495F-8E19-ED18F77F78F2}" sibTransId="{645FE514-8A92-4117-AE34-A773675D1CC3}"/>
    <dgm:cxn modelId="{7773C3D9-C8CE-477B-BECB-3EA3B9F513E7}" type="presOf" srcId="{FA90FD8C-B338-46FA-9A0D-2D5F0B85C996}" destId="{F6DD16A6-D28D-4B42-AA7B-DBADF1DA2660}" srcOrd="0" destOrd="0" presId="urn:microsoft.com/office/officeart/2008/layout/LinedList"/>
    <dgm:cxn modelId="{19D980E0-72F9-4E98-AFCF-0DFC0F21195B}" type="presOf" srcId="{716BBD65-EECA-484F-BBA8-E181D8FD7035}" destId="{37691982-B9A3-4F5E-84D4-D2D23515E71D}" srcOrd="0" destOrd="0" presId="urn:microsoft.com/office/officeart/2008/layout/LinedList"/>
    <dgm:cxn modelId="{EDC529E1-A82A-42EF-AB76-320754CED26E}" type="presOf" srcId="{8198C40E-3401-4A7E-825B-6977E628643E}" destId="{774E93C8-574A-405B-9868-358B97DA0054}" srcOrd="0" destOrd="0" presId="urn:microsoft.com/office/officeart/2008/layout/LinedList"/>
    <dgm:cxn modelId="{6E3276F0-C9D0-4517-8A0D-DC07E965D9FB}" srcId="{744D78D4-25BB-43F6-A730-76CD782CA6CA}" destId="{716BBD65-EECA-484F-BBA8-E181D8FD7035}" srcOrd="0" destOrd="0" parTransId="{B3151F53-7D3D-459E-80DD-226C816D5F18}" sibTransId="{D16BC7A1-FF05-4039-9CF7-52AD6ACF98DF}"/>
    <dgm:cxn modelId="{E14E05F8-0E0D-47E3-A23F-E4AE711A6D5A}" srcId="{BAC5D80B-2989-40E0-9517-22419AF289BC}" destId="{AD8C0DC4-EAD3-4B15-A147-5C8F8A71DB48}" srcOrd="0" destOrd="0" parTransId="{9B1FB6FA-24B1-407C-AC57-A5B4984E20BE}" sibTransId="{8CD251C7-A9B1-456F-BAC4-A436180E8396}"/>
    <dgm:cxn modelId="{7A8CB06B-1096-4234-BAB5-CEF9691351EE}" type="presParOf" srcId="{F2C686B6-207B-46D1-8ED2-8ACD6E4D7AD9}" destId="{56A4A782-CCCF-4777-99DA-C01E88CA9D6B}" srcOrd="0" destOrd="0" presId="urn:microsoft.com/office/officeart/2008/layout/LinedList"/>
    <dgm:cxn modelId="{C5DA4AC8-F0A2-4F39-9AC1-34CDE6387686}" type="presParOf" srcId="{F2C686B6-207B-46D1-8ED2-8ACD6E4D7AD9}" destId="{3553BDD6-BE95-490F-8BE3-A4F8C39E06DF}" srcOrd="1" destOrd="0" presId="urn:microsoft.com/office/officeart/2008/layout/LinedList"/>
    <dgm:cxn modelId="{F1DE5ABE-F7C6-42FC-8514-58A118052093}" type="presParOf" srcId="{3553BDD6-BE95-490F-8BE3-A4F8C39E06DF}" destId="{D16FAAB1-E5B6-41F0-AE55-407051E2F4B3}" srcOrd="0" destOrd="0" presId="urn:microsoft.com/office/officeart/2008/layout/LinedList"/>
    <dgm:cxn modelId="{8BF58F2A-CA1C-4327-9AA5-83BA1F20A15E}" type="presParOf" srcId="{3553BDD6-BE95-490F-8BE3-A4F8C39E06DF}" destId="{9C9A581D-861A-4F27-9CC7-FAF80F04193F}" srcOrd="1" destOrd="0" presId="urn:microsoft.com/office/officeart/2008/layout/LinedList"/>
    <dgm:cxn modelId="{9670EF42-2148-49A8-A1A8-FB4E13EB097D}" type="presParOf" srcId="{9C9A581D-861A-4F27-9CC7-FAF80F04193F}" destId="{8CDE52EB-39E7-4C4D-97C6-35568360A508}" srcOrd="0" destOrd="0" presId="urn:microsoft.com/office/officeart/2008/layout/LinedList"/>
    <dgm:cxn modelId="{C454DD1D-7CC8-4524-8E33-4D9A5608E017}" type="presParOf" srcId="{9C9A581D-861A-4F27-9CC7-FAF80F04193F}" destId="{436E221C-D5D9-42A5-B1A7-9C4EAA9694BB}" srcOrd="1" destOrd="0" presId="urn:microsoft.com/office/officeart/2008/layout/LinedList"/>
    <dgm:cxn modelId="{B3E292C9-6AB2-4133-8085-98630E07675C}" type="presParOf" srcId="{436E221C-D5D9-42A5-B1A7-9C4EAA9694BB}" destId="{3FA6148B-9915-4D3B-9F54-A9108E10584A}" srcOrd="0" destOrd="0" presId="urn:microsoft.com/office/officeart/2008/layout/LinedList"/>
    <dgm:cxn modelId="{A62B8BDA-C038-42E5-A3B4-0CED35904046}" type="presParOf" srcId="{436E221C-D5D9-42A5-B1A7-9C4EAA9694BB}" destId="{3DA2A3A8-646D-47A1-9506-81A33F654AB1}" srcOrd="1" destOrd="0" presId="urn:microsoft.com/office/officeart/2008/layout/LinedList"/>
    <dgm:cxn modelId="{A34F9741-E648-455E-9F4A-8B90A21CF204}" type="presParOf" srcId="{436E221C-D5D9-42A5-B1A7-9C4EAA9694BB}" destId="{79D2CA1C-26A1-463D-B9DC-B492170429E7}" srcOrd="2" destOrd="0" presId="urn:microsoft.com/office/officeart/2008/layout/LinedList"/>
    <dgm:cxn modelId="{B3E71A42-FB00-473A-96DC-1611DF751ABA}" type="presParOf" srcId="{9C9A581D-861A-4F27-9CC7-FAF80F04193F}" destId="{9906DDC3-3213-4295-B030-9BE565C3EDAC}" srcOrd="2" destOrd="0" presId="urn:microsoft.com/office/officeart/2008/layout/LinedList"/>
    <dgm:cxn modelId="{29E0E14C-C749-44AF-9E96-4D95BF3F9AE1}" type="presParOf" srcId="{9C9A581D-861A-4F27-9CC7-FAF80F04193F}" destId="{03C711FE-F6B4-42E4-9B84-656ED65E3CAD}" srcOrd="3" destOrd="0" presId="urn:microsoft.com/office/officeart/2008/layout/LinedList"/>
    <dgm:cxn modelId="{7319F461-BEC6-45E1-ACC1-50EB5847451E}" type="presParOf" srcId="{F2C686B6-207B-46D1-8ED2-8ACD6E4D7AD9}" destId="{4C3C1E08-9C7A-4AB7-9C6C-BC8B0FBA86AB}" srcOrd="2" destOrd="0" presId="urn:microsoft.com/office/officeart/2008/layout/LinedList"/>
    <dgm:cxn modelId="{C5242CF4-284F-40A1-8162-0D5EE820E9E4}" type="presParOf" srcId="{F2C686B6-207B-46D1-8ED2-8ACD6E4D7AD9}" destId="{C88F499A-E749-4C09-99E4-08B3EA234EC9}" srcOrd="3" destOrd="0" presId="urn:microsoft.com/office/officeart/2008/layout/LinedList"/>
    <dgm:cxn modelId="{B1E136E3-0A48-41B7-A597-795130E4057D}" type="presParOf" srcId="{C88F499A-E749-4C09-99E4-08B3EA234EC9}" destId="{ED83B622-82F3-4293-8FE4-E414675FA33C}" srcOrd="0" destOrd="0" presId="urn:microsoft.com/office/officeart/2008/layout/LinedList"/>
    <dgm:cxn modelId="{D2989262-D6F8-4A5C-BE0A-6351D18A7AC5}" type="presParOf" srcId="{C88F499A-E749-4C09-99E4-08B3EA234EC9}" destId="{CC466A7C-16CC-4F5E-95C5-697C4663305A}" srcOrd="1" destOrd="0" presId="urn:microsoft.com/office/officeart/2008/layout/LinedList"/>
    <dgm:cxn modelId="{9C3426E5-BAC0-4144-BEEF-F8B89C98E229}" type="presParOf" srcId="{CC466A7C-16CC-4F5E-95C5-697C4663305A}" destId="{F38C6D9B-313E-4CE0-9DEC-4B576B8B5C68}" srcOrd="0" destOrd="0" presId="urn:microsoft.com/office/officeart/2008/layout/LinedList"/>
    <dgm:cxn modelId="{A2E658AD-C44E-4547-B5DB-3F3CF3F59920}" type="presParOf" srcId="{CC466A7C-16CC-4F5E-95C5-697C4663305A}" destId="{076199FB-4593-4888-B756-B0E57D18DA86}" srcOrd="1" destOrd="0" presId="urn:microsoft.com/office/officeart/2008/layout/LinedList"/>
    <dgm:cxn modelId="{DE671FB5-099F-402E-86F7-F51C3CBB933C}" type="presParOf" srcId="{076199FB-4593-4888-B756-B0E57D18DA86}" destId="{8DC44265-F6A2-43D1-BD00-8D967863C159}" srcOrd="0" destOrd="0" presId="urn:microsoft.com/office/officeart/2008/layout/LinedList"/>
    <dgm:cxn modelId="{42F91A1F-EA14-4AAA-A469-221D96898BAE}" type="presParOf" srcId="{076199FB-4593-4888-B756-B0E57D18DA86}" destId="{CD44488F-14B8-4BA1-9A24-33BA2BAD5DDB}" srcOrd="1" destOrd="0" presId="urn:microsoft.com/office/officeart/2008/layout/LinedList"/>
    <dgm:cxn modelId="{309B0C3A-5C16-4DD7-A0F3-45D34FC3C4BC}" type="presParOf" srcId="{076199FB-4593-4888-B756-B0E57D18DA86}" destId="{8AED7839-8062-4D0B-AE94-D7B6425CC4AE}" srcOrd="2" destOrd="0" presId="urn:microsoft.com/office/officeart/2008/layout/LinedList"/>
    <dgm:cxn modelId="{B419A55D-E14F-4182-92B7-54E5F37574EE}" type="presParOf" srcId="{CC466A7C-16CC-4F5E-95C5-697C4663305A}" destId="{9FD27AEE-2779-4D4D-9217-E74CE8F25BB6}" srcOrd="2" destOrd="0" presId="urn:microsoft.com/office/officeart/2008/layout/LinedList"/>
    <dgm:cxn modelId="{CAAEDEE8-02BC-4DBA-A7F0-F8B9576B3254}" type="presParOf" srcId="{CC466A7C-16CC-4F5E-95C5-697C4663305A}" destId="{C7636B6A-B42C-4E7C-992A-1ADEDF3DEEB7}" srcOrd="3" destOrd="0" presId="urn:microsoft.com/office/officeart/2008/layout/LinedList"/>
    <dgm:cxn modelId="{F11E6F22-3119-4748-8905-6DB786DF613C}" type="presParOf" srcId="{F2C686B6-207B-46D1-8ED2-8ACD6E4D7AD9}" destId="{B70FB5FC-BCF5-46F4-BF2C-449504EB60AD}" srcOrd="4" destOrd="0" presId="urn:microsoft.com/office/officeart/2008/layout/LinedList"/>
    <dgm:cxn modelId="{14486ED3-26EC-42CD-A615-6C2EAEEC6599}" type="presParOf" srcId="{F2C686B6-207B-46D1-8ED2-8ACD6E4D7AD9}" destId="{2C17EC2E-9665-47CD-AF52-996D5EBFD7B3}" srcOrd="5" destOrd="0" presId="urn:microsoft.com/office/officeart/2008/layout/LinedList"/>
    <dgm:cxn modelId="{4181398F-7630-4743-A893-5223640C3900}" type="presParOf" srcId="{2C17EC2E-9665-47CD-AF52-996D5EBFD7B3}" destId="{A4F704AD-5B33-4BDF-8FB7-6D8DEB5548D8}" srcOrd="0" destOrd="0" presId="urn:microsoft.com/office/officeart/2008/layout/LinedList"/>
    <dgm:cxn modelId="{3D2615D1-3C21-40A6-B0DA-32063B2A69CB}" type="presParOf" srcId="{2C17EC2E-9665-47CD-AF52-996D5EBFD7B3}" destId="{5D0C3D13-70ED-499C-8C75-49F46BA0768E}" srcOrd="1" destOrd="0" presId="urn:microsoft.com/office/officeart/2008/layout/LinedList"/>
    <dgm:cxn modelId="{3BC7E468-5EB3-4482-845B-2E07AA31F15D}" type="presParOf" srcId="{5D0C3D13-70ED-499C-8C75-49F46BA0768E}" destId="{318CA22A-25B5-4940-B930-42C2FB5BCA93}" srcOrd="0" destOrd="0" presId="urn:microsoft.com/office/officeart/2008/layout/LinedList"/>
    <dgm:cxn modelId="{AB997325-3C26-45EE-AF13-87D9CCCBE425}" type="presParOf" srcId="{5D0C3D13-70ED-499C-8C75-49F46BA0768E}" destId="{12E327D8-A3B1-4068-AD35-CDCA610230AC}" srcOrd="1" destOrd="0" presId="urn:microsoft.com/office/officeart/2008/layout/LinedList"/>
    <dgm:cxn modelId="{B52D3BD7-839F-492B-B64E-DDAC877EDC18}" type="presParOf" srcId="{12E327D8-A3B1-4068-AD35-CDCA610230AC}" destId="{B7194248-FC56-4634-A8E0-FD0ACE01EE7F}" srcOrd="0" destOrd="0" presId="urn:microsoft.com/office/officeart/2008/layout/LinedList"/>
    <dgm:cxn modelId="{DDD7F110-C70A-4168-9DBE-99E75961D793}" type="presParOf" srcId="{12E327D8-A3B1-4068-AD35-CDCA610230AC}" destId="{89A7F909-DDC6-4839-A6CD-61704297044E}" srcOrd="1" destOrd="0" presId="urn:microsoft.com/office/officeart/2008/layout/LinedList"/>
    <dgm:cxn modelId="{A63672A3-CDC0-4C1A-B846-A60A7B8B3A1E}" type="presParOf" srcId="{12E327D8-A3B1-4068-AD35-CDCA610230AC}" destId="{CAB4076D-02E2-46D5-892F-98C9FB6930B4}" srcOrd="2" destOrd="0" presId="urn:microsoft.com/office/officeart/2008/layout/LinedList"/>
    <dgm:cxn modelId="{4457ADAC-7C99-4FE9-9869-EB09A1E4DB25}" type="presParOf" srcId="{5D0C3D13-70ED-499C-8C75-49F46BA0768E}" destId="{DE3C6890-4451-4CA8-AA34-BEB43809C4B2}" srcOrd="2" destOrd="0" presId="urn:microsoft.com/office/officeart/2008/layout/LinedList"/>
    <dgm:cxn modelId="{8F37325F-1064-4101-A5FD-BA18ED8E9246}" type="presParOf" srcId="{5D0C3D13-70ED-499C-8C75-49F46BA0768E}" destId="{58ABF4C1-36EB-4599-AE49-116E72DC6D4B}" srcOrd="3" destOrd="0" presId="urn:microsoft.com/office/officeart/2008/layout/LinedList"/>
    <dgm:cxn modelId="{82A9AB49-23BE-42C0-96AD-B4F47C013BE7}" type="presParOf" srcId="{5D0C3D13-70ED-499C-8C75-49F46BA0768E}" destId="{5D6CC373-D0D5-4BFA-8586-DB74BEBB3737}" srcOrd="4" destOrd="0" presId="urn:microsoft.com/office/officeart/2008/layout/LinedList"/>
    <dgm:cxn modelId="{B1C58EE4-3127-492F-88CF-C0EC0B616BCA}" type="presParOf" srcId="{5D6CC373-D0D5-4BFA-8586-DB74BEBB3737}" destId="{F8851E2E-C84D-4505-8A50-9AAF96E95176}" srcOrd="0" destOrd="0" presId="urn:microsoft.com/office/officeart/2008/layout/LinedList"/>
    <dgm:cxn modelId="{A966F812-F85D-4366-AB11-92689F42383E}" type="presParOf" srcId="{5D6CC373-D0D5-4BFA-8586-DB74BEBB3737}" destId="{89C37370-E1F9-4A8F-B85C-ABBD7A15FBA3}" srcOrd="1" destOrd="0" presId="urn:microsoft.com/office/officeart/2008/layout/LinedList"/>
    <dgm:cxn modelId="{5F39271A-AA86-4D5E-8ADD-B719E7025100}" type="presParOf" srcId="{5D6CC373-D0D5-4BFA-8586-DB74BEBB3737}" destId="{6D08912C-B0DE-47B0-AE82-72247EEA20AA}" srcOrd="2" destOrd="0" presId="urn:microsoft.com/office/officeart/2008/layout/LinedList"/>
    <dgm:cxn modelId="{17746A17-D774-4316-9AF4-6D5274040B34}" type="presParOf" srcId="{5D0C3D13-70ED-499C-8C75-49F46BA0768E}" destId="{EC9CB31C-F857-4B41-9E3E-8D51D6F3D7FD}" srcOrd="5" destOrd="0" presId="urn:microsoft.com/office/officeart/2008/layout/LinedList"/>
    <dgm:cxn modelId="{8CFC119B-CBC4-4B30-B799-96D04C56FD5B}" type="presParOf" srcId="{5D0C3D13-70ED-499C-8C75-49F46BA0768E}" destId="{8913424F-4ADD-4B71-B096-A9DAE00693B2}" srcOrd="6" destOrd="0" presId="urn:microsoft.com/office/officeart/2008/layout/LinedList"/>
    <dgm:cxn modelId="{51710A81-F00D-4725-B936-28EAABEF5360}" type="presParOf" srcId="{F2C686B6-207B-46D1-8ED2-8ACD6E4D7AD9}" destId="{D220278A-238C-4DE5-BE5B-F4B97476FB99}" srcOrd="6" destOrd="0" presId="urn:microsoft.com/office/officeart/2008/layout/LinedList"/>
    <dgm:cxn modelId="{C42FF701-64BB-46B8-AA66-C45004111E6D}" type="presParOf" srcId="{F2C686B6-207B-46D1-8ED2-8ACD6E4D7AD9}" destId="{DD98839E-2D5B-4235-9B76-A6D8C2E83027}" srcOrd="7" destOrd="0" presId="urn:microsoft.com/office/officeart/2008/layout/LinedList"/>
    <dgm:cxn modelId="{BC094271-EF51-4694-A8A0-9CB5480E3E69}" type="presParOf" srcId="{DD98839E-2D5B-4235-9B76-A6D8C2E83027}" destId="{D5555276-D05E-4ED5-A92E-F31257C34B71}" srcOrd="0" destOrd="0" presId="urn:microsoft.com/office/officeart/2008/layout/LinedList"/>
    <dgm:cxn modelId="{2001748C-D3E1-4A08-BFA1-E34038EA5C09}" type="presParOf" srcId="{DD98839E-2D5B-4235-9B76-A6D8C2E83027}" destId="{FC4903A5-93E9-4E80-B00A-2B979013F484}" srcOrd="1" destOrd="0" presId="urn:microsoft.com/office/officeart/2008/layout/LinedList"/>
    <dgm:cxn modelId="{FFE06A36-9162-48FB-9B19-A524C8092D28}" type="presParOf" srcId="{FC4903A5-93E9-4E80-B00A-2B979013F484}" destId="{9111C14A-5387-40DF-9915-F6805A0A31DF}" srcOrd="0" destOrd="0" presId="urn:microsoft.com/office/officeart/2008/layout/LinedList"/>
    <dgm:cxn modelId="{0D7633E1-CD15-47EB-83BD-F70E9616575C}" type="presParOf" srcId="{FC4903A5-93E9-4E80-B00A-2B979013F484}" destId="{3AA46A2A-F985-4F02-B85D-97EC9C667384}" srcOrd="1" destOrd="0" presId="urn:microsoft.com/office/officeart/2008/layout/LinedList"/>
    <dgm:cxn modelId="{94E3BBBF-6EA3-4523-B7A0-9D5F2EEB01BF}" type="presParOf" srcId="{3AA46A2A-F985-4F02-B85D-97EC9C667384}" destId="{9F9032BE-1EB9-4902-99F4-5A7892CC835D}" srcOrd="0" destOrd="0" presId="urn:microsoft.com/office/officeart/2008/layout/LinedList"/>
    <dgm:cxn modelId="{D2D6F171-358D-47A1-A2E3-316E8EC425A8}" type="presParOf" srcId="{3AA46A2A-F985-4F02-B85D-97EC9C667384}" destId="{37691982-B9A3-4F5E-84D4-D2D23515E71D}" srcOrd="1" destOrd="0" presId="urn:microsoft.com/office/officeart/2008/layout/LinedList"/>
    <dgm:cxn modelId="{C3AA7FF7-4462-4918-8560-B9B45F55F668}" type="presParOf" srcId="{3AA46A2A-F985-4F02-B85D-97EC9C667384}" destId="{0E512CD7-2934-497C-9F93-D1CA9C01CC7A}" srcOrd="2" destOrd="0" presId="urn:microsoft.com/office/officeart/2008/layout/LinedList"/>
    <dgm:cxn modelId="{017D0DDE-4D58-4FAF-92A9-CF0D528DE1A1}" type="presParOf" srcId="{FC4903A5-93E9-4E80-B00A-2B979013F484}" destId="{6CF75505-14F7-4C11-92FC-0066B33A98E6}" srcOrd="2" destOrd="0" presId="urn:microsoft.com/office/officeart/2008/layout/LinedList"/>
    <dgm:cxn modelId="{9BFFAD62-C42E-44AB-9566-932D2E7912B0}" type="presParOf" srcId="{FC4903A5-93E9-4E80-B00A-2B979013F484}" destId="{D7B612E4-CFE1-4708-BA2D-70C53A27130E}" srcOrd="3" destOrd="0" presId="urn:microsoft.com/office/officeart/2008/layout/LinedList"/>
    <dgm:cxn modelId="{1E816811-EF22-4694-8837-D0A9B48671C8}" type="presParOf" srcId="{FC4903A5-93E9-4E80-B00A-2B979013F484}" destId="{B594F72F-529A-4A17-BDDC-8459FC979686}" srcOrd="4" destOrd="0" presId="urn:microsoft.com/office/officeart/2008/layout/LinedList"/>
    <dgm:cxn modelId="{2328672C-1033-4735-BBC3-E0CEDF7A1812}" type="presParOf" srcId="{B594F72F-529A-4A17-BDDC-8459FC979686}" destId="{0AB6CB64-8710-4083-97BF-7E0FACC583EB}" srcOrd="0" destOrd="0" presId="urn:microsoft.com/office/officeart/2008/layout/LinedList"/>
    <dgm:cxn modelId="{AF513D03-A71A-46F5-858C-9074222A0FBC}" type="presParOf" srcId="{B594F72F-529A-4A17-BDDC-8459FC979686}" destId="{D9C68E02-9685-495F-8795-28EA194E2A74}" srcOrd="1" destOrd="0" presId="urn:microsoft.com/office/officeart/2008/layout/LinedList"/>
    <dgm:cxn modelId="{D8245C6A-8DDF-4B38-9E93-A26257D3CE3E}" type="presParOf" srcId="{B594F72F-529A-4A17-BDDC-8459FC979686}" destId="{E68C6328-93C3-4C0A-B2D5-05D6D75C6340}" srcOrd="2" destOrd="0" presId="urn:microsoft.com/office/officeart/2008/layout/LinedList"/>
    <dgm:cxn modelId="{F3B8E88D-2B22-4DAE-9F97-9A088DC75552}" type="presParOf" srcId="{FC4903A5-93E9-4E80-B00A-2B979013F484}" destId="{CB95663C-D07D-4574-82A1-9E2FB726F191}" srcOrd="5" destOrd="0" presId="urn:microsoft.com/office/officeart/2008/layout/LinedList"/>
    <dgm:cxn modelId="{B9951563-0A45-4AC6-A13D-1CC09A3E23FD}" type="presParOf" srcId="{FC4903A5-93E9-4E80-B00A-2B979013F484}" destId="{08074D34-E2D0-499F-ABAC-93F10BB0795F}" srcOrd="6" destOrd="0" presId="urn:microsoft.com/office/officeart/2008/layout/LinedList"/>
    <dgm:cxn modelId="{BBA55B49-863B-4C21-BE26-B4500E634FDD}" type="presParOf" srcId="{F2C686B6-207B-46D1-8ED2-8ACD6E4D7AD9}" destId="{560C43B9-175E-461A-9850-77B8D56A5F92}" srcOrd="8" destOrd="0" presId="urn:microsoft.com/office/officeart/2008/layout/LinedList"/>
    <dgm:cxn modelId="{31A920EC-82AE-4E7C-94AA-883B7FEB0760}" type="presParOf" srcId="{F2C686B6-207B-46D1-8ED2-8ACD6E4D7AD9}" destId="{B1E03003-0557-4917-8884-68AEECC225E0}" srcOrd="9" destOrd="0" presId="urn:microsoft.com/office/officeart/2008/layout/LinedList"/>
    <dgm:cxn modelId="{8CE213B6-1AEC-452D-B6C8-49FF35945F12}" type="presParOf" srcId="{B1E03003-0557-4917-8884-68AEECC225E0}" destId="{36864952-6D06-49B3-B240-9D8E00B46387}" srcOrd="0" destOrd="0" presId="urn:microsoft.com/office/officeart/2008/layout/LinedList"/>
    <dgm:cxn modelId="{4E596C6A-7665-495D-BDF3-FB55E3A10726}" type="presParOf" srcId="{B1E03003-0557-4917-8884-68AEECC225E0}" destId="{8720171C-D9D0-4B36-A850-A8DE31CFB0D7}" srcOrd="1" destOrd="0" presId="urn:microsoft.com/office/officeart/2008/layout/LinedList"/>
    <dgm:cxn modelId="{EADEC20D-97A5-481D-AE71-142E92F8D1AD}" type="presParOf" srcId="{8720171C-D9D0-4B36-A850-A8DE31CFB0D7}" destId="{33C6D4FA-CA0B-4B2F-9DD5-BC5E051B11A9}" srcOrd="0" destOrd="0" presId="urn:microsoft.com/office/officeart/2008/layout/LinedList"/>
    <dgm:cxn modelId="{F355AD9F-17E7-4A4E-BA05-A029E2046D3B}" type="presParOf" srcId="{8720171C-D9D0-4B36-A850-A8DE31CFB0D7}" destId="{32F84C63-0A62-4AEF-9F49-19A228650B3A}" srcOrd="1" destOrd="0" presId="urn:microsoft.com/office/officeart/2008/layout/LinedList"/>
    <dgm:cxn modelId="{7E734285-EBD1-4C5A-8263-379A9B70936A}" type="presParOf" srcId="{32F84C63-0A62-4AEF-9F49-19A228650B3A}" destId="{91CDB3D3-5558-47F2-A7E8-A0599A22B967}" srcOrd="0" destOrd="0" presId="urn:microsoft.com/office/officeart/2008/layout/LinedList"/>
    <dgm:cxn modelId="{670A3348-CC37-4246-87E1-7F62DE72726C}" type="presParOf" srcId="{32F84C63-0A62-4AEF-9F49-19A228650B3A}" destId="{774E93C8-574A-405B-9868-358B97DA0054}" srcOrd="1" destOrd="0" presId="urn:microsoft.com/office/officeart/2008/layout/LinedList"/>
    <dgm:cxn modelId="{99D64DA0-D65A-4BAD-8649-624CC52C6F5D}" type="presParOf" srcId="{32F84C63-0A62-4AEF-9F49-19A228650B3A}" destId="{CF8100DE-BB19-4DF7-BE86-9A02E1C7366E}" srcOrd="2" destOrd="0" presId="urn:microsoft.com/office/officeart/2008/layout/LinedList"/>
    <dgm:cxn modelId="{F13A552C-C81C-4A92-965B-FC56EAA4A083}" type="presParOf" srcId="{8720171C-D9D0-4B36-A850-A8DE31CFB0D7}" destId="{7FA67554-202A-44D4-9266-EA7732B341D2}" srcOrd="2" destOrd="0" presId="urn:microsoft.com/office/officeart/2008/layout/LinedList"/>
    <dgm:cxn modelId="{0DA04159-6D39-4FCF-AC40-4D89D03BCD56}" type="presParOf" srcId="{8720171C-D9D0-4B36-A850-A8DE31CFB0D7}" destId="{86C9A812-E872-43BF-8E2A-E217A961736F}" srcOrd="3" destOrd="0" presId="urn:microsoft.com/office/officeart/2008/layout/LinedList"/>
    <dgm:cxn modelId="{E22981CB-F923-4AC4-9C2E-7D91CDC7D820}" type="presParOf" srcId="{F2C686B6-207B-46D1-8ED2-8ACD6E4D7AD9}" destId="{1F9E28E3-BBAD-427F-8B93-436AC3F02863}" srcOrd="10" destOrd="0" presId="urn:microsoft.com/office/officeart/2008/layout/LinedList"/>
    <dgm:cxn modelId="{C8345188-0322-47C1-9448-17816423EA01}" type="presParOf" srcId="{F2C686B6-207B-46D1-8ED2-8ACD6E4D7AD9}" destId="{59533E9F-5611-419F-B71C-D53279974F1C}" srcOrd="11" destOrd="0" presId="urn:microsoft.com/office/officeart/2008/layout/LinedList"/>
    <dgm:cxn modelId="{454CA7BF-E521-432D-8EB9-DBB7DC0DA4C0}" type="presParOf" srcId="{59533E9F-5611-419F-B71C-D53279974F1C}" destId="{5BF65224-E28C-429B-A2BE-BDDBA60F700F}" srcOrd="0" destOrd="0" presId="urn:microsoft.com/office/officeart/2008/layout/LinedList"/>
    <dgm:cxn modelId="{CA043813-D006-40C4-BB40-0513DEB0DD86}" type="presParOf" srcId="{59533E9F-5611-419F-B71C-D53279974F1C}" destId="{8DF25465-2655-4E8B-996E-325974A40360}" srcOrd="1" destOrd="0" presId="urn:microsoft.com/office/officeart/2008/layout/LinedList"/>
    <dgm:cxn modelId="{A32324A0-38D3-48DA-B784-CB3AEA6738C3}" type="presParOf" srcId="{8DF25465-2655-4E8B-996E-325974A40360}" destId="{5A256C4A-28B7-4894-AB9A-A4E9A1B2A211}" srcOrd="0" destOrd="0" presId="urn:microsoft.com/office/officeart/2008/layout/LinedList"/>
    <dgm:cxn modelId="{8DF0C252-389E-4742-B89A-E884F68F2BCE}" type="presParOf" srcId="{8DF25465-2655-4E8B-996E-325974A40360}" destId="{0AFDA912-1277-4614-A2D1-A0E56F514FDD}" srcOrd="1" destOrd="0" presId="urn:microsoft.com/office/officeart/2008/layout/LinedList"/>
    <dgm:cxn modelId="{DE20A056-C2F9-4B19-813E-E545DF5B6DB4}" type="presParOf" srcId="{0AFDA912-1277-4614-A2D1-A0E56F514FDD}" destId="{D2238A39-C409-462C-AA17-C0C58464536D}" srcOrd="0" destOrd="0" presId="urn:microsoft.com/office/officeart/2008/layout/LinedList"/>
    <dgm:cxn modelId="{46880321-FF6D-414F-A506-0381E4FB53B9}" type="presParOf" srcId="{0AFDA912-1277-4614-A2D1-A0E56F514FDD}" destId="{A90140DE-BE6E-4CAB-9E31-64622CDB544F}" srcOrd="1" destOrd="0" presId="urn:microsoft.com/office/officeart/2008/layout/LinedList"/>
    <dgm:cxn modelId="{7325060B-236D-4FCC-892E-3790631BC8F3}" type="presParOf" srcId="{0AFDA912-1277-4614-A2D1-A0E56F514FDD}" destId="{5B6A5F1D-F84A-413E-ABC7-78157F9B11A5}" srcOrd="2" destOrd="0" presId="urn:microsoft.com/office/officeart/2008/layout/LinedList"/>
    <dgm:cxn modelId="{B5623EC0-3DA3-4005-B8DC-33A0B542BE4A}" type="presParOf" srcId="{8DF25465-2655-4E8B-996E-325974A40360}" destId="{62BD0B11-C6EE-45A4-8A79-BFD1D9A4E748}" srcOrd="2" destOrd="0" presId="urn:microsoft.com/office/officeart/2008/layout/LinedList"/>
    <dgm:cxn modelId="{C0DA3189-3523-4D31-B671-0946FA293094}" type="presParOf" srcId="{8DF25465-2655-4E8B-996E-325974A40360}" destId="{5DA1ADDE-DB5E-44DC-B135-FD855362AAEF}" srcOrd="3" destOrd="0" presId="urn:microsoft.com/office/officeart/2008/layout/LinedList"/>
    <dgm:cxn modelId="{66EB6D30-EDDD-4E16-8EAA-A7B23B7923E7}" type="presParOf" srcId="{F2C686B6-207B-46D1-8ED2-8ACD6E4D7AD9}" destId="{F6FD71D1-9495-4949-8064-AF2781769902}" srcOrd="12" destOrd="0" presId="urn:microsoft.com/office/officeart/2008/layout/LinedList"/>
    <dgm:cxn modelId="{F9C95763-6825-44FD-931B-9231FDEE36D0}" type="presParOf" srcId="{F2C686B6-207B-46D1-8ED2-8ACD6E4D7AD9}" destId="{5E8F3316-572A-4D90-8D53-7CF9E03E8A81}" srcOrd="13" destOrd="0" presId="urn:microsoft.com/office/officeart/2008/layout/LinedList"/>
    <dgm:cxn modelId="{04A64D53-66DA-4BF1-9AD4-092D3AD3E0CA}" type="presParOf" srcId="{5E8F3316-572A-4D90-8D53-7CF9E03E8A81}" destId="{F6DD16A6-D28D-4B42-AA7B-DBADF1DA2660}" srcOrd="0" destOrd="0" presId="urn:microsoft.com/office/officeart/2008/layout/LinedList"/>
    <dgm:cxn modelId="{B808E3CA-4E77-4B28-8785-01BA467A96BB}" type="presParOf" srcId="{5E8F3316-572A-4D90-8D53-7CF9E03E8A81}" destId="{99FDE6EE-DED2-4B23-8790-AB6888EA00FB}" srcOrd="1" destOrd="0" presId="urn:microsoft.com/office/officeart/2008/layout/LinedList"/>
    <dgm:cxn modelId="{E870B9E5-B60A-43ED-939E-DB4C3207D3B3}" type="presParOf" srcId="{99FDE6EE-DED2-4B23-8790-AB6888EA00FB}" destId="{C05C0A4E-946A-461B-9ED2-2761D6B2D9A0}" srcOrd="0" destOrd="0" presId="urn:microsoft.com/office/officeart/2008/layout/LinedList"/>
    <dgm:cxn modelId="{48CF500B-2CEB-40FA-9C2B-4DAC9F58FF1F}" type="presParOf" srcId="{99FDE6EE-DED2-4B23-8790-AB6888EA00FB}" destId="{0F7CB83F-DA92-4DAE-AA7B-018F4ED0C570}" srcOrd="1" destOrd="0" presId="urn:microsoft.com/office/officeart/2008/layout/LinedList"/>
    <dgm:cxn modelId="{288AB7CB-8502-4E95-AA52-6FE634BF3B3F}" type="presParOf" srcId="{0F7CB83F-DA92-4DAE-AA7B-018F4ED0C570}" destId="{B9F69563-DF6F-468B-B828-EB9A13B5BB11}" srcOrd="0" destOrd="0" presId="urn:microsoft.com/office/officeart/2008/layout/LinedList"/>
    <dgm:cxn modelId="{2A17A44D-2016-4A31-A47C-C88C3FFF71F7}" type="presParOf" srcId="{0F7CB83F-DA92-4DAE-AA7B-018F4ED0C570}" destId="{94421A13-AEC3-4694-BF87-EDF18232266A}" srcOrd="1" destOrd="0" presId="urn:microsoft.com/office/officeart/2008/layout/LinedList"/>
    <dgm:cxn modelId="{D03A3019-AF1B-41E5-B0BA-B49AF9B0417E}" type="presParOf" srcId="{0F7CB83F-DA92-4DAE-AA7B-018F4ED0C570}" destId="{3365AC71-E172-416F-AF2D-A3338DD9958D}" srcOrd="2" destOrd="0" presId="urn:microsoft.com/office/officeart/2008/layout/LinedList"/>
    <dgm:cxn modelId="{A13CA416-8D09-406F-A397-40B31E10E4AC}" type="presParOf" srcId="{99FDE6EE-DED2-4B23-8790-AB6888EA00FB}" destId="{01EC6AAB-7977-44A0-A223-B342A2CAD5EB}" srcOrd="2" destOrd="0" presId="urn:microsoft.com/office/officeart/2008/layout/LinedList"/>
    <dgm:cxn modelId="{A5387CE8-8953-4533-8D38-CE6B0CCD0F22}" type="presParOf" srcId="{99FDE6EE-DED2-4B23-8790-AB6888EA00FB}" destId="{34331FC6-586E-4A70-A274-B7B696839D72}" srcOrd="3" destOrd="0" presId="urn:microsoft.com/office/officeart/2008/layout/LinedList"/>
  </dgm:cxnLst>
  <dgm:bg>
    <a:solidFill>
      <a:srgbClr val="053249">
        <a:alpha val="80000"/>
      </a:srgb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C68EA-CFF4-485B-83C8-0D79C4A6E5B3}">
      <dsp:nvSpPr>
        <dsp:cNvPr id="0" name=""/>
        <dsp:cNvSpPr/>
      </dsp:nvSpPr>
      <dsp:spPr>
        <a:xfrm>
          <a:off x="0" y="319637"/>
          <a:ext cx="6683001" cy="191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8675" tIns="333248" rIns="518675" bIns="113792" numCol="1" spcCol="1270" anchor="t" anchorCtr="0">
          <a:noAutofit/>
        </a:bodyPr>
        <a:lstStyle/>
        <a:p>
          <a:pPr marL="171450" lvl="1" indent="-171450" algn="l" defTabSz="711200">
            <a:lnSpc>
              <a:spcPct val="90000"/>
            </a:lnSpc>
            <a:spcBef>
              <a:spcPct val="0"/>
            </a:spcBef>
            <a:spcAft>
              <a:spcPct val="15000"/>
            </a:spcAft>
            <a:buChar char="•"/>
          </a:pPr>
          <a:r>
            <a:rPr lang="en-GB" altLang="en-US" sz="1600" b="1" kern="1200" dirty="0">
              <a:latin typeface="Arial" panose="020B0604020202020204" pitchFamily="34" charset="0"/>
              <a:ea typeface="MS PGothic" pitchFamily="34" charset="-128"/>
              <a:cs typeface="Arial" panose="020B0604020202020204" pitchFamily="34" charset="0"/>
            </a:rPr>
            <a:t>250-300 kg </a:t>
          </a:r>
          <a:r>
            <a:rPr lang="en-GB" altLang="en-US" sz="1600" kern="1200" dirty="0">
              <a:latin typeface="Arial" panose="020B0604020202020204" pitchFamily="34" charset="0"/>
              <a:ea typeface="MS PGothic" pitchFamily="34" charset="-128"/>
              <a:cs typeface="Arial" panose="020B0604020202020204" pitchFamily="34" charset="0"/>
            </a:rPr>
            <a:t>Satellite</a:t>
          </a:r>
        </a:p>
        <a:p>
          <a:pPr marL="171450" lvl="1" indent="-171450" algn="l" defTabSz="711200">
            <a:lnSpc>
              <a:spcPct val="90000"/>
            </a:lnSpc>
            <a:spcBef>
              <a:spcPct val="0"/>
            </a:spcBef>
            <a:spcAft>
              <a:spcPct val="15000"/>
            </a:spcAft>
            <a:buChar char="•"/>
          </a:pPr>
          <a:r>
            <a:rPr lang="en-GB" altLang="en-US" sz="1600" b="1" kern="1200" dirty="0">
              <a:latin typeface="Arial" panose="020B0604020202020204" pitchFamily="34" charset="0"/>
              <a:ea typeface="MS PGothic" pitchFamily="34" charset="-128"/>
              <a:cs typeface="Arial" panose="020B0604020202020204" pitchFamily="34" charset="0"/>
            </a:rPr>
            <a:t>Orbit</a:t>
          </a:r>
        </a:p>
        <a:p>
          <a:pPr marL="342900" lvl="2" indent="-171450" algn="l" defTabSz="711200">
            <a:lnSpc>
              <a:spcPct val="90000"/>
            </a:lnSpc>
            <a:spcBef>
              <a:spcPct val="0"/>
            </a:spcBef>
            <a:spcAft>
              <a:spcPct val="15000"/>
            </a:spcAft>
            <a:buChar char="•"/>
          </a:pPr>
          <a:r>
            <a:rPr lang="en-GB" altLang="en-US" sz="1600" b="1" kern="1200" dirty="0">
              <a:latin typeface="Arial" panose="020B0604020202020204" pitchFamily="34" charset="0"/>
              <a:ea typeface="MS PGothic" pitchFamily="34" charset="-128"/>
              <a:cs typeface="Arial" panose="020B0604020202020204" pitchFamily="34" charset="0"/>
            </a:rPr>
            <a:t>~ 6000 Km</a:t>
          </a:r>
          <a:r>
            <a:rPr lang="en-GB" altLang="en-US" sz="1600" b="0" kern="1200" dirty="0">
              <a:latin typeface="Arial" panose="020B0604020202020204" pitchFamily="34" charset="0"/>
              <a:ea typeface="MS PGothic" pitchFamily="34" charset="-128"/>
              <a:cs typeface="Arial" panose="020B0604020202020204" pitchFamily="34" charset="0"/>
            </a:rPr>
            <a:t> Altitude, </a:t>
          </a:r>
          <a:endParaRPr lang="en-GB" altLang="en-US" sz="1600" b="1" kern="1200" dirty="0">
            <a:latin typeface="Arial" panose="020B0604020202020204" pitchFamily="34" charset="0"/>
            <a:ea typeface="MS PGothic" pitchFamily="34" charset="-128"/>
            <a:cs typeface="Arial" panose="020B0604020202020204" pitchFamily="34" charset="0"/>
          </a:endParaRPr>
        </a:p>
        <a:p>
          <a:pPr marL="342900" lvl="2" indent="-171450" algn="l" defTabSz="711200">
            <a:lnSpc>
              <a:spcPct val="90000"/>
            </a:lnSpc>
            <a:spcBef>
              <a:spcPct val="0"/>
            </a:spcBef>
            <a:spcAft>
              <a:spcPct val="15000"/>
            </a:spcAft>
            <a:buChar char="•"/>
          </a:pPr>
          <a:r>
            <a:rPr lang="en-GB" altLang="en-US" sz="1600" b="1" kern="1200">
              <a:latin typeface="Arial" panose="020B0604020202020204" pitchFamily="34" charset="0"/>
              <a:ea typeface="MS PGothic" pitchFamily="34" charset="-128"/>
              <a:cs typeface="Arial" panose="020B0604020202020204" pitchFamily="34" charset="0"/>
            </a:rPr>
            <a:t>~ 95 </a:t>
          </a:r>
          <a:r>
            <a:rPr lang="en-GB" altLang="en-US" sz="1600" b="1" kern="1200" err="1">
              <a:latin typeface="Arial" panose="020B0604020202020204" pitchFamily="34" charset="0"/>
              <a:ea typeface="MS PGothic" pitchFamily="34" charset="-128"/>
              <a:cs typeface="Arial" panose="020B0604020202020204" pitchFamily="34" charset="0"/>
            </a:rPr>
            <a:t>deg</a:t>
          </a:r>
          <a:r>
            <a:rPr lang="en-GB" altLang="en-US" sz="1600" b="1" kern="1200">
              <a:latin typeface="Arial" panose="020B0604020202020204" pitchFamily="34" charset="0"/>
              <a:ea typeface="MS PGothic" pitchFamily="34" charset="-128"/>
              <a:cs typeface="Arial" panose="020B0604020202020204" pitchFamily="34" charset="0"/>
            </a:rPr>
            <a:t> </a:t>
          </a:r>
          <a:r>
            <a:rPr lang="en-GB" altLang="en-US" sz="1600" b="0" kern="1200">
              <a:latin typeface="Arial" panose="020B0604020202020204" pitchFamily="34" charset="0"/>
              <a:ea typeface="MS PGothic" pitchFamily="34" charset="-128"/>
              <a:cs typeface="Arial" panose="020B0604020202020204" pitchFamily="34" charset="0"/>
            </a:rPr>
            <a:t>inclination</a:t>
          </a:r>
          <a:r>
            <a:rPr lang="en-GB" altLang="en-US" sz="1600" b="1" kern="1200">
              <a:latin typeface="Arial" panose="020B0604020202020204" pitchFamily="34" charset="0"/>
              <a:ea typeface="MS PGothic" pitchFamily="34" charset="-128"/>
              <a:cs typeface="Arial" panose="020B0604020202020204" pitchFamily="34" charset="0"/>
            </a:rPr>
            <a:t> </a:t>
          </a:r>
          <a:endParaRPr lang="en-GB" altLang="en-US" sz="1600" b="0" kern="1200">
            <a:latin typeface="Arial" panose="020B0604020202020204" pitchFamily="34" charset="0"/>
            <a:ea typeface="MS PGothic" pitchFamily="34" charset="-128"/>
            <a:cs typeface="Arial" panose="020B0604020202020204" pitchFamily="34" charset="0"/>
          </a:endParaRPr>
        </a:p>
        <a:p>
          <a:pPr marL="171450" lvl="1" indent="-171450" algn="l" defTabSz="711200">
            <a:lnSpc>
              <a:spcPct val="90000"/>
            </a:lnSpc>
            <a:spcBef>
              <a:spcPct val="0"/>
            </a:spcBef>
            <a:spcAft>
              <a:spcPct val="15000"/>
            </a:spcAft>
            <a:buChar char="•"/>
          </a:pPr>
          <a:r>
            <a:rPr lang="en-GB" sz="1600" b="0" kern="1200" dirty="0"/>
            <a:t>Very Precise on-Board Metrology</a:t>
          </a:r>
          <a:endParaRPr lang="en-GB" altLang="en-US" sz="1600" b="0" kern="1200" dirty="0">
            <a:latin typeface="Arial" panose="020B0604020202020204" pitchFamily="34" charset="0"/>
            <a:ea typeface="MS PGothic" pitchFamily="34" charset="-128"/>
            <a:cs typeface="Arial" panose="020B0604020202020204" pitchFamily="34" charset="0"/>
          </a:endParaRPr>
        </a:p>
        <a:p>
          <a:pPr marL="171450" lvl="1" indent="-171450" algn="l" defTabSz="711200">
            <a:lnSpc>
              <a:spcPct val="90000"/>
            </a:lnSpc>
            <a:spcBef>
              <a:spcPct val="0"/>
            </a:spcBef>
            <a:spcAft>
              <a:spcPct val="15000"/>
            </a:spcAft>
            <a:buChar char="•"/>
          </a:pPr>
          <a:r>
            <a:rPr lang="en-GB" altLang="en-US" sz="1600" b="1" kern="1200" dirty="0">
              <a:latin typeface="Arial" panose="020B0604020202020204" pitchFamily="34" charset="0"/>
              <a:ea typeface="MS PGothic" pitchFamily="34" charset="-128"/>
              <a:cs typeface="Arial" panose="020B0604020202020204" pitchFamily="34" charset="0"/>
            </a:rPr>
            <a:t>Launch in 2028</a:t>
          </a:r>
        </a:p>
      </dsp:txBody>
      <dsp:txXfrm>
        <a:off x="0" y="319637"/>
        <a:ext cx="6683001" cy="1915200"/>
      </dsp:txXfrm>
    </dsp:sp>
    <dsp:sp modelId="{20193802-235F-494B-A543-96F672F3C274}">
      <dsp:nvSpPr>
        <dsp:cNvPr id="0" name=""/>
        <dsp:cNvSpPr/>
      </dsp:nvSpPr>
      <dsp:spPr>
        <a:xfrm>
          <a:off x="334150" y="83477"/>
          <a:ext cx="467810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821" tIns="0" rIns="176821" bIns="0" numCol="1" spcCol="1270" anchor="ctr" anchorCtr="0">
          <a:noAutofit/>
        </a:bodyPr>
        <a:lstStyle/>
        <a:p>
          <a:pPr marL="0" lvl="0" indent="0" algn="l" defTabSz="711200">
            <a:lnSpc>
              <a:spcPct val="90000"/>
            </a:lnSpc>
            <a:spcBef>
              <a:spcPct val="0"/>
            </a:spcBef>
            <a:spcAft>
              <a:spcPct val="35000"/>
            </a:spcAft>
            <a:buClr>
              <a:srgbClr val="8197A6"/>
            </a:buClr>
            <a:buNone/>
          </a:pPr>
          <a:r>
            <a:rPr lang="sv-SE" sz="1600" b="1" kern="1200"/>
            <a:t>GENESIS in short</a:t>
          </a:r>
          <a:endParaRPr lang="en-GB" sz="1600" b="1" kern="1200" dirty="0"/>
        </a:p>
      </dsp:txBody>
      <dsp:txXfrm>
        <a:off x="357207" y="106534"/>
        <a:ext cx="4631986" cy="426206"/>
      </dsp:txXfrm>
    </dsp:sp>
    <dsp:sp modelId="{11BF4FF3-DF5A-47BA-B4BB-5F8071D0F462}">
      <dsp:nvSpPr>
        <dsp:cNvPr id="0" name=""/>
        <dsp:cNvSpPr/>
      </dsp:nvSpPr>
      <dsp:spPr>
        <a:xfrm>
          <a:off x="0" y="2557397"/>
          <a:ext cx="6683001" cy="2066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8675" tIns="333248" rIns="518675" bIns="113792" numCol="1" spcCol="1270" anchor="t" anchorCtr="0">
          <a:noAutofit/>
        </a:bodyPr>
        <a:lstStyle/>
        <a:p>
          <a:pPr marL="171450" lvl="1" indent="-171450" algn="l" defTabSz="711200">
            <a:lnSpc>
              <a:spcPct val="90000"/>
            </a:lnSpc>
            <a:spcBef>
              <a:spcPct val="0"/>
            </a:spcBef>
            <a:spcAft>
              <a:spcPct val="15000"/>
            </a:spcAft>
            <a:buChar char="•"/>
          </a:pPr>
          <a:r>
            <a:rPr lang="en-GB" altLang="en-US" sz="1600" kern="1200" dirty="0">
              <a:latin typeface="Arial" panose="020B0604020202020204" pitchFamily="34" charset="0"/>
              <a:ea typeface="MS PGothic" pitchFamily="34" charset="-128"/>
              <a:cs typeface="Arial" panose="020B0604020202020204" pitchFamily="34" charset="0"/>
            </a:rPr>
            <a:t>Design, development, qualification and calibration of the </a:t>
          </a:r>
          <a:r>
            <a:rPr lang="en-GB" altLang="en-US" sz="1600" b="1" kern="1200" dirty="0">
              <a:latin typeface="Arial" panose="020B0604020202020204" pitchFamily="34" charset="0"/>
              <a:ea typeface="MS PGothic" pitchFamily="34" charset="-128"/>
              <a:cs typeface="Arial" panose="020B0604020202020204" pitchFamily="34" charset="0"/>
            </a:rPr>
            <a:t>satellite (</a:t>
          </a:r>
          <a:r>
            <a:rPr lang="en-GB" altLang="en-US" sz="1600" b="1" kern="1200" dirty="0" err="1">
              <a:latin typeface="Arial" panose="020B0604020202020204" pitchFamily="34" charset="0"/>
              <a:ea typeface="MS PGothic" pitchFamily="34" charset="-128"/>
              <a:cs typeface="Arial" panose="020B0604020202020204" pitchFamily="34" charset="0"/>
            </a:rPr>
            <a:t>incl</a:t>
          </a:r>
          <a:r>
            <a:rPr lang="en-GB" altLang="en-US" sz="1600" b="1" kern="1200" dirty="0">
              <a:latin typeface="Arial" panose="020B0604020202020204" pitchFamily="34" charset="0"/>
              <a:ea typeface="MS PGothic" pitchFamily="34" charset="-128"/>
              <a:cs typeface="Arial" panose="020B0604020202020204" pitchFamily="34" charset="0"/>
            </a:rPr>
            <a:t> payloads) and ground segment</a:t>
          </a:r>
          <a:r>
            <a:rPr lang="en-GB" altLang="en-US" sz="1600" kern="1200" dirty="0">
              <a:latin typeface="Arial" panose="020B0604020202020204" pitchFamily="34" charset="0"/>
              <a:ea typeface="MS PGothic" pitchFamily="34" charset="-128"/>
              <a:cs typeface="Arial" panose="020B0604020202020204" pitchFamily="34" charset="0"/>
            </a:rPr>
            <a:t> </a:t>
          </a:r>
        </a:p>
        <a:p>
          <a:pPr marL="171450" lvl="1" indent="-171450" algn="l" defTabSz="711200">
            <a:lnSpc>
              <a:spcPct val="90000"/>
            </a:lnSpc>
            <a:spcBef>
              <a:spcPct val="0"/>
            </a:spcBef>
            <a:spcAft>
              <a:spcPct val="15000"/>
            </a:spcAft>
            <a:buChar char="•"/>
          </a:pPr>
          <a:r>
            <a:rPr lang="en-GB" altLang="en-US" sz="1600" b="1" kern="1200" dirty="0">
              <a:latin typeface="Arial" panose="020B0604020202020204" pitchFamily="34" charset="0"/>
              <a:ea typeface="MS PGothic" pitchFamily="34" charset="-128"/>
              <a:cs typeface="Arial" panose="020B0604020202020204" pitchFamily="34" charset="0"/>
            </a:rPr>
            <a:t>Launch and early operations </a:t>
          </a:r>
          <a:r>
            <a:rPr lang="en-GB" altLang="en-US" sz="1600" kern="1200" dirty="0">
              <a:latin typeface="Arial" panose="020B0604020202020204" pitchFamily="34" charset="0"/>
              <a:ea typeface="MS PGothic" pitchFamily="34" charset="-128"/>
              <a:cs typeface="Arial" panose="020B0604020202020204" pitchFamily="34" charset="0"/>
            </a:rPr>
            <a:t>including commissioning and in-orbit calibration</a:t>
          </a:r>
        </a:p>
        <a:p>
          <a:pPr marL="171450" lvl="1" indent="-171450" algn="l" defTabSz="711200">
            <a:lnSpc>
              <a:spcPct val="90000"/>
            </a:lnSpc>
            <a:spcBef>
              <a:spcPct val="0"/>
            </a:spcBef>
            <a:spcAft>
              <a:spcPct val="15000"/>
            </a:spcAft>
            <a:buChar char="•"/>
          </a:pPr>
          <a:r>
            <a:rPr lang="en-GB" altLang="en-US" sz="1600" b="1" kern="1200">
              <a:latin typeface="Arial" panose="020B0604020202020204" pitchFamily="34" charset="0"/>
              <a:ea typeface="MS PGothic" pitchFamily="34" charset="-128"/>
              <a:cs typeface="Arial" panose="020B0604020202020204" pitchFamily="34" charset="0"/>
            </a:rPr>
            <a:t>Operations </a:t>
          </a:r>
          <a:r>
            <a:rPr lang="en-GB" altLang="en-US" sz="1600" kern="1200">
              <a:latin typeface="Arial" panose="020B0604020202020204" pitchFamily="34" charset="0"/>
              <a:ea typeface="MS PGothic" pitchFamily="34" charset="-128"/>
              <a:cs typeface="Arial" panose="020B0604020202020204" pitchFamily="34" charset="0"/>
            </a:rPr>
            <a:t>(2 years, option for extension)</a:t>
          </a:r>
        </a:p>
        <a:p>
          <a:pPr marL="171450" lvl="1" indent="-171450" algn="l" defTabSz="711200">
            <a:lnSpc>
              <a:spcPct val="90000"/>
            </a:lnSpc>
            <a:spcBef>
              <a:spcPct val="0"/>
            </a:spcBef>
            <a:spcAft>
              <a:spcPct val="15000"/>
            </a:spcAft>
            <a:buChar char="•"/>
          </a:pPr>
          <a:r>
            <a:rPr lang="sv-SE" altLang="en-US" sz="1600" b="1" kern="1200" dirty="0">
              <a:latin typeface="Arial" panose="020B0604020202020204" pitchFamily="34" charset="0"/>
              <a:ea typeface="MS PGothic" pitchFamily="34" charset="-128"/>
              <a:cs typeface="Arial" panose="020B0604020202020204" pitchFamily="34" charset="0"/>
            </a:rPr>
            <a:t>Data exploitation </a:t>
          </a:r>
          <a:r>
            <a:rPr lang="sv-SE" altLang="en-US" sz="1600" b="0" kern="1200" dirty="0">
              <a:latin typeface="Arial" panose="020B0604020202020204" pitchFamily="34" charset="0"/>
              <a:ea typeface="MS PGothic" pitchFamily="34" charset="-128"/>
              <a:cs typeface="Arial" panose="020B0604020202020204" pitchFamily="34" charset="0"/>
            </a:rPr>
            <a:t>(Including processing, archiving and data distribution from ESA facilities)</a:t>
          </a:r>
          <a:endParaRPr lang="en-GB" altLang="en-US" sz="1600" b="0" kern="1200" dirty="0">
            <a:latin typeface="Arial" panose="020B0604020202020204" pitchFamily="34" charset="0"/>
            <a:ea typeface="MS PGothic" pitchFamily="34" charset="-128"/>
            <a:cs typeface="Arial" panose="020B0604020202020204" pitchFamily="34" charset="0"/>
          </a:endParaRPr>
        </a:p>
      </dsp:txBody>
      <dsp:txXfrm>
        <a:off x="0" y="2557397"/>
        <a:ext cx="6683001" cy="2066400"/>
      </dsp:txXfrm>
    </dsp:sp>
    <dsp:sp modelId="{38BD31F7-C771-4BE3-BED0-372A71B1C4EA}">
      <dsp:nvSpPr>
        <dsp:cNvPr id="0" name=""/>
        <dsp:cNvSpPr/>
      </dsp:nvSpPr>
      <dsp:spPr>
        <a:xfrm>
          <a:off x="334150" y="2321237"/>
          <a:ext cx="6251766"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821" tIns="0" rIns="176821" bIns="0" numCol="1" spcCol="1270" anchor="ctr" anchorCtr="0">
          <a:noAutofit/>
        </a:bodyPr>
        <a:lstStyle/>
        <a:p>
          <a:pPr marL="0" lvl="0" indent="0" algn="l" defTabSz="711200">
            <a:lnSpc>
              <a:spcPct val="90000"/>
            </a:lnSpc>
            <a:spcBef>
              <a:spcPct val="0"/>
            </a:spcBef>
            <a:spcAft>
              <a:spcPct val="35000"/>
            </a:spcAft>
            <a:buClr>
              <a:srgbClr val="8197A6"/>
            </a:buClr>
            <a:buNone/>
          </a:pPr>
          <a:r>
            <a:rPr lang="sv-SE" sz="1600" b="1" kern="1200" dirty="0"/>
            <a:t>Mission scope</a:t>
          </a:r>
          <a:endParaRPr lang="en-GB" sz="1600" b="1" kern="1200" dirty="0"/>
        </a:p>
      </dsp:txBody>
      <dsp:txXfrm>
        <a:off x="357207" y="2344294"/>
        <a:ext cx="6205652"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4A782-CCCF-4777-99DA-C01E88CA9D6B}">
      <dsp:nvSpPr>
        <dsp:cNvPr id="0" name=""/>
        <dsp:cNvSpPr/>
      </dsp:nvSpPr>
      <dsp:spPr>
        <a:xfrm>
          <a:off x="0" y="663"/>
          <a:ext cx="800574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FAAB1-E5B6-41F0-AE55-407051E2F4B3}">
      <dsp:nvSpPr>
        <dsp:cNvPr id="0" name=""/>
        <dsp:cNvSpPr/>
      </dsp:nvSpPr>
      <dsp:spPr>
        <a:xfrm>
          <a:off x="0" y="0"/>
          <a:ext cx="1601148" cy="77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Coordinator</a:t>
          </a:r>
        </a:p>
      </dsp:txBody>
      <dsp:txXfrm>
        <a:off x="0" y="0"/>
        <a:ext cx="1601148" cy="776022"/>
      </dsp:txXfrm>
    </dsp:sp>
    <dsp:sp modelId="{3DA2A3A8-646D-47A1-9506-81A33F654AB1}">
      <dsp:nvSpPr>
        <dsp:cNvPr id="0" name=""/>
        <dsp:cNvSpPr/>
      </dsp:nvSpPr>
      <dsp:spPr>
        <a:xfrm>
          <a:off x="1721234" y="35902"/>
          <a:ext cx="6284508" cy="70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err="1">
              <a:solidFill>
                <a:schemeClr val="bg1"/>
              </a:solidFill>
            </a:rPr>
            <a:t>Özgur</a:t>
          </a:r>
          <a:r>
            <a:rPr lang="en-GB" sz="1200" b="1" kern="1200">
              <a:solidFill>
                <a:schemeClr val="bg1"/>
              </a:solidFill>
            </a:rPr>
            <a:t> Karatekin </a:t>
          </a:r>
          <a:br>
            <a:rPr lang="en-GB" sz="1200" kern="1200">
              <a:solidFill>
                <a:schemeClr val="bg1"/>
              </a:solidFill>
            </a:rPr>
          </a:br>
          <a:r>
            <a:rPr lang="en-GB" sz="1200" kern="1200">
              <a:solidFill>
                <a:schemeClr val="bg1"/>
              </a:solidFill>
            </a:rPr>
            <a:t>Royal Observatory of Belgium – </a:t>
          </a:r>
          <a:r>
            <a:rPr lang="en-GB" sz="1200" kern="1200" err="1">
              <a:solidFill>
                <a:schemeClr val="bg1"/>
              </a:solidFill>
            </a:rPr>
            <a:t>RoB</a:t>
          </a:r>
          <a:endParaRPr lang="en-GB" sz="1200" kern="1200">
            <a:solidFill>
              <a:schemeClr val="bg1"/>
            </a:solidFill>
          </a:endParaRPr>
        </a:p>
      </dsp:txBody>
      <dsp:txXfrm>
        <a:off x="1721234" y="35902"/>
        <a:ext cx="6284508" cy="704786"/>
      </dsp:txXfrm>
    </dsp:sp>
    <dsp:sp modelId="{9906DDC3-3213-4295-B030-9BE565C3EDAC}">
      <dsp:nvSpPr>
        <dsp:cNvPr id="0" name=""/>
        <dsp:cNvSpPr/>
      </dsp:nvSpPr>
      <dsp:spPr>
        <a:xfrm>
          <a:off x="1601148" y="740688"/>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3C1E08-9C7A-4AB7-9C6C-BC8B0FBA86AB}">
      <dsp:nvSpPr>
        <dsp:cNvPr id="0" name=""/>
        <dsp:cNvSpPr/>
      </dsp:nvSpPr>
      <dsp:spPr>
        <a:xfrm>
          <a:off x="0" y="776685"/>
          <a:ext cx="800574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83B622-82F3-4293-8FE4-E414675FA33C}">
      <dsp:nvSpPr>
        <dsp:cNvPr id="0" name=""/>
        <dsp:cNvSpPr/>
      </dsp:nvSpPr>
      <dsp:spPr>
        <a:xfrm>
          <a:off x="0" y="776685"/>
          <a:ext cx="1601148" cy="77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Co-Coordinator </a:t>
          </a:r>
        </a:p>
      </dsp:txBody>
      <dsp:txXfrm>
        <a:off x="0" y="776685"/>
        <a:ext cx="1601148" cy="776022"/>
      </dsp:txXfrm>
    </dsp:sp>
    <dsp:sp modelId="{CD44488F-14B8-4BA1-9A24-33BA2BAD5DDB}">
      <dsp:nvSpPr>
        <dsp:cNvPr id="0" name=""/>
        <dsp:cNvSpPr/>
      </dsp:nvSpPr>
      <dsp:spPr>
        <a:xfrm>
          <a:off x="1721234" y="811925"/>
          <a:ext cx="6284508" cy="70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a:solidFill>
                <a:schemeClr val="bg1"/>
              </a:solidFill>
            </a:rPr>
            <a:t>Francesco Vespe </a:t>
          </a:r>
          <a:br>
            <a:rPr lang="en-GB" sz="1200" kern="1200">
              <a:solidFill>
                <a:schemeClr val="bg1"/>
              </a:solidFill>
            </a:rPr>
          </a:br>
          <a:r>
            <a:rPr lang="en-GB" sz="1200" kern="1200">
              <a:solidFill>
                <a:schemeClr val="bg1"/>
              </a:solidFill>
            </a:rPr>
            <a:t>ASI Space Geodesy Centre at Matera</a:t>
          </a:r>
        </a:p>
      </dsp:txBody>
      <dsp:txXfrm>
        <a:off x="1721234" y="811925"/>
        <a:ext cx="6284508" cy="704786"/>
      </dsp:txXfrm>
    </dsp:sp>
    <dsp:sp modelId="{9FD27AEE-2779-4D4D-9217-E74CE8F25BB6}">
      <dsp:nvSpPr>
        <dsp:cNvPr id="0" name=""/>
        <dsp:cNvSpPr/>
      </dsp:nvSpPr>
      <dsp:spPr>
        <a:xfrm>
          <a:off x="1601148" y="1516711"/>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0FB5FC-BCF5-46F4-BF2C-449504EB60AD}">
      <dsp:nvSpPr>
        <dsp:cNvPr id="0" name=""/>
        <dsp:cNvSpPr/>
      </dsp:nvSpPr>
      <dsp:spPr>
        <a:xfrm>
          <a:off x="0" y="1552708"/>
          <a:ext cx="800574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F704AD-5B33-4BDF-8FB7-6D8DEB5548D8}">
      <dsp:nvSpPr>
        <dsp:cNvPr id="0" name=""/>
        <dsp:cNvSpPr/>
      </dsp:nvSpPr>
      <dsp:spPr>
        <a:xfrm>
          <a:off x="0" y="1552708"/>
          <a:ext cx="1601148" cy="77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WG1: ITRF &amp; Combination of Techniques</a:t>
          </a:r>
        </a:p>
      </dsp:txBody>
      <dsp:txXfrm>
        <a:off x="0" y="1552708"/>
        <a:ext cx="1601148" cy="776022"/>
      </dsp:txXfrm>
    </dsp:sp>
    <dsp:sp modelId="{89A7F909-DDC6-4839-A6CD-61704297044E}">
      <dsp:nvSpPr>
        <dsp:cNvPr id="0" name=""/>
        <dsp:cNvSpPr/>
      </dsp:nvSpPr>
      <dsp:spPr>
        <a:xfrm>
          <a:off x="1721234" y="1570744"/>
          <a:ext cx="6284508" cy="360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err="1">
              <a:solidFill>
                <a:schemeClr val="bg1"/>
              </a:solidFill>
            </a:rPr>
            <a:t>Zuheir</a:t>
          </a:r>
          <a:r>
            <a:rPr lang="en-GB" sz="1200" b="1" kern="1200" dirty="0">
              <a:solidFill>
                <a:schemeClr val="bg1"/>
              </a:solidFill>
            </a:rPr>
            <a:t> </a:t>
          </a:r>
          <a:r>
            <a:rPr lang="en-GB" sz="1200" b="1" kern="1200" dirty="0" err="1">
              <a:solidFill>
                <a:schemeClr val="bg1"/>
              </a:solidFill>
            </a:rPr>
            <a:t>Altamimi</a:t>
          </a:r>
          <a:br>
            <a:rPr lang="en-GB" sz="1200" kern="1200" dirty="0">
              <a:solidFill>
                <a:schemeClr val="bg1"/>
              </a:solidFill>
            </a:rPr>
          </a:br>
          <a:r>
            <a:rPr lang="fr-FR" sz="1200" b="0" i="0" kern="1200" dirty="0">
              <a:solidFill>
                <a:schemeClr val="bg1"/>
              </a:solidFill>
            </a:rPr>
            <a:t>Institut national de l'information géographique et forestière – IGN</a:t>
          </a:r>
          <a:endParaRPr lang="en-GB" sz="1200" kern="1200" dirty="0">
            <a:solidFill>
              <a:schemeClr val="bg1"/>
            </a:solidFill>
          </a:endParaRPr>
        </a:p>
      </dsp:txBody>
      <dsp:txXfrm>
        <a:off x="1721234" y="1570744"/>
        <a:ext cx="6284508" cy="360729"/>
      </dsp:txXfrm>
    </dsp:sp>
    <dsp:sp modelId="{DE3C6890-4451-4CA8-AA34-BEB43809C4B2}">
      <dsp:nvSpPr>
        <dsp:cNvPr id="0" name=""/>
        <dsp:cNvSpPr/>
      </dsp:nvSpPr>
      <dsp:spPr>
        <a:xfrm>
          <a:off x="1601148" y="1931473"/>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37370-E1F9-4A8F-B85C-ABBD7A15FBA3}">
      <dsp:nvSpPr>
        <dsp:cNvPr id="0" name=""/>
        <dsp:cNvSpPr/>
      </dsp:nvSpPr>
      <dsp:spPr>
        <a:xfrm>
          <a:off x="1721234" y="1949510"/>
          <a:ext cx="6284508" cy="360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a:solidFill>
                <a:schemeClr val="bg1"/>
              </a:solidFill>
            </a:rPr>
            <a:t>Florian Seitz</a:t>
          </a:r>
          <a:br>
            <a:rPr lang="en-GB" sz="1200" kern="1200">
              <a:solidFill>
                <a:schemeClr val="bg1"/>
              </a:solidFill>
            </a:rPr>
          </a:br>
          <a:r>
            <a:rPr lang="de-DE" sz="1200" kern="1200">
              <a:solidFill>
                <a:schemeClr val="bg1"/>
              </a:solidFill>
            </a:rPr>
            <a:t>Deutsches Geodätisches Forschungsinstitut-Technischen Universität München – DGFI</a:t>
          </a:r>
          <a:endParaRPr lang="en-GB" sz="1200" kern="1200">
            <a:solidFill>
              <a:schemeClr val="bg1"/>
            </a:solidFill>
          </a:endParaRPr>
        </a:p>
      </dsp:txBody>
      <dsp:txXfrm>
        <a:off x="1721234" y="1949510"/>
        <a:ext cx="6284508" cy="360729"/>
      </dsp:txXfrm>
    </dsp:sp>
    <dsp:sp modelId="{EC9CB31C-F857-4B41-9E3E-8D51D6F3D7FD}">
      <dsp:nvSpPr>
        <dsp:cNvPr id="0" name=""/>
        <dsp:cNvSpPr/>
      </dsp:nvSpPr>
      <dsp:spPr>
        <a:xfrm>
          <a:off x="1601148" y="2310239"/>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20278A-238C-4DE5-BE5B-F4B97476FB99}">
      <dsp:nvSpPr>
        <dsp:cNvPr id="0" name=""/>
        <dsp:cNvSpPr/>
      </dsp:nvSpPr>
      <dsp:spPr>
        <a:xfrm>
          <a:off x="0" y="2328730"/>
          <a:ext cx="800574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555276-D05E-4ED5-A92E-F31257C34B71}">
      <dsp:nvSpPr>
        <dsp:cNvPr id="0" name=""/>
        <dsp:cNvSpPr/>
      </dsp:nvSpPr>
      <dsp:spPr>
        <a:xfrm>
          <a:off x="0" y="2328730"/>
          <a:ext cx="1601148" cy="77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WG2: GNSS</a:t>
          </a:r>
        </a:p>
      </dsp:txBody>
      <dsp:txXfrm>
        <a:off x="0" y="2328730"/>
        <a:ext cx="1601148" cy="776022"/>
      </dsp:txXfrm>
    </dsp:sp>
    <dsp:sp modelId="{37691982-B9A3-4F5E-84D4-D2D23515E71D}">
      <dsp:nvSpPr>
        <dsp:cNvPr id="0" name=""/>
        <dsp:cNvSpPr/>
      </dsp:nvSpPr>
      <dsp:spPr>
        <a:xfrm>
          <a:off x="1721234" y="2346767"/>
          <a:ext cx="6284508" cy="360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solidFill>
                <a:schemeClr val="bg1"/>
              </a:solidFill>
            </a:rPr>
            <a:t>Rolf Dach</a:t>
          </a:r>
          <a:br>
            <a:rPr lang="en-GB" sz="1200" kern="1200" dirty="0">
              <a:solidFill>
                <a:schemeClr val="bg1"/>
              </a:solidFill>
            </a:rPr>
          </a:br>
          <a:r>
            <a:rPr lang="en-GB" sz="1200" kern="1200" dirty="0">
              <a:solidFill>
                <a:schemeClr val="bg1"/>
              </a:solidFill>
            </a:rPr>
            <a:t>Universität Bern</a:t>
          </a:r>
        </a:p>
      </dsp:txBody>
      <dsp:txXfrm>
        <a:off x="1721234" y="2346767"/>
        <a:ext cx="6284508" cy="360729"/>
      </dsp:txXfrm>
    </dsp:sp>
    <dsp:sp modelId="{6CF75505-14F7-4C11-92FC-0066B33A98E6}">
      <dsp:nvSpPr>
        <dsp:cNvPr id="0" name=""/>
        <dsp:cNvSpPr/>
      </dsp:nvSpPr>
      <dsp:spPr>
        <a:xfrm>
          <a:off x="1601148" y="2707496"/>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68E02-9685-495F-8795-28EA194E2A74}">
      <dsp:nvSpPr>
        <dsp:cNvPr id="0" name=""/>
        <dsp:cNvSpPr/>
      </dsp:nvSpPr>
      <dsp:spPr>
        <a:xfrm>
          <a:off x="1721234" y="2725532"/>
          <a:ext cx="6284508" cy="360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a:solidFill>
                <a:schemeClr val="bg1"/>
              </a:solidFill>
            </a:rPr>
            <a:t>Benjamin </a:t>
          </a:r>
          <a:r>
            <a:rPr lang="en-GB" sz="1200" b="1" kern="1200" err="1">
              <a:solidFill>
                <a:schemeClr val="bg1"/>
              </a:solidFill>
            </a:rPr>
            <a:t>Männel</a:t>
          </a:r>
          <a:br>
            <a:rPr lang="en-GB" sz="1200" kern="1200">
              <a:solidFill>
                <a:schemeClr val="bg1"/>
              </a:solidFill>
            </a:rPr>
          </a:br>
          <a:r>
            <a:rPr lang="en-GB" sz="1200" kern="1200" err="1">
              <a:solidFill>
                <a:schemeClr val="bg1"/>
              </a:solidFill>
            </a:rPr>
            <a:t>Deutsches</a:t>
          </a:r>
          <a:r>
            <a:rPr lang="en-GB" sz="1200" kern="1200">
              <a:solidFill>
                <a:schemeClr val="bg1"/>
              </a:solidFill>
            </a:rPr>
            <a:t> </a:t>
          </a:r>
          <a:r>
            <a:rPr lang="en-GB" sz="1200" kern="1200" err="1">
              <a:solidFill>
                <a:schemeClr val="bg1"/>
              </a:solidFill>
            </a:rPr>
            <a:t>GeoForschungsZentrum</a:t>
          </a:r>
          <a:r>
            <a:rPr lang="en-GB" sz="1200" kern="1200">
              <a:solidFill>
                <a:schemeClr val="bg1"/>
              </a:solidFill>
            </a:rPr>
            <a:t> – GFZ</a:t>
          </a:r>
        </a:p>
      </dsp:txBody>
      <dsp:txXfrm>
        <a:off x="1721234" y="2725532"/>
        <a:ext cx="6284508" cy="360729"/>
      </dsp:txXfrm>
    </dsp:sp>
    <dsp:sp modelId="{CB95663C-D07D-4574-82A1-9E2FB726F191}">
      <dsp:nvSpPr>
        <dsp:cNvPr id="0" name=""/>
        <dsp:cNvSpPr/>
      </dsp:nvSpPr>
      <dsp:spPr>
        <a:xfrm>
          <a:off x="1601148" y="3086262"/>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0C43B9-175E-461A-9850-77B8D56A5F92}">
      <dsp:nvSpPr>
        <dsp:cNvPr id="0" name=""/>
        <dsp:cNvSpPr/>
      </dsp:nvSpPr>
      <dsp:spPr>
        <a:xfrm>
          <a:off x="0" y="3104753"/>
          <a:ext cx="800574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864952-6D06-49B3-B240-9D8E00B46387}">
      <dsp:nvSpPr>
        <dsp:cNvPr id="0" name=""/>
        <dsp:cNvSpPr/>
      </dsp:nvSpPr>
      <dsp:spPr>
        <a:xfrm>
          <a:off x="0" y="3104753"/>
          <a:ext cx="1601148" cy="77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WG3: VLBI</a:t>
          </a:r>
        </a:p>
      </dsp:txBody>
      <dsp:txXfrm>
        <a:off x="0" y="3104753"/>
        <a:ext cx="1601148" cy="776022"/>
      </dsp:txXfrm>
    </dsp:sp>
    <dsp:sp modelId="{774E93C8-574A-405B-9868-358B97DA0054}">
      <dsp:nvSpPr>
        <dsp:cNvPr id="0" name=""/>
        <dsp:cNvSpPr/>
      </dsp:nvSpPr>
      <dsp:spPr>
        <a:xfrm>
          <a:off x="1721234" y="3139992"/>
          <a:ext cx="6284508" cy="70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a:solidFill>
                <a:schemeClr val="bg1"/>
              </a:solidFill>
            </a:rPr>
            <a:t>Rüdiger Haas</a:t>
          </a:r>
          <a:br>
            <a:rPr lang="en-GB" sz="1200" kern="1200">
              <a:solidFill>
                <a:schemeClr val="bg1"/>
              </a:solidFill>
            </a:rPr>
          </a:br>
          <a:r>
            <a:rPr lang="en-GB" sz="1200" kern="1200">
              <a:solidFill>
                <a:schemeClr val="bg1"/>
              </a:solidFill>
            </a:rPr>
            <a:t>Chalmers </a:t>
          </a:r>
          <a:r>
            <a:rPr lang="en-GB" sz="1200" kern="1200" err="1">
              <a:solidFill>
                <a:schemeClr val="bg1"/>
              </a:solidFill>
            </a:rPr>
            <a:t>Tekniska</a:t>
          </a:r>
          <a:r>
            <a:rPr lang="en-GB" sz="1200" kern="1200">
              <a:solidFill>
                <a:schemeClr val="bg1"/>
              </a:solidFill>
            </a:rPr>
            <a:t> </a:t>
          </a:r>
          <a:r>
            <a:rPr lang="en-GB" sz="1200" kern="1200" err="1">
              <a:solidFill>
                <a:schemeClr val="bg1"/>
              </a:solidFill>
            </a:rPr>
            <a:t>Högskola</a:t>
          </a:r>
          <a:endParaRPr lang="en-GB" sz="1200" kern="1200">
            <a:solidFill>
              <a:schemeClr val="bg1"/>
            </a:solidFill>
          </a:endParaRPr>
        </a:p>
      </dsp:txBody>
      <dsp:txXfrm>
        <a:off x="1721234" y="3139992"/>
        <a:ext cx="6284508" cy="704786"/>
      </dsp:txXfrm>
    </dsp:sp>
    <dsp:sp modelId="{7FA67554-202A-44D4-9266-EA7732B341D2}">
      <dsp:nvSpPr>
        <dsp:cNvPr id="0" name=""/>
        <dsp:cNvSpPr/>
      </dsp:nvSpPr>
      <dsp:spPr>
        <a:xfrm>
          <a:off x="1601148" y="3844778"/>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9E28E3-BBAD-427F-8B93-436AC3F02863}">
      <dsp:nvSpPr>
        <dsp:cNvPr id="0" name=""/>
        <dsp:cNvSpPr/>
      </dsp:nvSpPr>
      <dsp:spPr>
        <a:xfrm>
          <a:off x="0" y="3880775"/>
          <a:ext cx="800574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F65224-E28C-429B-A2BE-BDDBA60F700F}">
      <dsp:nvSpPr>
        <dsp:cNvPr id="0" name=""/>
        <dsp:cNvSpPr/>
      </dsp:nvSpPr>
      <dsp:spPr>
        <a:xfrm>
          <a:off x="0" y="3880775"/>
          <a:ext cx="1601148" cy="77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WG4: DORIS</a:t>
          </a:r>
        </a:p>
      </dsp:txBody>
      <dsp:txXfrm>
        <a:off x="0" y="3880775"/>
        <a:ext cx="1601148" cy="776022"/>
      </dsp:txXfrm>
    </dsp:sp>
    <dsp:sp modelId="{A90140DE-BE6E-4CAB-9E31-64622CDB544F}">
      <dsp:nvSpPr>
        <dsp:cNvPr id="0" name=""/>
        <dsp:cNvSpPr/>
      </dsp:nvSpPr>
      <dsp:spPr>
        <a:xfrm>
          <a:off x="1721234" y="3916015"/>
          <a:ext cx="6284508" cy="70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err="1">
              <a:solidFill>
                <a:schemeClr val="bg1"/>
              </a:solidFill>
            </a:rPr>
            <a:t>Guilhem</a:t>
          </a:r>
          <a:r>
            <a:rPr lang="en-GB" sz="1200" b="1" kern="1200">
              <a:solidFill>
                <a:schemeClr val="bg1"/>
              </a:solidFill>
            </a:rPr>
            <a:t> </a:t>
          </a:r>
          <a:r>
            <a:rPr lang="en-GB" sz="1200" b="1" kern="1200" err="1">
              <a:solidFill>
                <a:schemeClr val="bg1"/>
              </a:solidFill>
            </a:rPr>
            <a:t>Moreaux</a:t>
          </a:r>
          <a:r>
            <a:rPr lang="en-GB" sz="1200" b="1" kern="1200">
              <a:solidFill>
                <a:schemeClr val="bg1"/>
              </a:solidFill>
            </a:rPr>
            <a:t> </a:t>
          </a:r>
          <a:br>
            <a:rPr lang="en-GB" sz="1200" kern="1200">
              <a:solidFill>
                <a:schemeClr val="bg1"/>
              </a:solidFill>
            </a:rPr>
          </a:br>
          <a:r>
            <a:rPr lang="fr-FR" sz="1200" kern="1200">
              <a:solidFill>
                <a:schemeClr val="bg1"/>
              </a:solidFill>
            </a:rPr>
            <a:t>CLS-Collecte Localisation Satellites</a:t>
          </a:r>
          <a:endParaRPr lang="en-GB" sz="1200" kern="1200">
            <a:solidFill>
              <a:schemeClr val="bg1"/>
            </a:solidFill>
          </a:endParaRPr>
        </a:p>
      </dsp:txBody>
      <dsp:txXfrm>
        <a:off x="1721234" y="3916015"/>
        <a:ext cx="6284508" cy="704786"/>
      </dsp:txXfrm>
    </dsp:sp>
    <dsp:sp modelId="{62BD0B11-C6EE-45A4-8A79-BFD1D9A4E748}">
      <dsp:nvSpPr>
        <dsp:cNvPr id="0" name=""/>
        <dsp:cNvSpPr/>
      </dsp:nvSpPr>
      <dsp:spPr>
        <a:xfrm>
          <a:off x="1601148" y="4620801"/>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FD71D1-9495-4949-8064-AF2781769902}">
      <dsp:nvSpPr>
        <dsp:cNvPr id="0" name=""/>
        <dsp:cNvSpPr/>
      </dsp:nvSpPr>
      <dsp:spPr>
        <a:xfrm>
          <a:off x="0" y="4656798"/>
          <a:ext cx="800574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DD16A6-D28D-4B42-AA7B-DBADF1DA2660}">
      <dsp:nvSpPr>
        <dsp:cNvPr id="0" name=""/>
        <dsp:cNvSpPr/>
      </dsp:nvSpPr>
      <dsp:spPr>
        <a:xfrm>
          <a:off x="0" y="4656798"/>
          <a:ext cx="1601148" cy="77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WG5: Laser Ranging</a:t>
          </a:r>
        </a:p>
      </dsp:txBody>
      <dsp:txXfrm>
        <a:off x="0" y="4656798"/>
        <a:ext cx="1601148" cy="776022"/>
      </dsp:txXfrm>
    </dsp:sp>
    <dsp:sp modelId="{94421A13-AEC3-4694-BF87-EDF18232266A}">
      <dsp:nvSpPr>
        <dsp:cNvPr id="0" name=""/>
        <dsp:cNvSpPr/>
      </dsp:nvSpPr>
      <dsp:spPr>
        <a:xfrm>
          <a:off x="1721234" y="4692037"/>
          <a:ext cx="6284508" cy="70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a:solidFill>
                <a:schemeClr val="bg1"/>
              </a:solidFill>
            </a:rPr>
            <a:t>Clément Courde </a:t>
          </a:r>
          <a:br>
            <a:rPr lang="en-GB" sz="1200" kern="1200">
              <a:solidFill>
                <a:schemeClr val="bg1"/>
              </a:solidFill>
            </a:rPr>
          </a:br>
          <a:r>
            <a:rPr lang="fr-FR" sz="1200" kern="1200">
              <a:solidFill>
                <a:schemeClr val="bg1"/>
              </a:solidFill>
            </a:rPr>
            <a:t>Centre national de la recherche </a:t>
          </a:r>
          <a:r>
            <a:rPr lang="fr-FR" sz="1200" b="0" kern="1200">
              <a:solidFill>
                <a:schemeClr val="bg1"/>
              </a:solidFill>
            </a:rPr>
            <a:t>scientifique-</a:t>
          </a:r>
          <a:r>
            <a:rPr lang="en-GB" sz="1200" b="0" i="0" kern="1200" err="1">
              <a:solidFill>
                <a:schemeClr val="bg1"/>
              </a:solidFill>
            </a:rPr>
            <a:t>Géoazur</a:t>
          </a:r>
          <a:endParaRPr lang="en-GB" sz="1200" kern="1200">
            <a:solidFill>
              <a:schemeClr val="bg1"/>
            </a:solidFill>
          </a:endParaRPr>
        </a:p>
      </dsp:txBody>
      <dsp:txXfrm>
        <a:off x="1721234" y="4692037"/>
        <a:ext cx="6284508" cy="704786"/>
      </dsp:txXfrm>
    </dsp:sp>
    <dsp:sp modelId="{01EC6AAB-7977-44A0-A223-B342A2CAD5EB}">
      <dsp:nvSpPr>
        <dsp:cNvPr id="0" name=""/>
        <dsp:cNvSpPr/>
      </dsp:nvSpPr>
      <dsp:spPr>
        <a:xfrm>
          <a:off x="1601148" y="5396823"/>
          <a:ext cx="640459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5557" cy="49607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850582" y="0"/>
            <a:ext cx="2945557" cy="49607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9430459"/>
            <a:ext cx="2945557" cy="49607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850582" y="9430459"/>
            <a:ext cx="2945557" cy="49607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900" cy="51808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867484" y="0"/>
            <a:ext cx="2917898" cy="51808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6/29/2024</a:t>
            </a:fld>
            <a:endParaRPr lang="en-US"/>
          </a:p>
        </p:txBody>
      </p:sp>
      <p:sp>
        <p:nvSpPr>
          <p:cNvPr id="11268" name="Rectangle 4"/>
          <p:cNvSpPr>
            <a:spLocks noGrp="1" noRot="1" noChangeAspect="1" noChangeArrowheads="1" noTextEdit="1"/>
          </p:cNvSpPr>
          <p:nvPr>
            <p:ph type="sldImg" idx="2"/>
          </p:nvPr>
        </p:nvSpPr>
        <p:spPr bwMode="auto">
          <a:xfrm>
            <a:off x="134938" y="739775"/>
            <a:ext cx="6588125" cy="369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2" y="4730467"/>
            <a:ext cx="5033721" cy="4435871"/>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9460935"/>
            <a:ext cx="2917900" cy="44358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867484" y="9460935"/>
            <a:ext cx="2917898" cy="44358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sz="1200" b="0" i="0" u="none" strike="noStrike" kern="1200" baseline="0">
              <a:solidFill>
                <a:schemeClr val="tx1"/>
              </a:solidFill>
              <a:latin typeface="Calibri" pitchFamily="34" charset="0"/>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3908069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9988-B5EC-CBA3-0976-0ECC9B903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15D2-F133-9824-4790-22A2ADE51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B6450-69CB-0CCE-5722-5543E21AB3BF}"/>
              </a:ext>
            </a:extLst>
          </p:cNvPr>
          <p:cNvSpPr>
            <a:spLocks noGrp="1"/>
          </p:cNvSpPr>
          <p:nvPr>
            <p:ph type="body" idx="1"/>
          </p:nvPr>
        </p:nvSpPr>
        <p:spPr/>
        <p:txBody>
          <a:bodyPr/>
          <a:lstStyle/>
          <a:p>
            <a:endParaRPr lang="en-GB" sz="1200" dirty="0">
              <a:solidFill>
                <a:srgbClr val="02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5F87EDA-6D2F-6F09-1644-ED9273FA35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CA6EC-9A0F-F24D-9ED1-410151E382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35907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9988-B5EC-CBA3-0976-0ECC9B903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15D2-F133-9824-4790-22A2ADE51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B6450-69CB-0CCE-5722-5543E21AB3BF}"/>
              </a:ext>
            </a:extLst>
          </p:cNvPr>
          <p:cNvSpPr>
            <a:spLocks noGrp="1"/>
          </p:cNvSpPr>
          <p:nvPr>
            <p:ph type="body" idx="1"/>
          </p:nvPr>
        </p:nvSpPr>
        <p:spPr/>
        <p:txBody>
          <a:bodyPr/>
          <a:lstStyle/>
          <a:p>
            <a:endParaRPr lang="en-GB" sz="1200">
              <a:solidFill>
                <a:srgbClr val="02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5F87EDA-6D2F-6F09-1644-ED9273FA35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CA6EC-9A0F-F24D-9ED1-410151E382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382568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35</a:t>
            </a:fld>
            <a:endParaRPr lang="en-US"/>
          </a:p>
        </p:txBody>
      </p:sp>
    </p:spTree>
    <p:extLst>
      <p:ext uri="{BB962C8B-B14F-4D97-AF65-F5344CB8AC3E}">
        <p14:creationId xmlns:p14="http://schemas.microsoft.com/office/powerpoint/2010/main" val="4322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38</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986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39</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521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40</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264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861916" rtl="0" eaLnBrk="1" fontAlgn="base" latinLnBrk="0" hangingPunct="1">
              <a:lnSpc>
                <a:spcPct val="100000"/>
              </a:lnSpc>
              <a:spcBef>
                <a:spcPct val="0"/>
              </a:spcBef>
              <a:spcAft>
                <a:spcPct val="0"/>
              </a:spcAft>
              <a:buClrTx/>
              <a:buSzTx/>
              <a:buFontTx/>
              <a:buNone/>
              <a:tabLst/>
              <a:defRPr/>
            </a:pPr>
            <a:fld id="{FD1B2798-901E-4743-898F-37E644D7AF4B}" type="slidenum">
              <a:rPr kumimoji="0" lang="en-GB"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1916" rtl="0" eaLnBrk="1" fontAlgn="base" latinLnBrk="0" hangingPunct="1">
                <a:lnSpc>
                  <a:spcPct val="100000"/>
                </a:lnSpc>
                <a:spcBef>
                  <a:spcPct val="0"/>
                </a:spcBef>
                <a:spcAft>
                  <a:spcPct val="0"/>
                </a:spcAft>
                <a:buClrTx/>
                <a:buSzTx/>
                <a:buFontTx/>
                <a:buNone/>
                <a:tabLst/>
                <a:defRPr/>
              </a:pPr>
              <a:t>4</a:t>
            </a:fld>
            <a:endParaRPr kumimoji="0" lang="en-GB"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3840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61916" rtl="0" eaLnBrk="1" fontAlgn="base" latinLnBrk="0" hangingPunct="1">
              <a:lnSpc>
                <a:spcPct val="100000"/>
              </a:lnSpc>
              <a:spcBef>
                <a:spcPct val="0"/>
              </a:spcBef>
              <a:spcAft>
                <a:spcPct val="0"/>
              </a:spcAft>
              <a:buClrTx/>
              <a:buSzTx/>
              <a:buFontTx/>
              <a:buNone/>
              <a:tabLst/>
              <a:defRPr/>
            </a:pPr>
            <a:fld id="{48124AE5-6BD8-9347-AE8F-C7EE7F11AC1E}" type="slidenum">
              <a:rPr kumimoji="0" lang="fr-FR"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1916" rtl="0" eaLnBrk="1" fontAlgn="base" latinLnBrk="0" hangingPunct="1">
                <a:lnSpc>
                  <a:spcPct val="100000"/>
                </a:lnSpc>
                <a:spcBef>
                  <a:spcPct val="0"/>
                </a:spcBef>
                <a:spcAft>
                  <a:spcPct val="0"/>
                </a:spcAft>
                <a:buClrTx/>
                <a:buSzTx/>
                <a:buFontTx/>
                <a:buNone/>
                <a:tabLst/>
                <a:defRPr/>
              </a:pPr>
              <a:t>5</a:t>
            </a:fld>
            <a:endParaRPr kumimoji="0" lang="fr-FR"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861916"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pitchFamily="34" charset="0"/>
                <a:ea typeface="+mn-ea"/>
                <a:cs typeface="+mn-cs"/>
              </a:rPr>
              <a:t>21/03/2023</a:t>
            </a:r>
          </a:p>
        </p:txBody>
      </p:sp>
      <p:sp>
        <p:nvSpPr>
          <p:cNvPr id="6" name="Footer Placeholder 5"/>
          <p:cNvSpPr>
            <a:spLocks noGrp="1"/>
          </p:cNvSpPr>
          <p:nvPr>
            <p:ph type="ftr" sz="quarter" idx="12"/>
          </p:nvPr>
        </p:nvSpPr>
        <p:spPr/>
        <p:txBody>
          <a:bodyPr/>
          <a:lstStyle/>
          <a:p>
            <a:pPr marL="0" marR="0" lvl="0" indent="0" algn="l" defTabSz="861916"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6775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861916" rtl="0" eaLnBrk="1" fontAlgn="base" latinLnBrk="0" hangingPunct="1">
              <a:lnSpc>
                <a:spcPct val="100000"/>
              </a:lnSpc>
              <a:spcBef>
                <a:spcPct val="0"/>
              </a:spcBef>
              <a:spcAft>
                <a:spcPct val="0"/>
              </a:spcAft>
              <a:buClrTx/>
              <a:buSzTx/>
              <a:buFontTx/>
              <a:buNone/>
              <a:tabLst/>
              <a:defRPr/>
            </a:pPr>
            <a:fld id="{FD1B2798-901E-4743-898F-37E644D7AF4B}" type="slidenum">
              <a:rPr kumimoji="0" lang="en-GB"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1916" rtl="0" eaLnBrk="1" fontAlgn="base" latinLnBrk="0" hangingPunct="1">
                <a:lnSpc>
                  <a:spcPct val="100000"/>
                </a:lnSpc>
                <a:spcBef>
                  <a:spcPct val="0"/>
                </a:spcBef>
                <a:spcAft>
                  <a:spcPct val="0"/>
                </a:spcAft>
                <a:buClrTx/>
                <a:buSzTx/>
                <a:buFontTx/>
                <a:buNone/>
                <a:tabLst/>
                <a:defRPr/>
              </a:pPr>
              <a:t>7</a:t>
            </a:fld>
            <a:endParaRPr kumimoji="0" lang="en-GB"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7793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861916" rtl="0" eaLnBrk="1" fontAlgn="base" latinLnBrk="0" hangingPunct="1">
              <a:lnSpc>
                <a:spcPct val="100000"/>
              </a:lnSpc>
              <a:spcBef>
                <a:spcPct val="0"/>
              </a:spcBef>
              <a:spcAft>
                <a:spcPct val="0"/>
              </a:spcAft>
              <a:buClrTx/>
              <a:buSzTx/>
              <a:buFontTx/>
              <a:buNone/>
              <a:tabLst/>
              <a:defRPr/>
            </a:pPr>
            <a:fld id="{FD1B2798-901E-4743-898F-37E644D7AF4B}" type="slidenum">
              <a:rPr kumimoji="0" lang="en-GB"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1916" rtl="0" eaLnBrk="1" fontAlgn="base" latinLnBrk="0" hangingPunct="1">
                <a:lnSpc>
                  <a:spcPct val="100000"/>
                </a:lnSpc>
                <a:spcBef>
                  <a:spcPct val="0"/>
                </a:spcBef>
                <a:spcAft>
                  <a:spcPct val="0"/>
                </a:spcAft>
                <a:buClrTx/>
                <a:buSzTx/>
                <a:buFontTx/>
                <a:buNone/>
                <a:tabLst/>
                <a:defRPr/>
              </a:pPr>
              <a:t>8</a:t>
            </a:fld>
            <a:endParaRPr kumimoji="0" lang="en-GB"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091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861916"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1916" rtl="0" eaLnBrk="1" fontAlgn="base" latinLnBrk="0" hangingPunct="1">
                <a:lnSpc>
                  <a:spcPct val="100000"/>
                </a:lnSpc>
                <a:spcBef>
                  <a:spcPct val="0"/>
                </a:spcBef>
                <a:spcAft>
                  <a:spcPct val="0"/>
                </a:spcAft>
                <a:buClrTx/>
                <a:buSzTx/>
                <a:buFontTx/>
                <a:buNone/>
                <a:tabLst/>
                <a:defRPr/>
              </a:pPr>
              <a:t>10</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664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861916"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1916" rtl="0" eaLnBrk="1" fontAlgn="base" latinLnBrk="0" hangingPunct="1">
                <a:lnSpc>
                  <a:spcPct val="100000"/>
                </a:lnSpc>
                <a:spcBef>
                  <a:spcPct val="0"/>
                </a:spcBef>
                <a:spcAft>
                  <a:spcPct val="0"/>
                </a:spcAft>
                <a:buClrTx/>
                <a:buSzTx/>
                <a:buFontTx/>
                <a:buNone/>
                <a:tabLst/>
                <a:defRPr/>
              </a:pPr>
              <a:t>13</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6441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2241D-1408-4130-B375-623229F02EAA}" type="slidenum">
              <a:rPr kumimoji="0" lang="pt-PT" sz="1200" b="0" i="0" u="none" strike="noStrike" kern="0" cap="none" spc="0" normalizeH="0" baseline="0" noProof="0" smtClean="0">
                <a:ln>
                  <a:noFill/>
                </a:ln>
                <a:solidFill>
                  <a:sysClr val="windowText" lastClr="000000"/>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PT" sz="1200" b="0" i="0" u="none" strike="noStrike" kern="0" cap="none" spc="0" normalizeH="0" baseline="0" noProof="0">
              <a:ln>
                <a:noFill/>
              </a:ln>
              <a:solidFill>
                <a:sysClr val="windowText" lastClr="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48752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7CDCE-602E-5647-DF14-C6C3BB257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9FD93-0337-8D72-D4B0-19E8C8AC6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394F2-1102-2EA1-9A4F-E066A222A518}"/>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2D724C3-6687-075C-225A-879E579D268B}"/>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32</a:t>
            </a:fld>
            <a:endParaRPr kumimoji="0" lang="en-US" altLang="x-none"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6113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emf"/><Relationship Id="rId4" Type="http://schemas.openxmlformats.org/officeDocument/2006/relationships/image" Target="../media/image5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9.xml"/><Relationship Id="rId6" Type="http://schemas.openxmlformats.org/officeDocument/2006/relationships/image" Target="../media/image55.png"/><Relationship Id="rId5" Type="http://schemas.openxmlformats.org/officeDocument/2006/relationships/image" Target="../media/image4.emf"/><Relationship Id="rId4" Type="http://schemas.openxmlformats.org/officeDocument/2006/relationships/image" Target="../media/image5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Master" Target="../slideMasters/slideMaster9.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0.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0.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jpeg"/><Relationship Id="rId1" Type="http://schemas.openxmlformats.org/officeDocument/2006/relationships/slideMaster" Target="../slideMasters/slideMaster10.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0.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jpeg"/><Relationship Id="rId1" Type="http://schemas.openxmlformats.org/officeDocument/2006/relationships/slideMaster" Target="../slideMasters/slideMaster1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Master" Target="../slideMasters/slideMaster1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2.jpeg"/><Relationship Id="rId1" Type="http://schemas.openxmlformats.org/officeDocument/2006/relationships/slideMaster" Target="../slideMasters/slideMaster2.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Master" Target="../slideMasters/slideMaster4.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emf"/><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emf"/><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Master" Target="../slideMasters/slideMaster6.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7.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2.jpeg"/><Relationship Id="rId1" Type="http://schemas.openxmlformats.org/officeDocument/2006/relationships/slideMaster" Target="../slideMasters/slideMaster7.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7.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9.jpeg"/><Relationship Id="rId1" Type="http://schemas.openxmlformats.org/officeDocument/2006/relationships/slideMaster" Target="../slideMasters/slideMaster7.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4.xml"/><Relationship Id="rId1" Type="http://schemas.openxmlformats.org/officeDocument/2006/relationships/slideMaster" Target="../slideMasters/slideMaster7.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5.xml"/><Relationship Id="rId1" Type="http://schemas.openxmlformats.org/officeDocument/2006/relationships/slideMaster" Target="../slideMasters/slideMaster7.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5.emf"/><Relationship Id="rId4" Type="http://schemas.openxmlformats.org/officeDocument/2006/relationships/image" Target="../media/image4.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Master" Target="../slideMasters/slideMaster7.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eg"/><Relationship Id="rId1" Type="http://schemas.openxmlformats.org/officeDocument/2006/relationships/slideMaster" Target="../slideMasters/slideMaster8.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 Id="rId5" Type="http://schemas.openxmlformats.org/officeDocument/2006/relationships/image" Target="../media/image4.emf"/><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7.jpeg"/><Relationship Id="rId1" Type="http://schemas.openxmlformats.org/officeDocument/2006/relationships/slideMaster" Target="../slideMasters/slideMaster9.xml"/><Relationship Id="rId6" Type="http://schemas.openxmlformats.org/officeDocument/2006/relationships/image" Target="../media/image4.emf"/><Relationship Id="rId5" Type="http://schemas.openxmlformats.org/officeDocument/2006/relationships/image" Target="../media/image6.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jpeg"/><Relationship Id="rId1" Type="http://schemas.openxmlformats.org/officeDocument/2006/relationships/slideMaster" Target="../slideMasters/slideMaster9.xml"/><Relationship Id="rId6" Type="http://schemas.openxmlformats.org/officeDocument/2006/relationships/image" Target="../media/image4.emf"/><Relationship Id="rId5" Type="http://schemas.openxmlformats.org/officeDocument/2006/relationships/image" Target="../media/image6.pn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0.jpeg"/><Relationship Id="rId1" Type="http://schemas.openxmlformats.org/officeDocument/2006/relationships/slideMaster" Target="../slideMasters/slideMaster9.xml"/><Relationship Id="rId6" Type="http://schemas.openxmlformats.org/officeDocument/2006/relationships/image" Target="../media/image4.emf"/><Relationship Id="rId5" Type="http://schemas.openxmlformats.org/officeDocument/2006/relationships/image" Target="../media/image6.png"/><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27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395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4213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8530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3839287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7" name="Picture 36" descr="Background pattern&#10;&#10;Description automatically generated">
            <a:extLst>
              <a:ext uri="{FF2B5EF4-FFF2-40B4-BE49-F238E27FC236}">
                <a16:creationId xmlns:a16="http://schemas.microsoft.com/office/drawing/2014/main" id="{3340BD7C-EF85-78BF-A91B-1785DA1AC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6541" cy="6858675"/>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3" cstate="print">
            <a:lum bright="70000" contrast="-70000"/>
            <a:extLst>
              <a:ext uri="{28A0092B-C50C-407E-A947-70E740481C1C}">
                <a14:useLocalDpi xmlns:a14="http://schemas.microsoft.com/office/drawing/2010/main"/>
              </a:ext>
            </a:extLst>
          </a:blip>
          <a:srcRect/>
          <a:stretch/>
        </p:blipFill>
        <p:spPr>
          <a:xfrm>
            <a:off x="10731132" y="121922"/>
            <a:ext cx="1413568" cy="555415"/>
          </a:xfrm>
          <a:prstGeom prst="rect">
            <a:avLst/>
          </a:prstGeom>
        </p:spPr>
      </p:pic>
      <p:pic>
        <p:nvPicPr>
          <p:cNvPr id="60" name="Picture 59">
            <a:extLst>
              <a:ext uri="{FF2B5EF4-FFF2-40B4-BE49-F238E27FC236}">
                <a16:creationId xmlns:a16="http://schemas.microsoft.com/office/drawing/2014/main" id="{A1E07712-E33D-D744-A2AF-A23A4ACBCC2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sp>
        <p:nvSpPr>
          <p:cNvPr id="3" name="Text Box 58">
            <a:extLst>
              <a:ext uri="{FF2B5EF4-FFF2-40B4-BE49-F238E27FC236}">
                <a16:creationId xmlns:a16="http://schemas.microsoft.com/office/drawing/2014/main" id="{92F54A5A-AA36-3CBB-48DD-66AB76D58DE1}"/>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5" name="Straight Connector 4">
            <a:extLst>
              <a:ext uri="{FF2B5EF4-FFF2-40B4-BE49-F238E27FC236}">
                <a16:creationId xmlns:a16="http://schemas.microsoft.com/office/drawing/2014/main" id="{521241BB-EA56-3036-011F-4D420E64228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157C6F3-098D-C81E-AF0F-8431D7DE38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74503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3" descr="A blue and black background with many triangles&#10;&#10;Description automatically generated">
            <a:extLst>
              <a:ext uri="{FF2B5EF4-FFF2-40B4-BE49-F238E27FC236}">
                <a16:creationId xmlns:a16="http://schemas.microsoft.com/office/drawing/2014/main" id="{3C2022D2-88D5-61EC-C585-8B9B29D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752"/>
            <a:ext cx="12225337" cy="6876752"/>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3" cstate="print">
            <a:lum bright="70000" contrast="-70000"/>
            <a:extLst>
              <a:ext uri="{28A0092B-C50C-407E-A947-70E740481C1C}">
                <a14:useLocalDpi xmlns:a14="http://schemas.microsoft.com/office/drawing/2010/main"/>
              </a:ext>
            </a:extLst>
          </a:blip>
          <a:srcRect/>
          <a:stretch/>
        </p:blipFill>
        <p:spPr>
          <a:xfrm>
            <a:off x="10731132" y="121922"/>
            <a:ext cx="1413568" cy="555415"/>
          </a:xfrm>
          <a:prstGeom prst="rect">
            <a:avLst/>
          </a:prstGeom>
        </p:spPr>
      </p:pic>
      <p:pic>
        <p:nvPicPr>
          <p:cNvPr id="60" name="Picture 59">
            <a:extLst>
              <a:ext uri="{FF2B5EF4-FFF2-40B4-BE49-F238E27FC236}">
                <a16:creationId xmlns:a16="http://schemas.microsoft.com/office/drawing/2014/main" id="{A1E07712-E33D-D744-A2AF-A23A4ACBCC2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sp>
        <p:nvSpPr>
          <p:cNvPr id="3" name="Text Box 58">
            <a:extLst>
              <a:ext uri="{FF2B5EF4-FFF2-40B4-BE49-F238E27FC236}">
                <a16:creationId xmlns:a16="http://schemas.microsoft.com/office/drawing/2014/main" id="{92F54A5A-AA36-3CBB-48DD-66AB76D58DE1}"/>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5" name="Straight Connector 4">
            <a:extLst>
              <a:ext uri="{FF2B5EF4-FFF2-40B4-BE49-F238E27FC236}">
                <a16:creationId xmlns:a16="http://schemas.microsoft.com/office/drawing/2014/main" id="{521241BB-EA56-3036-011F-4D420E64228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157C6F3-098D-C81E-AF0F-8431D7DE38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grpSp>
        <p:nvGrpSpPr>
          <p:cNvPr id="6" name="Group 5">
            <a:extLst>
              <a:ext uri="{FF2B5EF4-FFF2-40B4-BE49-F238E27FC236}">
                <a16:creationId xmlns:a16="http://schemas.microsoft.com/office/drawing/2014/main" id="{A79AF7DB-F789-F7E4-0ED9-7847384A72DA}"/>
              </a:ext>
            </a:extLst>
          </p:cNvPr>
          <p:cNvGrpSpPr>
            <a:grpSpLocks noChangeAspect="1"/>
          </p:cNvGrpSpPr>
          <p:nvPr userDrawn="1"/>
        </p:nvGrpSpPr>
        <p:grpSpPr>
          <a:xfrm>
            <a:off x="9829020" y="30481"/>
            <a:ext cx="812800" cy="812800"/>
            <a:chOff x="4843255" y="79361"/>
            <a:chExt cx="4945125" cy="4945125"/>
          </a:xfrm>
        </p:grpSpPr>
        <p:pic>
          <p:nvPicPr>
            <p:cNvPr id="8" name="Picture 7" descr="A logo of a planet&#10;&#10;Description automatically generated">
              <a:extLst>
                <a:ext uri="{FF2B5EF4-FFF2-40B4-BE49-F238E27FC236}">
                  <a16:creationId xmlns:a16="http://schemas.microsoft.com/office/drawing/2014/main" id="{35ABBF9C-DEF1-2323-2172-0BB217496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255" y="79361"/>
              <a:ext cx="4945125" cy="4945125"/>
            </a:xfrm>
            <a:prstGeom prst="rect">
              <a:avLst/>
            </a:prstGeom>
          </p:spPr>
        </p:pic>
        <p:sp>
          <p:nvSpPr>
            <p:cNvPr id="9" name="Oval 8">
              <a:extLst>
                <a:ext uri="{FF2B5EF4-FFF2-40B4-BE49-F238E27FC236}">
                  <a16:creationId xmlns:a16="http://schemas.microsoft.com/office/drawing/2014/main" id="{9C438F5E-FE5E-7644-8E66-6FCB5ED240E0}"/>
                </a:ext>
              </a:extLst>
            </p:cNvPr>
            <p:cNvSpPr/>
            <p:nvPr/>
          </p:nvSpPr>
          <p:spPr>
            <a:xfrm>
              <a:off x="5035741" y="261276"/>
              <a:ext cx="4583467" cy="4564722"/>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5CFD7E68-5BBC-69BB-131D-3D31D541C461}"/>
              </a:ext>
            </a:extLst>
          </p:cNvPr>
          <p:cNvSpPr txBox="1"/>
          <p:nvPr userDrawn="1"/>
        </p:nvSpPr>
        <p:spPr>
          <a:xfrm>
            <a:off x="9766638" y="6202800"/>
            <a:ext cx="2245220" cy="215444"/>
          </a:xfrm>
          <a:prstGeom prst="rect">
            <a:avLst/>
          </a:prstGeom>
          <a:noFill/>
        </p:spPr>
        <p:txBody>
          <a:bodyPr wrap="square">
            <a:spAutoFit/>
          </a:bodyPr>
          <a:lstStyle/>
          <a:p>
            <a:pPr algn="r"/>
            <a:fld id="{BBA2E11D-44E1-43DD-A173-928128880055}" type="slidenum">
              <a:rPr kumimoji="0" lang="en-GB" sz="800" b="0" i="0" u="none" strike="noStrike" kern="1200" cap="none" spc="0" normalizeH="0" baseline="0" noProof="1" smtClean="0">
                <a:ln>
                  <a:noFill/>
                </a:ln>
                <a:solidFill>
                  <a:srgbClr val="8197A6"/>
                </a:solidFill>
                <a:effectLst/>
                <a:uLnTx/>
                <a:uFillTx/>
                <a:latin typeface="Arial" charset="0"/>
                <a:ea typeface="Arial" charset="0"/>
                <a:cs typeface="Arial" charset="0"/>
              </a:rPr>
              <a:pPr algn="r"/>
              <a:t>‹#›</a:t>
            </a:fld>
            <a:endParaRPr lang="en-GB"/>
          </a:p>
        </p:txBody>
      </p:sp>
    </p:spTree>
    <p:extLst>
      <p:ext uri="{BB962C8B-B14F-4D97-AF65-F5344CB8AC3E}">
        <p14:creationId xmlns:p14="http://schemas.microsoft.com/office/powerpoint/2010/main" val="350564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pic>
        <p:nvPicPr>
          <p:cNvPr id="4" name="Picture 3" descr="A blue and black background with lines and dots&#10;&#10;Description automatically generated">
            <a:extLst>
              <a:ext uri="{FF2B5EF4-FFF2-40B4-BE49-F238E27FC236}">
                <a16:creationId xmlns:a16="http://schemas.microsoft.com/office/drawing/2014/main" id="{D8C95A48-C547-D8F9-2638-3FC5066F9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8" y="0"/>
            <a:ext cx="12237034" cy="6927353"/>
          </a:xfrm>
          <a:prstGeom prst="rect">
            <a:avLst/>
          </a:prstGeom>
        </p:spPr>
      </p:pic>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Box 58"/>
          <p:cNvSpPr txBox="1">
            <a:spLocks noChangeArrowheads="1"/>
          </p:cNvSpPr>
          <p:nvPr userDrawn="1"/>
        </p:nvSpPr>
        <p:spPr bwMode="auto">
          <a:xfrm>
            <a:off x="22872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40" name="Picture 5">
            <a:extLst>
              <a:ext uri="{FF2B5EF4-FFF2-40B4-BE49-F238E27FC236}">
                <a16:creationId xmlns:a16="http://schemas.microsoft.com/office/drawing/2014/main" id="{3DFCA419-798B-4A85-9CB9-0CC110EDC3C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928" y="6458298"/>
            <a:ext cx="9956800" cy="405130"/>
          </a:xfrm>
          <a:prstGeom prst="rect">
            <a:avLst/>
          </a:prstGeom>
        </p:spPr>
      </p:pic>
      <p:cxnSp>
        <p:nvCxnSpPr>
          <p:cNvPr id="6" name="Straight Connector 5">
            <a:extLst>
              <a:ext uri="{FF2B5EF4-FFF2-40B4-BE49-F238E27FC236}">
                <a16:creationId xmlns:a16="http://schemas.microsoft.com/office/drawing/2014/main" id="{0F75E9A9-4670-12F9-980D-777F829B21FC}"/>
              </a:ext>
            </a:extLst>
          </p:cNvPr>
          <p:cNvCxnSpPr>
            <a:cxnSpLocks/>
          </p:cNvCxnSpPr>
          <p:nvPr userDrawn="1"/>
        </p:nvCxnSpPr>
        <p:spPr>
          <a:xfrm>
            <a:off x="2133715" y="-345569"/>
            <a:ext cx="1" cy="2794694"/>
          </a:xfrm>
          <a:prstGeom prst="line">
            <a:avLst/>
          </a:prstGeom>
          <a:ln w="12700">
            <a:solidFill>
              <a:srgbClr val="0FFFFF"/>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8D0EC4D7-CBF9-5691-97F1-2EB5E872D37D}"/>
              </a:ext>
            </a:extLst>
          </p:cNvPr>
          <p:cNvSpPr>
            <a:spLocks noGrp="1" noChangeArrowheads="1"/>
          </p:cNvSpPr>
          <p:nvPr>
            <p:ph type="subTitle" idx="1" hasCustomPrompt="1"/>
          </p:nvPr>
        </p:nvSpPr>
        <p:spPr>
          <a:xfrm>
            <a:off x="3587424" y="3667849"/>
            <a:ext cx="8645683" cy="325474"/>
          </a:xfrm>
          <a:prstGeom prst="rect">
            <a:avLst/>
          </a:prstGeom>
        </p:spPr>
        <p:txBody>
          <a:bodyPr wrap="square">
            <a:spAutoFit/>
          </a:bodyPr>
          <a:lstStyle>
            <a:lvl1pPr marL="0" indent="0">
              <a:buFont typeface="Verdana" pitchFamily="34" charset="0"/>
              <a:buNone/>
              <a:defRPr sz="1400">
                <a:solidFill>
                  <a:schemeClr val="tx2">
                    <a:lumMod val="40000"/>
                    <a:lumOff val="60000"/>
                  </a:schemeClr>
                </a:solidFill>
              </a:defRPr>
            </a:lvl1pPr>
          </a:lstStyle>
          <a:p>
            <a:pPr lvl="0"/>
            <a:r>
              <a:rPr lang="en-GB" noProof="0" dirty="0" err="1"/>
              <a:t>SubTitle</a:t>
            </a:r>
            <a:endParaRPr lang="en-GB" noProof="0" dirty="0"/>
          </a:p>
        </p:txBody>
      </p:sp>
      <p:sp>
        <p:nvSpPr>
          <p:cNvPr id="8" name="Titolo 1">
            <a:extLst>
              <a:ext uri="{FF2B5EF4-FFF2-40B4-BE49-F238E27FC236}">
                <a16:creationId xmlns:a16="http://schemas.microsoft.com/office/drawing/2014/main" id="{978398AD-AFCA-F6BB-BD0E-82B0B8A7F41C}"/>
              </a:ext>
            </a:extLst>
          </p:cNvPr>
          <p:cNvSpPr>
            <a:spLocks noGrp="1"/>
          </p:cNvSpPr>
          <p:nvPr>
            <p:ph type="title" hasCustomPrompt="1"/>
          </p:nvPr>
        </p:nvSpPr>
        <p:spPr>
          <a:xfrm>
            <a:off x="3579654" y="3128701"/>
            <a:ext cx="8645683" cy="523220"/>
          </a:xfrm>
        </p:spPr>
        <p:txBody>
          <a:bodyPr/>
          <a:lstStyle>
            <a:lvl1pPr>
              <a:defRPr sz="2800" b="0">
                <a:solidFill>
                  <a:schemeClr val="bg1"/>
                </a:solidFill>
              </a:defRPr>
            </a:lvl1pPr>
          </a:lstStyle>
          <a:p>
            <a:r>
              <a:rPr lang="en-GB" altLang="en-US" noProof="0" dirty="0"/>
              <a:t>CLICK TO EDIT MASTER TITLE STYLE</a:t>
            </a:r>
            <a:endParaRPr lang="en-GB" noProof="0" dirty="0"/>
          </a:p>
        </p:txBody>
      </p:sp>
      <p:sp>
        <p:nvSpPr>
          <p:cNvPr id="13" name="Diamond 12">
            <a:extLst>
              <a:ext uri="{FF2B5EF4-FFF2-40B4-BE49-F238E27FC236}">
                <a16:creationId xmlns:a16="http://schemas.microsoft.com/office/drawing/2014/main" id="{AC961897-9335-BB51-A262-D4CD22A13E62}"/>
              </a:ext>
            </a:extLst>
          </p:cNvPr>
          <p:cNvSpPr/>
          <p:nvPr userDrawn="1"/>
        </p:nvSpPr>
        <p:spPr>
          <a:xfrm>
            <a:off x="894771" y="2449125"/>
            <a:ext cx="2477887" cy="2477887"/>
          </a:xfrm>
          <a:prstGeom prst="diamond">
            <a:avLst/>
          </a:prstGeom>
          <a:noFill/>
          <a:ln w="12700">
            <a:solidFill>
              <a:srgbClr val="0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5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500" fill="hold"/>
                                        <p:tgtEl>
                                          <p:spTgt spid="39"/>
                                        </p:tgtEl>
                                        <p:attrNameLst>
                                          <p:attrName>ppt_x</p:attrName>
                                        </p:attrNameLst>
                                      </p:cBhvr>
                                      <p:tavLst>
                                        <p:tav tm="0">
                                          <p:val>
                                            <p:strVal val="0-#ppt_w/2"/>
                                          </p:val>
                                        </p:tav>
                                        <p:tav tm="100000">
                                          <p:val>
                                            <p:strVal val="#ppt_x"/>
                                          </p:val>
                                        </p:tav>
                                      </p:tavLst>
                                    </p:anim>
                                    <p:anim calcmode="lin" valueType="num">
                                      <p:cBhvr additive="base">
                                        <p:cTn id="12" dur="1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D1FEAA5C-5A36-4D64-99B2-07E6D9C5D10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7911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strips(upRight)">
                                      <p:cBhvr>
                                        <p:cTn id="11" dur="500"/>
                                        <p:tgtEl>
                                          <p:spTgt spid="9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par>
                          <p:cTn id="16" fill="hold">
                            <p:stCondLst>
                              <p:cond delay="1500"/>
                            </p:stCondLst>
                            <p:childTnLst>
                              <p:par>
                                <p:cTn id="17" presetID="2" presetClass="entr" presetSubtype="12" accel="10000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500" fill="hold"/>
                                        <p:tgtEl>
                                          <p:spTgt spid="41"/>
                                        </p:tgtEl>
                                        <p:attrNameLst>
                                          <p:attrName>ppt_x</p:attrName>
                                        </p:attrNameLst>
                                      </p:cBhvr>
                                      <p:tavLst>
                                        <p:tav tm="0">
                                          <p:val>
                                            <p:strVal val="0-#ppt_w/2"/>
                                          </p:val>
                                        </p:tav>
                                        <p:tav tm="100000">
                                          <p:val>
                                            <p:strVal val="#ppt_x"/>
                                          </p:val>
                                        </p:tav>
                                      </p:tavLst>
                                    </p:anim>
                                    <p:anim calcmode="lin" valueType="num">
                                      <p:cBhvr additive="base">
                                        <p:cTn id="25" dur="1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77942DE9-02CF-4C0D-B04D-A69B4C56BA5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42704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098F4406-15CA-43D3-9081-4E435767B0E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1622127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3E9E4218-E7D2-419E-A083-AFBDDBE7051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7594941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6972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6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31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3818901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8831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3401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9171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72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028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4337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8515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865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13655925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7723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2885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600" y="3351588"/>
            <a:ext cx="11844000" cy="707886"/>
          </a:xfrm>
          <a:prstGeom prst="rect">
            <a:avLst/>
          </a:prstGeom>
        </p:spPr>
        <p:txBody>
          <a:bodyPr/>
          <a:lstStyle>
            <a:lvl1pPr>
              <a:defRPr sz="4000">
                <a:solidFill>
                  <a:srgbClr val="FEFFFF"/>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Box 58"/>
          <p:cNvSpPr txBox="1">
            <a:spLocks noChangeArrowheads="1"/>
          </p:cNvSpPr>
          <p:nvPr userDrawn="1"/>
        </p:nvSpPr>
        <p:spPr bwMode="auto">
          <a:xfrm>
            <a:off x="22872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40" name="Picture 5">
            <a:extLst>
              <a:ext uri="{FF2B5EF4-FFF2-40B4-BE49-F238E27FC236}">
                <a16:creationId xmlns:a16="http://schemas.microsoft.com/office/drawing/2014/main" id="{3DFCA419-798B-4A85-9CB9-0CC110EDC3C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928" y="6458298"/>
            <a:ext cx="9956800" cy="405130"/>
          </a:xfrm>
          <a:prstGeom prst="rect">
            <a:avLst/>
          </a:prstGeom>
        </p:spPr>
      </p:pic>
    </p:spTree>
    <p:extLst>
      <p:ext uri="{BB962C8B-B14F-4D97-AF65-F5344CB8AC3E}">
        <p14:creationId xmlns:p14="http://schemas.microsoft.com/office/powerpoint/2010/main" val="31778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500" fill="hold"/>
                                        <p:tgtEl>
                                          <p:spTgt spid="39"/>
                                        </p:tgtEl>
                                        <p:attrNameLst>
                                          <p:attrName>ppt_x</p:attrName>
                                        </p:attrNameLst>
                                      </p:cBhvr>
                                      <p:tavLst>
                                        <p:tav tm="0">
                                          <p:val>
                                            <p:strVal val="0-#ppt_w/2"/>
                                          </p:val>
                                        </p:tav>
                                        <p:tav tm="100000">
                                          <p:val>
                                            <p:strVal val="#ppt_x"/>
                                          </p:val>
                                        </p:tav>
                                      </p:tavLst>
                                    </p:anim>
                                    <p:anim calcmode="lin" valueType="num">
                                      <p:cBhvr additive="base">
                                        <p:cTn id="12" dur="1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8473C0F-96FF-442B-AD1A-D164754D04C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4" name="Straight Connector 63">
            <a:extLst>
              <a:ext uri="{FF2B5EF4-FFF2-40B4-BE49-F238E27FC236}">
                <a16:creationId xmlns:a16="http://schemas.microsoft.com/office/drawing/2014/main" id="{7169177D-0A1A-473D-A441-30308DA5D34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2" name="Picture 5">
            <a:extLst>
              <a:ext uri="{FF2B5EF4-FFF2-40B4-BE49-F238E27FC236}">
                <a16:creationId xmlns:a16="http://schemas.microsoft.com/office/drawing/2014/main" id="{A1C08A2A-43B0-4D03-AF1E-0D004DAB9E1F}"/>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2" name="Picture 91">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921" y="6457573"/>
            <a:ext cx="9956800" cy="405130"/>
          </a:xfrm>
          <a:prstGeom prst="rect">
            <a:avLst/>
          </a:prstGeom>
        </p:spPr>
      </p:pic>
      <p:cxnSp>
        <p:nvCxnSpPr>
          <p:cNvPr id="32" name="Straight Connector 31">
            <a:extLst>
              <a:ext uri="{FF2B5EF4-FFF2-40B4-BE49-F238E27FC236}">
                <a16:creationId xmlns:a16="http://schemas.microsoft.com/office/drawing/2014/main" id="{A039D563-2064-8D8D-A4C2-04E8AD44FDA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9497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F7EBEFD-575C-41B1-A67E-5CFB4555D1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1B07C0CE-868D-441F-9172-855E6BBC9937}"/>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9BD8BD-E627-4DB4-995D-EF9C10CE7A3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A082AF12-8B0D-46A0-A0F7-B4CDDC2964B6}"/>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419" y="6455482"/>
            <a:ext cx="9956800" cy="405130"/>
          </a:xfrm>
          <a:prstGeom prst="rect">
            <a:avLst/>
          </a:prstGeom>
        </p:spPr>
      </p:pic>
    </p:spTree>
    <p:extLst>
      <p:ext uri="{BB962C8B-B14F-4D97-AF65-F5344CB8AC3E}">
        <p14:creationId xmlns:p14="http://schemas.microsoft.com/office/powerpoint/2010/main" val="3012069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A5977A4-BB16-49BB-AB1A-4481F0EDCE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01D0BD0C-90FA-4A65-A211-20F51E26211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218FD4-D33E-4CCA-83D9-138CB8B5B44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D090B4E4-9F3E-4CA2-B242-40F8E5033645}"/>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886" y="6456393"/>
            <a:ext cx="9956800" cy="405130"/>
          </a:xfrm>
          <a:prstGeom prst="rect">
            <a:avLst/>
          </a:prstGeom>
        </p:spPr>
      </p:pic>
    </p:spTree>
    <p:extLst>
      <p:ext uri="{BB962C8B-B14F-4D97-AF65-F5344CB8AC3E}">
        <p14:creationId xmlns:p14="http://schemas.microsoft.com/office/powerpoint/2010/main" val="113570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5EA3B2CC-22C7-4C59-85A3-CCCBA769164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6149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3739158341"/>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44C25CBC-BE3D-46D1-BD43-1C74BF3C2783}"/>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43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238956742"/>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CE83576-B81F-4D84-AFEF-710D604A14CD}"/>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9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2" name="Straight Connector 31">
            <a:extLst>
              <a:ext uri="{FF2B5EF4-FFF2-40B4-BE49-F238E27FC236}">
                <a16:creationId xmlns:a16="http://schemas.microsoft.com/office/drawing/2014/main" id="{7A1DCB71-E0F5-D5E0-B6D6-B5A93CD5A51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944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FB44DB30-7F29-4F51-82E6-3F45F638C91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4885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78F9C73A-7B63-46A0-AF65-FB008D7B243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2049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661D34A1-A85F-4AB9-A14F-720A9143490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1353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Text Box 34">
            <a:extLst>
              <a:ext uri="{FF2B5EF4-FFF2-40B4-BE49-F238E27FC236}">
                <a16:creationId xmlns:a16="http://schemas.microsoft.com/office/drawing/2014/main" id="{E95074FC-90B8-4B56-BD4B-F0811B2E0956}"/>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0E1F460-950B-425E-B5D1-80B3597D930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7818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788B9D84-E353-4864-96E7-23BBF52A7D38}"/>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7039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D0E94D7-200B-499D-8560-F14FD5A2D412}"/>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74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5" name="Straight Connector 4">
            <a:extLst>
              <a:ext uri="{FF2B5EF4-FFF2-40B4-BE49-F238E27FC236}">
                <a16:creationId xmlns:a16="http://schemas.microsoft.com/office/drawing/2014/main" id="{A0283FBC-1301-40DC-A42B-EBA4F27E6D33}"/>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8289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8845158A-2A8D-437F-903C-C03187D0BC74}"/>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633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25337"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8534880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612842C4-CD57-4CF6-80A5-E0921838DDD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86743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1500" fill="hold"/>
                                        <p:tgtEl>
                                          <p:spTgt spid="46"/>
                                        </p:tgtEl>
                                        <p:attrNameLst>
                                          <p:attrName>ppt_x</p:attrName>
                                        </p:attrNameLst>
                                      </p:cBhvr>
                                      <p:tavLst>
                                        <p:tav tm="0">
                                          <p:val>
                                            <p:strVal val="0-#ppt_w/2"/>
                                          </p:val>
                                        </p:tav>
                                        <p:tav tm="100000">
                                          <p:val>
                                            <p:strVal val="#ppt_x"/>
                                          </p:val>
                                        </p:tav>
                                      </p:tavLst>
                                    </p:anim>
                                    <p:anim calcmode="lin" valueType="num">
                                      <p:cBhvr additive="base">
                                        <p:cTn id="49" dur="1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4854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4646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6729528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1583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3187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376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2354733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3358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9750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0388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818982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739" y="-216085"/>
            <a:ext cx="2099618" cy="1314000"/>
          </a:xfrm>
          <a:prstGeom prst="rect">
            <a:avLst/>
          </a:prstGeom>
        </p:spPr>
      </p:pic>
    </p:spTree>
    <p:extLst>
      <p:ext uri="{BB962C8B-B14F-4D97-AF65-F5344CB8AC3E}">
        <p14:creationId xmlns:p14="http://schemas.microsoft.com/office/powerpoint/2010/main" val="200574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3317" y="1044225"/>
            <a:ext cx="4512305" cy="51327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5132" y="1044225"/>
            <a:ext cx="4512305" cy="51327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A7A1160-41EC-C250-538D-713195943ADD}"/>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olo 1">
            <a:extLst>
              <a:ext uri="{FF2B5EF4-FFF2-40B4-BE49-F238E27FC236}">
                <a16:creationId xmlns:a16="http://schemas.microsoft.com/office/drawing/2014/main" id="{8A1D6341-89FC-4946-B500-ABE90460528F}"/>
              </a:ext>
            </a:extLst>
          </p:cNvPr>
          <p:cNvSpPr>
            <a:spLocks noGrp="1"/>
          </p:cNvSpPr>
          <p:nvPr>
            <p:ph type="title"/>
          </p:nvPr>
        </p:nvSpPr>
        <p:spPr>
          <a:xfrm>
            <a:off x="217017" y="156383"/>
            <a:ext cx="10136492" cy="563779"/>
          </a:xfrm>
        </p:spPr>
        <p:txBody>
          <a:bodyPr/>
          <a:lstStyle>
            <a:lvl1pPr algn="l">
              <a:defRPr/>
            </a:lvl1pPr>
          </a:lstStyle>
          <a:p>
            <a:endParaRPr lang="en-GB" noProof="0"/>
          </a:p>
        </p:txBody>
      </p:sp>
    </p:spTree>
    <p:extLst>
      <p:ext uri="{BB962C8B-B14F-4D97-AF65-F5344CB8AC3E}">
        <p14:creationId xmlns:p14="http://schemas.microsoft.com/office/powerpoint/2010/main" val="230944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95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2992"/>
            </a:lvl1pPr>
          </a:lstStyle>
          <a:p>
            <a:r>
              <a:rPr lang="en-GB" altLang="en-US" noProof="0"/>
              <a:t>CLICK TO EDIT MASTER TITLE STYLE</a:t>
            </a:r>
            <a:endParaRPr lang="en-GB" noProof="0"/>
          </a:p>
        </p:txBody>
      </p:sp>
    </p:spTree>
    <p:extLst>
      <p:ext uri="{BB962C8B-B14F-4D97-AF65-F5344CB8AC3E}">
        <p14:creationId xmlns:p14="http://schemas.microsoft.com/office/powerpoint/2010/main" val="510143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23192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9"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2"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860" y="888007"/>
            <a:ext cx="11795829"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115D8E25-8EE4-8E47-8563-C069075BE58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42" name="Picture 41">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3" name="Picture 42">
            <a:extLst>
              <a:ext uri="{FF2B5EF4-FFF2-40B4-BE49-F238E27FC236}">
                <a16:creationId xmlns:a16="http://schemas.microsoft.com/office/drawing/2014/main" id="{1AEC0761-920E-1941-927D-6E06AFFF2FD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2930724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52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790"/>
            </a:lvl1pPr>
            <a:lvl2pPr>
              <a:defRPr sz="1790"/>
            </a:lvl2pPr>
            <a:lvl3pPr>
              <a:defRPr sz="1790"/>
            </a:lvl3pPr>
            <a:lvl4pPr>
              <a:defRPr sz="1790"/>
            </a:lvl4pPr>
            <a:lvl5pPr>
              <a:defRPr sz="179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5EA3B2CC-22C7-4C59-85A3-CCCBA769164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955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a:t>CLICK TO EDIT MASTER TITLE STYLE</a:t>
            </a:r>
            <a:endParaRPr lang="en-GB" noProof="0"/>
          </a:p>
        </p:txBody>
      </p:sp>
    </p:spTree>
    <p:extLst>
      <p:ext uri="{BB962C8B-B14F-4D97-AF65-F5344CB8AC3E}">
        <p14:creationId xmlns:p14="http://schemas.microsoft.com/office/powerpoint/2010/main" val="2291853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Releasable to the Public</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56323" name="Rectangle 2"/>
          <p:cNvSpPr>
            <a:spLocks noGrp="1" noChangeArrowheads="1"/>
          </p:cNvSpPr>
          <p:nvPr>
            <p:ph type="subTitle" idx="1" hasCustomPrompt="1"/>
          </p:nvPr>
        </p:nvSpPr>
        <p:spPr>
          <a:xfrm>
            <a:off x="113619" y="5258119"/>
            <a:ext cx="1062738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5" y="3351588"/>
            <a:ext cx="11809731" cy="707886"/>
          </a:xfrm>
          <a:prstGeom prst="rect">
            <a:avLst/>
          </a:prstGeom>
        </p:spPr>
        <p:txBody>
          <a:bodyPr/>
          <a:lstStyle>
            <a:lvl1pPr>
              <a:defRPr sz="398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3481" y="6202800"/>
            <a:ext cx="83453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spAutoFit/>
          </a:bodyPr>
          <a:lstStyle/>
          <a:p>
            <a:pPr algn="l">
              <a:spcBef>
                <a:spcPct val="50000"/>
              </a:spcBef>
            </a:pPr>
            <a:r>
              <a:rPr lang="en-GB" sz="798" noProof="0">
                <a:solidFill>
                  <a:srgbClr val="C00000"/>
                </a:solidFill>
                <a:latin typeface="Arial" panose="020B0604020202020204" pitchFamily="34" charset="0"/>
                <a:cs typeface="Arial" panose="020B0604020202020204" pitchFamily="34" charset="0"/>
              </a:rPr>
              <a:t>ESA UNCLASSIFIED - Limited Distribution - Releasable to EU GNSS Participants Only and to the European Commission and the EU Space Programme Agency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41" name="Group 40">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162202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itle 1"/>
          <p:cNvSpPr>
            <a:spLocks noGrp="1"/>
          </p:cNvSpPr>
          <p:nvPr>
            <p:ph type="title"/>
          </p:nvPr>
        </p:nvSpPr>
        <p:spPr>
          <a:xfrm>
            <a:off x="229225" y="175578"/>
            <a:ext cx="9594026" cy="430212"/>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516726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8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739" y="-216085"/>
            <a:ext cx="2099618" cy="1314000"/>
          </a:xfrm>
          <a:prstGeom prst="rect">
            <a:avLst/>
          </a:prstGeom>
        </p:spPr>
      </p:pic>
    </p:spTree>
    <p:extLst>
      <p:ext uri="{BB962C8B-B14F-4D97-AF65-F5344CB8AC3E}">
        <p14:creationId xmlns:p14="http://schemas.microsoft.com/office/powerpoint/2010/main" val="159493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1"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1" y="6584400"/>
            <a:ext cx="1638000" cy="104400"/>
          </a:xfrm>
          <a:prstGeom prst="rect">
            <a:avLst/>
          </a:prstGeom>
        </p:spPr>
      </p:pic>
      <p:pic>
        <p:nvPicPr>
          <p:cNvPr id="65" name="Picture 64">
            <a:extLst>
              <a:ext uri="{FF2B5EF4-FFF2-40B4-BE49-F238E27FC236}">
                <a16:creationId xmlns:a16="http://schemas.microsoft.com/office/drawing/2014/main" id="{77942DE9-02CF-4C0D-B04D-A69B4C56BA5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5" y="6438900"/>
            <a:ext cx="10185400" cy="419100"/>
          </a:xfrm>
          <a:prstGeom prst="rect">
            <a:avLst/>
          </a:prstGeom>
        </p:spPr>
      </p:pic>
      <p:sp>
        <p:nvSpPr>
          <p:cNvPr id="32" name="Text Box 58">
            <a:extLst>
              <a:ext uri="{FF2B5EF4-FFF2-40B4-BE49-F238E27FC236}">
                <a16:creationId xmlns:a16="http://schemas.microsoft.com/office/drawing/2014/main" id="{4015B52D-C013-9C73-0903-19C9A23E21CC}"/>
              </a:ext>
            </a:extLst>
          </p:cNvPr>
          <p:cNvSpPr txBox="1">
            <a:spLocks noChangeArrowheads="1"/>
          </p:cNvSpPr>
          <p:nvPr userDrawn="1"/>
        </p:nvSpPr>
        <p:spPr bwMode="auto">
          <a:xfrm>
            <a:off x="213480" y="6187412"/>
            <a:ext cx="670695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98" b="1" noProof="0">
                <a:solidFill>
                  <a:srgbClr val="8197A6"/>
                </a:solidFill>
                <a:latin typeface="Arial" panose="020B0604020202020204" pitchFamily="34" charset="0"/>
                <a:cs typeface="Arial" panose="020B0604020202020204" pitchFamily="34" charset="0"/>
              </a:rPr>
              <a:t>ESA UNCLASSIFIED – Limited Distribution</a:t>
            </a:r>
          </a:p>
        </p:txBody>
      </p:sp>
    </p:spTree>
    <p:extLst>
      <p:ext uri="{BB962C8B-B14F-4D97-AF65-F5344CB8AC3E}">
        <p14:creationId xmlns:p14="http://schemas.microsoft.com/office/powerpoint/2010/main" val="14070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790"/>
            </a:lvl1pPr>
            <a:lvl2pPr>
              <a:defRPr sz="1790"/>
            </a:lvl2pPr>
            <a:lvl3pPr>
              <a:defRPr sz="1790"/>
            </a:lvl3pPr>
            <a:lvl4pPr>
              <a:defRPr sz="1790"/>
            </a:lvl4pPr>
            <a:lvl5pPr>
              <a:defRPr sz="179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5EA3B2CC-22C7-4C59-85A3-CCCBA769164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486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56323" name="Rectangle 2"/>
          <p:cNvSpPr>
            <a:spLocks noGrp="1" noChangeArrowheads="1"/>
          </p:cNvSpPr>
          <p:nvPr>
            <p:ph type="subTitle" idx="1" hasCustomPrompt="1"/>
          </p:nvPr>
        </p:nvSpPr>
        <p:spPr>
          <a:xfrm>
            <a:off x="113619" y="5258119"/>
            <a:ext cx="1062738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5" y="3351588"/>
            <a:ext cx="11809731" cy="707886"/>
          </a:xfrm>
          <a:prstGeom prst="rect">
            <a:avLst/>
          </a:prstGeom>
        </p:spPr>
        <p:txBody>
          <a:bodyPr/>
          <a:lstStyle>
            <a:lvl1pPr>
              <a:defRPr sz="398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3481" y="6202800"/>
            <a:ext cx="83453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spAutoFit/>
          </a:bodyPr>
          <a:lstStyle/>
          <a:p>
            <a:pPr algn="l">
              <a:spcBef>
                <a:spcPct val="50000"/>
              </a:spcBef>
            </a:pPr>
            <a:r>
              <a:rPr lang="en-GB" sz="798" noProof="0">
                <a:solidFill>
                  <a:srgbClr val="C00000"/>
                </a:solidFill>
                <a:latin typeface="Arial" panose="020B0604020202020204" pitchFamily="34" charset="0"/>
                <a:cs typeface="Arial" panose="020B0604020202020204" pitchFamily="34" charset="0"/>
              </a:rPr>
              <a:t>ESA UNCLASSIFIED - Limited Distribution - Releasable to EU GNSS Participants Only and to the European Commission and the EU Space Programme Agency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41" name="Group 40">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6661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1649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073425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pic>
        <p:nvPicPr>
          <p:cNvPr id="14" name="Picture 13" descr="A planet with the sun in the background&#10;&#10;Description automatically generated">
            <a:extLst>
              <a:ext uri="{FF2B5EF4-FFF2-40B4-BE49-F238E27FC236}">
                <a16:creationId xmlns:a16="http://schemas.microsoft.com/office/drawing/2014/main" id="{6950B5BE-C0E9-1A2C-777D-B98902BA01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 y="1278"/>
            <a:ext cx="12221437" cy="6858710"/>
          </a:xfrm>
          <a:prstGeom prst="rect">
            <a:avLst/>
          </a:prstGeom>
        </p:spPr>
      </p:pic>
      <p:sp>
        <p:nvSpPr>
          <p:cNvPr id="15" name="Rectangle 14">
            <a:extLst>
              <a:ext uri="{FF2B5EF4-FFF2-40B4-BE49-F238E27FC236}">
                <a16:creationId xmlns:a16="http://schemas.microsoft.com/office/drawing/2014/main" id="{BFBA2AA6-21BB-EDD0-444C-A8A915F9F933}"/>
              </a:ext>
            </a:extLst>
          </p:cNvPr>
          <p:cNvSpPr/>
          <p:nvPr userDrawn="1"/>
        </p:nvSpPr>
        <p:spPr>
          <a:xfrm>
            <a:off x="1" y="10051"/>
            <a:ext cx="12231905"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88"/>
          </a:p>
        </p:txBody>
      </p:sp>
      <p:pic>
        <p:nvPicPr>
          <p:cNvPr id="6" name="Picture 5">
            <a:extLst>
              <a:ext uri="{FF2B5EF4-FFF2-40B4-BE49-F238E27FC236}">
                <a16:creationId xmlns:a16="http://schemas.microsoft.com/office/drawing/2014/main" id="{4B29C8D7-2C34-47BE-1B07-5A06E493FB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20590" y="-149178"/>
            <a:ext cx="2093892" cy="1314000"/>
          </a:xfrm>
          <a:prstGeom prst="rect">
            <a:avLst/>
          </a:prstGeom>
        </p:spPr>
      </p:pic>
      <p:sp>
        <p:nvSpPr>
          <p:cNvPr id="16" name="Arc 15">
            <a:extLst>
              <a:ext uri="{FF2B5EF4-FFF2-40B4-BE49-F238E27FC236}">
                <a16:creationId xmlns:a16="http://schemas.microsoft.com/office/drawing/2014/main" id="{C7699B74-C080-764E-ED41-8483ED7EDE80}"/>
              </a:ext>
            </a:extLst>
          </p:cNvPr>
          <p:cNvSpPr/>
          <p:nvPr/>
        </p:nvSpPr>
        <p:spPr>
          <a:xfrm rot="5400000">
            <a:off x="-4686561" y="-8608317"/>
            <a:ext cx="14892983" cy="17215214"/>
          </a:xfrm>
          <a:prstGeom prst="arc">
            <a:avLst>
              <a:gd name="adj1" fmla="val 16200000"/>
              <a:gd name="adj2" fmla="val 20052890"/>
            </a:avLst>
          </a:prstGeom>
          <a:ln w="12700">
            <a:solidFill>
              <a:schemeClr val="accent1">
                <a:shade val="95000"/>
                <a:satMod val="105000"/>
                <a:alpha val="24901"/>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88"/>
          </a:p>
        </p:txBody>
      </p:sp>
      <p:sp>
        <p:nvSpPr>
          <p:cNvPr id="17" name="Arc 16">
            <a:extLst>
              <a:ext uri="{FF2B5EF4-FFF2-40B4-BE49-F238E27FC236}">
                <a16:creationId xmlns:a16="http://schemas.microsoft.com/office/drawing/2014/main" id="{7F87FC81-DA3D-9F9E-D69A-355B0C5119FC}"/>
              </a:ext>
            </a:extLst>
          </p:cNvPr>
          <p:cNvSpPr/>
          <p:nvPr/>
        </p:nvSpPr>
        <p:spPr>
          <a:xfrm rot="5400000">
            <a:off x="-5442843" y="-9462712"/>
            <a:ext cx="16405544" cy="18925423"/>
          </a:xfrm>
          <a:prstGeom prst="arc">
            <a:avLst>
              <a:gd name="adj1" fmla="val 16200000"/>
              <a:gd name="adj2" fmla="val 19390703"/>
            </a:avLst>
          </a:prstGeom>
          <a:ln w="12700">
            <a:solidFill>
              <a:schemeClr val="accent4">
                <a:alpha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88"/>
          </a:p>
        </p:txBody>
      </p:sp>
      <p:sp>
        <p:nvSpPr>
          <p:cNvPr id="22" name="Arc 21">
            <a:extLst>
              <a:ext uri="{FF2B5EF4-FFF2-40B4-BE49-F238E27FC236}">
                <a16:creationId xmlns:a16="http://schemas.microsoft.com/office/drawing/2014/main" id="{98893249-4CF1-7948-2E7C-3581383B0D81}"/>
              </a:ext>
            </a:extLst>
          </p:cNvPr>
          <p:cNvSpPr/>
          <p:nvPr userDrawn="1"/>
        </p:nvSpPr>
        <p:spPr>
          <a:xfrm rot="5400000">
            <a:off x="-4896304" y="-9114203"/>
            <a:ext cx="16405544" cy="18925423"/>
          </a:xfrm>
          <a:prstGeom prst="arc">
            <a:avLst>
              <a:gd name="adj1" fmla="val 17178840"/>
              <a:gd name="adj2" fmla="val 18925338"/>
            </a:avLst>
          </a:prstGeom>
          <a:ln w="12700">
            <a:solidFill>
              <a:schemeClr val="accent2">
                <a:alpha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88"/>
          </a:p>
        </p:txBody>
      </p:sp>
      <p:sp>
        <p:nvSpPr>
          <p:cNvPr id="52" name="Titolo 1">
            <a:extLst>
              <a:ext uri="{FF2B5EF4-FFF2-40B4-BE49-F238E27FC236}">
                <a16:creationId xmlns:a16="http://schemas.microsoft.com/office/drawing/2014/main" id="{FE5DAFA1-6922-933A-AADE-153BD69E6850}"/>
              </a:ext>
            </a:extLst>
          </p:cNvPr>
          <p:cNvSpPr>
            <a:spLocks noGrp="1"/>
          </p:cNvSpPr>
          <p:nvPr>
            <p:ph type="title" hasCustomPrompt="1"/>
          </p:nvPr>
        </p:nvSpPr>
        <p:spPr>
          <a:xfrm>
            <a:off x="217017" y="156383"/>
            <a:ext cx="10136492" cy="563779"/>
          </a:xfrm>
        </p:spPr>
        <p:txBody>
          <a:bodyPr/>
          <a:lstStyle/>
          <a:p>
            <a:r>
              <a:rPr lang="en-GB" altLang="en-US" noProof="0"/>
              <a:t>CLICK TO EDIT MASTER TITLE STYLE</a:t>
            </a:r>
            <a:endParaRPr lang="en-GB" noProof="0"/>
          </a:p>
        </p:txBody>
      </p:sp>
      <p:sp>
        <p:nvSpPr>
          <p:cNvPr id="53" name="Content Placeholder 2">
            <a:extLst>
              <a:ext uri="{FF2B5EF4-FFF2-40B4-BE49-F238E27FC236}">
                <a16:creationId xmlns:a16="http://schemas.microsoft.com/office/drawing/2014/main" id="{5055EF73-2AEF-82CD-D6E6-9F2C2BF1E767}"/>
              </a:ext>
            </a:extLst>
          </p:cNvPr>
          <p:cNvSpPr>
            <a:spLocks noGrp="1"/>
          </p:cNvSpPr>
          <p:nvPr>
            <p:ph idx="1"/>
          </p:nvPr>
        </p:nvSpPr>
        <p:spPr>
          <a:xfrm>
            <a:off x="218860" y="882000"/>
            <a:ext cx="11764800" cy="5328000"/>
          </a:xfrm>
        </p:spPr>
        <p:txBody>
          <a:bodyPr/>
          <a:lstStyle>
            <a:lvl1pPr>
              <a:defRPr sz="1790"/>
            </a:lvl1pPr>
            <a:lvl2pPr>
              <a:defRPr sz="1790"/>
            </a:lvl2pPr>
            <a:lvl3pPr>
              <a:defRPr sz="1790"/>
            </a:lvl3pPr>
            <a:lvl4pPr>
              <a:defRPr sz="1790"/>
            </a:lvl4pPr>
            <a:lvl5pPr>
              <a:defRPr sz="179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4" name="Text Box 34">
            <a:extLst>
              <a:ext uri="{FF2B5EF4-FFF2-40B4-BE49-F238E27FC236}">
                <a16:creationId xmlns:a16="http://schemas.microsoft.com/office/drawing/2014/main" id="{F8EFE2AA-1426-848E-6D5D-5EFC1186260D}"/>
              </a:ext>
            </a:extLst>
          </p:cNvPr>
          <p:cNvSpPr txBox="1">
            <a:spLocks noChangeAspect="1" noChangeArrowheads="1"/>
          </p:cNvSpPr>
          <p:nvPr userDrawn="1"/>
        </p:nvSpPr>
        <p:spPr bwMode="auto">
          <a:xfrm>
            <a:off x="11745057" y="6250107"/>
            <a:ext cx="288844"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4"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4"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EE6AF47-4476-0903-A402-3ABF6A652CD6}"/>
              </a:ext>
            </a:extLst>
          </p:cNvPr>
          <p:cNvSpPr txBox="1"/>
          <p:nvPr userDrawn="1"/>
        </p:nvSpPr>
        <p:spPr>
          <a:xfrm>
            <a:off x="122995" y="6291177"/>
            <a:ext cx="4625803" cy="246221"/>
          </a:xfrm>
          <a:prstGeom prst="rect">
            <a:avLst/>
          </a:prstGeom>
          <a:noFill/>
        </p:spPr>
        <p:txBody>
          <a:bodyPr wrap="square" rtlCol="0">
            <a:spAutoFit/>
          </a:bodyPr>
          <a:lstStyle/>
          <a:p>
            <a:r>
              <a:rPr lang="en-GB" sz="997" dirty="0">
                <a:solidFill>
                  <a:schemeClr val="bg1"/>
                </a:solidFill>
                <a:latin typeface="Arial" panose="020B0604020202020204" pitchFamily="34" charset="0"/>
                <a:cs typeface="Arial" panose="020B0604020202020204" pitchFamily="34" charset="0"/>
              </a:rPr>
              <a:t>ESA UNCLASSIFIED – For ESA Official Use Only </a:t>
            </a:r>
          </a:p>
        </p:txBody>
      </p:sp>
      <p:pic>
        <p:nvPicPr>
          <p:cNvPr id="56" name="Picture 5">
            <a:extLst>
              <a:ext uri="{FF2B5EF4-FFF2-40B4-BE49-F238E27FC236}">
                <a16:creationId xmlns:a16="http://schemas.microsoft.com/office/drawing/2014/main" id="{B469FD77-EF53-F980-B747-576AB0DE040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71082" y="6584400"/>
            <a:ext cx="1645884" cy="104400"/>
          </a:xfrm>
          <a:prstGeom prst="rect">
            <a:avLst/>
          </a:prstGeom>
        </p:spPr>
      </p:pic>
      <p:pic>
        <p:nvPicPr>
          <p:cNvPr id="57" name="Picture 56">
            <a:extLst>
              <a:ext uri="{FF2B5EF4-FFF2-40B4-BE49-F238E27FC236}">
                <a16:creationId xmlns:a16="http://schemas.microsoft.com/office/drawing/2014/main" id="{A83881A6-45BE-B967-789C-4B70FFA8B99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spTree>
    <p:extLst>
      <p:ext uri="{BB962C8B-B14F-4D97-AF65-F5344CB8AC3E}">
        <p14:creationId xmlns:p14="http://schemas.microsoft.com/office/powerpoint/2010/main" val="63400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14872462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065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86" y="-2"/>
            <a:ext cx="12243525"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20288" y="4078969"/>
            <a:ext cx="1176984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7017" y="3509440"/>
            <a:ext cx="11773115" cy="563779"/>
          </a:xfrm>
        </p:spPr>
        <p:txBody>
          <a:bodyPr anchor="b" anchorCtr="0">
            <a:noAutofit/>
          </a:bodyPr>
          <a:lstStyle>
            <a:lvl1pPr>
              <a:defRPr sz="4000"/>
            </a:lvl1pPr>
          </a:lstStyle>
          <a:p>
            <a:r>
              <a:rPr lang="en-GB" noProof="0"/>
              <a:t>CLICK TO EDIT MASTER TITLE STYLE</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B4B7671B-E669-1F49-9DAF-5AFF929942D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5FC6E9A0-429F-E342-A02D-DCD0FCD0A57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69" name="Picture 68">
            <a:extLst>
              <a:ext uri="{FF2B5EF4-FFF2-40B4-BE49-F238E27FC236}">
                <a16:creationId xmlns:a16="http://schemas.microsoft.com/office/drawing/2014/main" id="{83F17FD4-1885-974D-97ED-A898D8311B9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39996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500" fill="hold"/>
                                        <p:tgtEl>
                                          <p:spTgt spid="39"/>
                                        </p:tgtEl>
                                        <p:attrNameLst>
                                          <p:attrName>ppt_x</p:attrName>
                                        </p:attrNameLst>
                                      </p:cBhvr>
                                      <p:tavLst>
                                        <p:tav tm="0">
                                          <p:val>
                                            <p:strVal val="0-#ppt_w/2"/>
                                          </p:val>
                                        </p:tav>
                                        <p:tav tm="100000">
                                          <p:val>
                                            <p:strVal val="#ppt_x"/>
                                          </p:val>
                                        </p:tav>
                                      </p:tavLst>
                                    </p:anim>
                                    <p:anim calcmode="lin" valueType="num">
                                      <p:cBhvr additive="base">
                                        <p:cTn id="12" dur="1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500"/>
                                        <p:tgtEl>
                                          <p:spTgt spid="6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23192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859" y="888005"/>
            <a:ext cx="11795829"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115D8E25-8EE4-8E47-8563-C069075BE58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42" name="Picture 41">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3" name="Picture 42">
            <a:extLst>
              <a:ext uri="{FF2B5EF4-FFF2-40B4-BE49-F238E27FC236}">
                <a16:creationId xmlns:a16="http://schemas.microsoft.com/office/drawing/2014/main" id="{1AEC0761-920E-1941-927D-6E06AFFF2FD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33716547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23192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859" y="1033622"/>
            <a:ext cx="11795829" cy="538353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D4F21D85-2B01-5843-A4AD-7F681244B07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42" name="Picture 41">
            <a:extLst>
              <a:ext uri="{FF2B5EF4-FFF2-40B4-BE49-F238E27FC236}">
                <a16:creationId xmlns:a16="http://schemas.microsoft.com/office/drawing/2014/main" id="{38F1D647-9963-6C4C-8338-0F29AAE0D5E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5" name="Picture 44">
            <a:extLst>
              <a:ext uri="{FF2B5EF4-FFF2-40B4-BE49-F238E27FC236}">
                <a16:creationId xmlns:a16="http://schemas.microsoft.com/office/drawing/2014/main" id="{AFD9C6E1-5F91-F34D-BABB-DE4B2A66AB7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2039043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225337" cy="6858001"/>
          </a:xfrm>
          <a:prstGeom prst="rect">
            <a:avLst/>
          </a:prstGeom>
        </p:spPr>
      </p:pic>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859" y="882192"/>
            <a:ext cx="11795829"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723B9631-B1D5-8F44-9A38-AF83CF52D56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8DAF7AE1-5283-1346-9AA5-7B1F186014D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1" name="Picture 40">
            <a:extLst>
              <a:ext uri="{FF2B5EF4-FFF2-40B4-BE49-F238E27FC236}">
                <a16:creationId xmlns:a16="http://schemas.microsoft.com/office/drawing/2014/main" id="{98F3994F-7B24-6E40-901A-DF8D996C1CE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2857169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225338"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859" y="882192"/>
            <a:ext cx="11795829"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2B115A91-9B53-3246-B252-63F585C4D5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8" name="Picture 37">
            <a:extLst>
              <a:ext uri="{FF2B5EF4-FFF2-40B4-BE49-F238E27FC236}">
                <a16:creationId xmlns:a16="http://schemas.microsoft.com/office/drawing/2014/main" id="{073704F7-0242-FB42-AE77-8CFA580E236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39" name="Picture 38">
            <a:extLst>
              <a:ext uri="{FF2B5EF4-FFF2-40B4-BE49-F238E27FC236}">
                <a16:creationId xmlns:a16="http://schemas.microsoft.com/office/drawing/2014/main" id="{AFF07490-B833-6547-8597-B7CA566A9F9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2810406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225338"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9035" y="1348841"/>
          <a:ext cx="11656061" cy="4718559"/>
        </p:xfrm>
        <a:graphic>
          <a:graphicData uri="http://schemas.openxmlformats.org/drawingml/2006/chart">
            <c:chart xmlns:c="http://schemas.openxmlformats.org/drawingml/2006/chart" xmlns:r="http://schemas.openxmlformats.org/officeDocument/2006/relationships" r:id="rId2"/>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37" name="Picture 36">
            <a:extLst>
              <a:ext uri="{FF2B5EF4-FFF2-40B4-BE49-F238E27FC236}">
                <a16:creationId xmlns:a16="http://schemas.microsoft.com/office/drawing/2014/main" id="{CE7D0A0F-95A2-E244-9A80-891D999658F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8" name="Picture 37">
            <a:extLst>
              <a:ext uri="{FF2B5EF4-FFF2-40B4-BE49-F238E27FC236}">
                <a16:creationId xmlns:a16="http://schemas.microsoft.com/office/drawing/2014/main" id="{96681BB4-B74E-E742-8E75-244A273D7EB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39" name="Picture 38">
            <a:extLst>
              <a:ext uri="{FF2B5EF4-FFF2-40B4-BE49-F238E27FC236}">
                <a16:creationId xmlns:a16="http://schemas.microsoft.com/office/drawing/2014/main" id="{31F4B9EB-4852-8148-8AC0-B0B4C33F158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428826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225338"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9036" y="1244314"/>
          <a:ext cx="11656060" cy="4832637"/>
        </p:xfrm>
        <a:graphic>
          <a:graphicData uri="http://schemas.openxmlformats.org/drawingml/2006/chart">
            <c:chart xmlns:c="http://schemas.openxmlformats.org/drawingml/2006/chart" xmlns:r="http://schemas.openxmlformats.org/officeDocument/2006/relationships" r:id="rId2"/>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37" name="Picture 36">
            <a:extLst>
              <a:ext uri="{FF2B5EF4-FFF2-40B4-BE49-F238E27FC236}">
                <a16:creationId xmlns:a16="http://schemas.microsoft.com/office/drawing/2014/main" id="{69EA5CB5-CE20-F649-9F25-3DFFBA8A77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8" name="Picture 37">
            <a:extLst>
              <a:ext uri="{FF2B5EF4-FFF2-40B4-BE49-F238E27FC236}">
                <a16:creationId xmlns:a16="http://schemas.microsoft.com/office/drawing/2014/main" id="{9649978B-E2FB-1047-8268-E075132EBC0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39" name="Picture 38">
            <a:extLst>
              <a:ext uri="{FF2B5EF4-FFF2-40B4-BE49-F238E27FC236}">
                <a16:creationId xmlns:a16="http://schemas.microsoft.com/office/drawing/2014/main" id="{E896B58C-505C-2C4E-BD69-BD92A626312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406927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a:t>CLICK TO EDIT MASTER TITLE STYLE</a:t>
            </a:r>
            <a:endParaRPr lang="en-GB" noProof="0"/>
          </a:p>
        </p:txBody>
      </p:sp>
    </p:spTree>
    <p:extLst>
      <p:ext uri="{BB962C8B-B14F-4D97-AF65-F5344CB8AC3E}">
        <p14:creationId xmlns:p14="http://schemas.microsoft.com/office/powerpoint/2010/main" val="17325411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859" y="882192"/>
            <a:ext cx="11795829"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6" name="Picture 5">
            <a:extLst>
              <a:ext uri="{FF2B5EF4-FFF2-40B4-BE49-F238E27FC236}">
                <a16:creationId xmlns:a16="http://schemas.microsoft.com/office/drawing/2014/main" id="{C1370E68-8804-7C45-A52B-91CA064A0CB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spTree>
    <p:extLst>
      <p:ext uri="{BB962C8B-B14F-4D97-AF65-F5344CB8AC3E}">
        <p14:creationId xmlns:p14="http://schemas.microsoft.com/office/powerpoint/2010/main" val="1163488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225338"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859" y="882192"/>
            <a:ext cx="11795829"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37" name="Picture 36">
            <a:extLst>
              <a:ext uri="{FF2B5EF4-FFF2-40B4-BE49-F238E27FC236}">
                <a16:creationId xmlns:a16="http://schemas.microsoft.com/office/drawing/2014/main" id="{7A5DCD5B-FFC5-7945-A8F1-3777B0B2AF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8" name="Picture 37">
            <a:extLst>
              <a:ext uri="{FF2B5EF4-FFF2-40B4-BE49-F238E27FC236}">
                <a16:creationId xmlns:a16="http://schemas.microsoft.com/office/drawing/2014/main" id="{EB06819E-39B5-AF46-BF74-A0A90AA4A23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39" name="Picture 38">
            <a:extLst>
              <a:ext uri="{FF2B5EF4-FFF2-40B4-BE49-F238E27FC236}">
                <a16:creationId xmlns:a16="http://schemas.microsoft.com/office/drawing/2014/main" id="{6D4EC463-F2B0-9146-B64F-6EAEA61A317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2504488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225338"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858" y="1673225"/>
            <a:ext cx="5804672"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27278" y="1673225"/>
            <a:ext cx="5792160"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38" name="Picture 37">
            <a:extLst>
              <a:ext uri="{FF2B5EF4-FFF2-40B4-BE49-F238E27FC236}">
                <a16:creationId xmlns:a16="http://schemas.microsoft.com/office/drawing/2014/main" id="{F0483376-D279-5D49-B1B2-D54A7D8EE97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E1FA9F04-A384-5947-9DCB-69417A6554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0" name="Picture 39">
            <a:extLst>
              <a:ext uri="{FF2B5EF4-FFF2-40B4-BE49-F238E27FC236}">
                <a16:creationId xmlns:a16="http://schemas.microsoft.com/office/drawing/2014/main" id="{851AD34E-C96B-EE47-BF82-DBDD60EA109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813518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859" y="882192"/>
            <a:ext cx="11795829"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D5FAF67D-821D-8049-9290-ECC308F0E76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52AA1523-2CB6-3943-95BF-CFD4A899881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2" name="Picture 41">
            <a:extLst>
              <a:ext uri="{FF2B5EF4-FFF2-40B4-BE49-F238E27FC236}">
                <a16:creationId xmlns:a16="http://schemas.microsoft.com/office/drawing/2014/main" id="{1727DE36-CF59-8542-A89C-8A352ABD26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1247432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859" y="882193"/>
            <a:ext cx="11795829"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0968D64E-EA75-1E44-A7C9-DFA94046EEE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B61FCC21-338F-6B4A-95C2-C94D4EFB64D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2" name="Picture 41">
            <a:extLst>
              <a:ext uri="{FF2B5EF4-FFF2-40B4-BE49-F238E27FC236}">
                <a16:creationId xmlns:a16="http://schemas.microsoft.com/office/drawing/2014/main" id="{0ADD36EF-6713-6242-9842-54B9B8BA41B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1308065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859" y="882193"/>
            <a:ext cx="11795829"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5369EDEF-EF62-6A43-856B-2D977FD9CA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CBF75688-BB57-A549-83A2-815745D625C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2" name="Picture 41">
            <a:extLst>
              <a:ext uri="{FF2B5EF4-FFF2-40B4-BE49-F238E27FC236}">
                <a16:creationId xmlns:a16="http://schemas.microsoft.com/office/drawing/2014/main" id="{6FECCFF1-640B-7149-9405-7048DA431A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921116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859" y="882192"/>
            <a:ext cx="11795829"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86763CB6-4385-2B48-A325-917D2921E3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2C7839D5-2B68-9C49-9F5D-69134355BE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2" name="Picture 41">
            <a:extLst>
              <a:ext uri="{FF2B5EF4-FFF2-40B4-BE49-F238E27FC236}">
                <a16:creationId xmlns:a16="http://schemas.microsoft.com/office/drawing/2014/main" id="{B460C91F-BD43-B948-9A6D-96A2503BEB8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1436807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859" y="882192"/>
            <a:ext cx="11795829"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D2FDC0BC-1BFE-4B4A-88D6-33DA131EAD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64EC8C79-5326-6E48-9FFA-EDA689C1C22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2" name="Picture 41">
            <a:extLst>
              <a:ext uri="{FF2B5EF4-FFF2-40B4-BE49-F238E27FC236}">
                <a16:creationId xmlns:a16="http://schemas.microsoft.com/office/drawing/2014/main" id="{95054676-1DDF-1A49-9ECC-1EF2BB40EEA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2095104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859" y="882192"/>
            <a:ext cx="11795829"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7" name="Picture 36">
            <a:extLst>
              <a:ext uri="{FF2B5EF4-FFF2-40B4-BE49-F238E27FC236}">
                <a16:creationId xmlns:a16="http://schemas.microsoft.com/office/drawing/2014/main" id="{14E62FF0-96A3-3D46-A4E9-351B16A482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39" name="Picture 38">
            <a:extLst>
              <a:ext uri="{FF2B5EF4-FFF2-40B4-BE49-F238E27FC236}">
                <a16:creationId xmlns:a16="http://schemas.microsoft.com/office/drawing/2014/main" id="{1CE2740E-BD53-0244-B5E3-383D539CF8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2" name="Picture 41">
            <a:extLst>
              <a:ext uri="{FF2B5EF4-FFF2-40B4-BE49-F238E27FC236}">
                <a16:creationId xmlns:a16="http://schemas.microsoft.com/office/drawing/2014/main" id="{4147A1E9-CE25-0E47-B0E2-9B342F93855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31023173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225338"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99115" y="2011304"/>
            <a:ext cx="2827109"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99113" y="4524206"/>
            <a:ext cx="2820472"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99112" y="1740023"/>
            <a:ext cx="2827111"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99112" y="2041526"/>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99112"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75302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23192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859" y="1033622"/>
            <a:ext cx="11795829" cy="538353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D4F21D85-2B01-5843-A4AD-7F681244B07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42" name="Picture 41">
            <a:extLst>
              <a:ext uri="{FF2B5EF4-FFF2-40B4-BE49-F238E27FC236}">
                <a16:creationId xmlns:a16="http://schemas.microsoft.com/office/drawing/2014/main" id="{38F1D647-9963-6C4C-8338-0F29AAE0D5E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45" name="Picture 44">
            <a:extLst>
              <a:ext uri="{FF2B5EF4-FFF2-40B4-BE49-F238E27FC236}">
                <a16:creationId xmlns:a16="http://schemas.microsoft.com/office/drawing/2014/main" id="{AFD9C6E1-5F91-F34D-BABB-DE4B2A66AB7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40808694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itle 1"/>
          <p:cNvSpPr>
            <a:spLocks noGrp="1"/>
          </p:cNvSpPr>
          <p:nvPr>
            <p:ph type="title"/>
          </p:nvPr>
        </p:nvSpPr>
        <p:spPr>
          <a:xfrm>
            <a:off x="229225" y="175578"/>
            <a:ext cx="9594026" cy="430212"/>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652205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D1FEAA5C-5A36-4D64-99B2-07E6D9C5D10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66932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strips(upRight)">
                                      <p:cBhvr>
                                        <p:cTn id="11" dur="500"/>
                                        <p:tgtEl>
                                          <p:spTgt spid="9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par>
                          <p:cTn id="16" fill="hold">
                            <p:stCondLst>
                              <p:cond delay="1500"/>
                            </p:stCondLst>
                            <p:childTnLst>
                              <p:par>
                                <p:cTn id="17" presetID="2" presetClass="entr" presetSubtype="12" accel="10000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500" fill="hold"/>
                                        <p:tgtEl>
                                          <p:spTgt spid="41"/>
                                        </p:tgtEl>
                                        <p:attrNameLst>
                                          <p:attrName>ppt_x</p:attrName>
                                        </p:attrNameLst>
                                      </p:cBhvr>
                                      <p:tavLst>
                                        <p:tav tm="0">
                                          <p:val>
                                            <p:strVal val="0-#ppt_w/2"/>
                                          </p:val>
                                        </p:tav>
                                        <p:tav tm="100000">
                                          <p:val>
                                            <p:strVal val="#ppt_x"/>
                                          </p:val>
                                        </p:tav>
                                      </p:tavLst>
                                    </p:anim>
                                    <p:anim calcmode="lin" valueType="num">
                                      <p:cBhvr additive="base">
                                        <p:cTn id="25" dur="1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612842C4-CD57-4CF6-80A5-E0921838DDD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15269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1500" fill="hold"/>
                                        <p:tgtEl>
                                          <p:spTgt spid="46"/>
                                        </p:tgtEl>
                                        <p:attrNameLst>
                                          <p:attrName>ppt_x</p:attrName>
                                        </p:attrNameLst>
                                      </p:cBhvr>
                                      <p:tavLst>
                                        <p:tav tm="0">
                                          <p:val>
                                            <p:strVal val="0-#ppt_w/2"/>
                                          </p:val>
                                        </p:tav>
                                        <p:tav tm="100000">
                                          <p:val>
                                            <p:strVal val="#ppt_x"/>
                                          </p:val>
                                        </p:tav>
                                      </p:tavLst>
                                    </p:anim>
                                    <p:anim calcmode="lin" valueType="num">
                                      <p:cBhvr additive="base">
                                        <p:cTn id="49" dur="1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455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4150626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9A56-0D34-18A5-AD91-59A182D00BF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93408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20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427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09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Releasable to the Public</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519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734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772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3413951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5" name="Rectangle 4"/>
          <p:cNvSpPr/>
          <p:nvPr userDrawn="1"/>
        </p:nvSpPr>
        <p:spPr>
          <a:xfrm>
            <a:off x="9928455" y="6142181"/>
            <a:ext cx="1407767"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schemeClr val="bg1"/>
              </a:solidFill>
            </a:endParaRPr>
          </a:p>
        </p:txBody>
      </p:sp>
    </p:spTree>
    <p:extLst>
      <p:ext uri="{BB962C8B-B14F-4D97-AF65-F5344CB8AC3E}">
        <p14:creationId xmlns:p14="http://schemas.microsoft.com/office/powerpoint/2010/main" val="1145511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78F9C73A-7B63-46A0-AF65-FB008D7B243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117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19558148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499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 name="Picture 2">
            <a:extLst>
              <a:ext uri="{FF2B5EF4-FFF2-40B4-BE49-F238E27FC236}">
                <a16:creationId xmlns:a16="http://schemas.microsoft.com/office/drawing/2014/main" id="{8CFB4CB5-6A68-54B1-50EE-DD79365DEC2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1250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10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strips(upRight)">
                                      <p:cBhvr>
                                        <p:cTn id="16" dur="500"/>
                                        <p:tgtEl>
                                          <p:spTgt spid="9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7695" b="7948"/>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AD8FAFFC-0223-1740-BEBD-B73945858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2" name="Picture 31">
            <a:extLst>
              <a:ext uri="{FF2B5EF4-FFF2-40B4-BE49-F238E27FC236}">
                <a16:creationId xmlns:a16="http://schemas.microsoft.com/office/drawing/2014/main" id="{0F521C5B-6F71-2323-8438-A6B2159BFF9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
        <p:nvSpPr>
          <p:cNvPr id="33" name="TextBox 32">
            <a:extLst>
              <a:ext uri="{FF2B5EF4-FFF2-40B4-BE49-F238E27FC236}">
                <a16:creationId xmlns:a16="http://schemas.microsoft.com/office/drawing/2014/main" id="{255A4315-DECA-1E35-1E2A-74674045E690}"/>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318036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0CCE86EE-FAF5-8242-9AAA-84B411A46D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5" name="Picture 4">
            <a:extLst>
              <a:ext uri="{FF2B5EF4-FFF2-40B4-BE49-F238E27FC236}">
                <a16:creationId xmlns:a16="http://schemas.microsoft.com/office/drawing/2014/main" id="{C8F775D9-C2E8-65A4-BDAC-27658956A6F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
        <p:nvSpPr>
          <p:cNvPr id="6" name="TextBox 5">
            <a:extLst>
              <a:ext uri="{FF2B5EF4-FFF2-40B4-BE49-F238E27FC236}">
                <a16:creationId xmlns:a16="http://schemas.microsoft.com/office/drawing/2014/main" id="{E898F77D-C891-B910-E400-8A41A8501048}"/>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2766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5613"/>
          <a:stretch/>
        </p:blipFill>
        <p:spPr>
          <a:xfrm>
            <a:off x="0"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4" name="Picture 3">
            <a:extLst>
              <a:ext uri="{FF2B5EF4-FFF2-40B4-BE49-F238E27FC236}">
                <a16:creationId xmlns:a16="http://schemas.microsoft.com/office/drawing/2014/main" id="{386603A5-AE1D-8789-E3CD-30B5728A561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
        <p:nvSpPr>
          <p:cNvPr id="6" name="TextBox 5">
            <a:extLst>
              <a:ext uri="{FF2B5EF4-FFF2-40B4-BE49-F238E27FC236}">
                <a16:creationId xmlns:a16="http://schemas.microsoft.com/office/drawing/2014/main" id="{7E8ADE90-9180-B113-5267-B79753914208}"/>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15071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5C19DEF-7473-AA7C-4E52-F38503DAB066}"/>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70281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DDD3D50-4B54-9607-BB00-105366E82876}"/>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101838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fade">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P spid="4"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460BDFB-6D25-875A-0B17-B2DF954C57F1}"/>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35341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P spid="4"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1" name="TextBox 30">
            <a:extLst>
              <a:ext uri="{FF2B5EF4-FFF2-40B4-BE49-F238E27FC236}">
                <a16:creationId xmlns:a16="http://schemas.microsoft.com/office/drawing/2014/main" id="{6400EC41-12D0-C545-724A-92E81310272A}"/>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428463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3AF67F0-9E6B-3C21-D417-39A2B2E70072}"/>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37123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DA64A22-3773-E22F-822C-4DDDFE7201C2}"/>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42618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558A4EC-AF67-F156-0D95-3CCA9B4E48E0}"/>
              </a:ext>
            </a:extLst>
          </p:cNvPr>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98454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89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image" Target="../media/image36.jpeg"/><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image" Target="../media/image4.emf"/><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image" Target="../media/image3.png"/><Relationship Id="rId10" Type="http://schemas.openxmlformats.org/officeDocument/2006/relationships/slideLayout" Target="../slideLayouts/slideLayout117.xml"/><Relationship Id="rId19" Type="http://schemas.openxmlformats.org/officeDocument/2006/relationships/theme" Target="../theme/theme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theme" Target="../theme/theme11.xml"/><Relationship Id="rId3" Type="http://schemas.openxmlformats.org/officeDocument/2006/relationships/slideLayout" Target="../slideLayouts/slideLayout128.xml"/><Relationship Id="rId21" Type="http://schemas.openxmlformats.org/officeDocument/2006/relationships/image" Target="../media/image3.png"/><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image" Target="../media/image2.pn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image" Target="../media/image36.jpeg"/><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44.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4.emf"/><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4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image" Target="../media/image3.png"/><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36.jpe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0.xml"/><Relationship Id="rId5" Type="http://schemas.openxmlformats.org/officeDocument/2006/relationships/image" Target="../media/image4.emf"/><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4.emf"/><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4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image" Target="../media/image4.emf"/><Relationship Id="rId5" Type="http://schemas.openxmlformats.org/officeDocument/2006/relationships/image" Target="../media/image45.png"/><Relationship Id="rId4" Type="http://schemas.openxmlformats.org/officeDocument/2006/relationships/image" Target="../media/image4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6.xml"/><Relationship Id="rId5" Type="http://schemas.openxmlformats.org/officeDocument/2006/relationships/slideLayout" Target="../slideLayouts/slideLayout47.xml"/><Relationship Id="rId15" Type="http://schemas.openxmlformats.org/officeDocument/2006/relationships/image" Target="../media/image4.emf"/><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image" Target="../media/image48.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7.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media/image35.emf"/><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image" Target="../media/image4.emf"/><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34.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44.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image" Target="../media/image4.emf"/><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45.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image" Target="../media/image9.png"/><Relationship Id="rId39" Type="http://schemas.openxmlformats.org/officeDocument/2006/relationships/image" Target="../media/image22.png"/><Relationship Id="rId21" Type="http://schemas.openxmlformats.org/officeDocument/2006/relationships/theme" Target="../theme/theme9.xml"/><Relationship Id="rId34" Type="http://schemas.openxmlformats.org/officeDocument/2006/relationships/image" Target="../media/image17.png"/><Relationship Id="rId42" Type="http://schemas.openxmlformats.org/officeDocument/2006/relationships/image" Target="../media/image25.png"/><Relationship Id="rId47" Type="http://schemas.openxmlformats.org/officeDocument/2006/relationships/image" Target="../media/image30.emf"/><Relationship Id="rId50" Type="http://schemas.openxmlformats.org/officeDocument/2006/relationships/image" Target="../media/image6.png"/><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9" Type="http://schemas.openxmlformats.org/officeDocument/2006/relationships/image" Target="../media/image12.png"/><Relationship Id="rId11" Type="http://schemas.openxmlformats.org/officeDocument/2006/relationships/slideLayout" Target="../slideLayouts/slideLayout98.xml"/><Relationship Id="rId24"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8.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image" Target="../media/image2.png"/><Relationship Id="rId28" Type="http://schemas.openxmlformats.org/officeDocument/2006/relationships/image" Target="../media/image11.png"/><Relationship Id="rId36" Type="http://schemas.openxmlformats.org/officeDocument/2006/relationships/image" Target="../media/image19.png"/><Relationship Id="rId49" Type="http://schemas.openxmlformats.org/officeDocument/2006/relationships/image" Target="../media/image32.png"/><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image" Target="../media/image14.png"/><Relationship Id="rId44" Type="http://schemas.openxmlformats.org/officeDocument/2006/relationships/image" Target="../media/image27.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image" Target="../media/image36.jpeg"/><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6.png"/><Relationship Id="rId48" Type="http://schemas.openxmlformats.org/officeDocument/2006/relationships/image" Target="../media/image31.png"/><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png"/><Relationship Id="rId46" Type="http://schemas.openxmlformats.org/officeDocument/2006/relationships/image" Target="../media/image29.png"/><Relationship Id="rId20" Type="http://schemas.openxmlformats.org/officeDocument/2006/relationships/slideLayout" Target="../slideLayouts/slideLayout107.xml"/><Relationship Id="rId41" Type="http://schemas.openxmlformats.org/officeDocument/2006/relationships/image" Target="../media/image24.png"/><Relationship Id="rId1" Type="http://schemas.openxmlformats.org/officeDocument/2006/relationships/slideLayout" Target="../slideLayouts/slideLayout88.xml"/><Relationship Id="rId6"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226541" cy="6858675"/>
          </a:xfrm>
          <a:prstGeom prst="rect">
            <a:avLst/>
          </a:prstGeom>
        </p:spPr>
      </p:pic>
      <p:sp>
        <p:nvSpPr>
          <p:cNvPr id="1029" name="Rectangle 2"/>
          <p:cNvSpPr>
            <a:spLocks noGrp="1" noChangeArrowheads="1"/>
          </p:cNvSpPr>
          <p:nvPr>
            <p:ph type="body" idx="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359739" y="-216085"/>
            <a:ext cx="2099618"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7017" y="156383"/>
            <a:ext cx="10136492" cy="563779"/>
          </a:xfrm>
          <a:prstGeom prst="rect">
            <a:avLst/>
          </a:prstGeom>
        </p:spPr>
        <p:txBody>
          <a:bodyPr vert="horz" lIns="0" tIns="45720" rIns="0" bIns="45720" rtlCol="0" anchor="ctr" anchorCtr="0">
            <a:normAutofit/>
          </a:bodyPr>
          <a:lstStyle/>
          <a:p>
            <a:r>
              <a:rPr lang="en-GB" noProof="0"/>
              <a:t>CLICK TO EDIT MASTER TITLE STYLE</a:t>
            </a:r>
          </a:p>
        </p:txBody>
      </p:sp>
      <p:sp>
        <p:nvSpPr>
          <p:cNvPr id="2" name="Text Box 34">
            <a:extLst>
              <a:ext uri="{FF2B5EF4-FFF2-40B4-BE49-F238E27FC236}">
                <a16:creationId xmlns:a16="http://schemas.microsoft.com/office/drawing/2014/main" id="{87E51C3A-A7E5-8462-93AC-4F5E38CDC953}"/>
              </a:ext>
            </a:extLst>
          </p:cNvPr>
          <p:cNvSpPr txBox="1">
            <a:spLocks noChangeAspect="1" noChangeArrowheads="1"/>
          </p:cNvSpPr>
          <p:nvPr userDrawn="1"/>
        </p:nvSpPr>
        <p:spPr bwMode="auto">
          <a:xfrm>
            <a:off x="11745057" y="6250107"/>
            <a:ext cx="288844"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1B8C66-2E63-2F66-FF58-9E19049708D9}"/>
              </a:ext>
            </a:extLst>
          </p:cNvPr>
          <p:cNvSpPr txBox="1"/>
          <p:nvPr userDrawn="1"/>
        </p:nvSpPr>
        <p:spPr>
          <a:xfrm>
            <a:off x="122994" y="6291175"/>
            <a:ext cx="4625803"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ESA UNCLASSIFIED – Releasable to the Public </a:t>
            </a:r>
          </a:p>
          <a:p>
            <a:endParaRPr lang="en-GB" sz="1000" dirty="0">
              <a:solidFill>
                <a:schemeClr val="bg1"/>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52C0E351-139B-8821-BC56-E54A13A4D423}"/>
              </a:ext>
            </a:extLst>
          </p:cNvPr>
          <p:cNvPicPr>
            <a:picLocks/>
          </p:cNvPicPr>
          <p:nvPr userDrawn="1"/>
        </p:nvPicPr>
        <p:blipFill>
          <a:blip r:embed="rId11" cstate="email">
            <a:extLst>
              <a:ext uri="{28A0092B-C50C-407E-A947-70E740481C1C}">
                <a14:useLocalDpi xmlns:a14="http://schemas.microsoft.com/office/drawing/2010/main"/>
              </a:ext>
            </a:extLst>
          </a:blip>
          <a:stretch>
            <a:fillRect/>
          </a:stretch>
        </p:blipFill>
        <p:spPr>
          <a:xfrm>
            <a:off x="10371082" y="6584400"/>
            <a:ext cx="1645884" cy="104400"/>
          </a:xfrm>
          <a:prstGeom prst="rect">
            <a:avLst/>
          </a:prstGeom>
        </p:spPr>
      </p:pic>
      <p:pic>
        <p:nvPicPr>
          <p:cNvPr id="5" name="Picture 4">
            <a:extLst>
              <a:ext uri="{FF2B5EF4-FFF2-40B4-BE49-F238E27FC236}">
                <a16:creationId xmlns:a16="http://schemas.microsoft.com/office/drawing/2014/main" id="{DE562E3E-0729-149A-E4ED-DAF829E96534}"/>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spTree>
    <p:extLst>
      <p:ext uri="{BB962C8B-B14F-4D97-AF65-F5344CB8AC3E}">
        <p14:creationId xmlns:p14="http://schemas.microsoft.com/office/powerpoint/2010/main" val="239837744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9" r:id="rId3"/>
    <p:sldLayoutId id="2147483990" r:id="rId4"/>
    <p:sldLayoutId id="2147483991" r:id="rId5"/>
    <p:sldLayoutId id="2147484003" r:id="rId6"/>
    <p:sldLayoutId id="214748402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83C8CD3C-5354-43FD-9C09-B7EE65B04CF6}"/>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Tree>
    <p:extLst>
      <p:ext uri="{BB962C8B-B14F-4D97-AF65-F5344CB8AC3E}">
        <p14:creationId xmlns:p14="http://schemas.microsoft.com/office/powerpoint/2010/main" val="100862304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Lst>
  <p:hf hdr="0" dt="0"/>
  <p:txStyles>
    <p:titleStyle>
      <a:lvl1pPr algn="l"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3" name="Picture 62">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4" name="Straight Connector 63">
            <a:extLst>
              <a:ext uri="{FF2B5EF4-FFF2-40B4-BE49-F238E27FC236}">
                <a16:creationId xmlns:a16="http://schemas.microsoft.com/office/drawing/2014/main" id="{FFC175A7-9FD4-4A17-AB83-163F19D77D5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FAAE4D0-8000-49FB-BBA1-5FEEBEED9E96}"/>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1808" y="6456358"/>
            <a:ext cx="9956800" cy="405130"/>
          </a:xfrm>
          <a:prstGeom prst="rect">
            <a:avLst/>
          </a:prstGeom>
        </p:spPr>
      </p:pic>
    </p:spTree>
    <p:extLst>
      <p:ext uri="{BB962C8B-B14F-4D97-AF65-F5344CB8AC3E}">
        <p14:creationId xmlns:p14="http://schemas.microsoft.com/office/powerpoint/2010/main" val="1519688904"/>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Lst>
  <p:hf hdr="0" dt="0"/>
  <p:txStyles>
    <p:titleStyle>
      <a:lvl1pPr algn="just"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1003C6D7-A435-481B-B17A-04D062830C88}"/>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05666780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4"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6"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7">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78" r:id="rId18"/>
    <p:sldLayoutId id="2147483979" r:id="rId19"/>
    <p:sldLayoutId id="2147483980" r:id="rId20"/>
    <p:sldLayoutId id="2147484025" r:id="rId21"/>
    <p:sldLayoutId id="2147484026" r:id="rId22"/>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8467" y="6460601"/>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6538" y="6462927"/>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226541" cy="6858675"/>
          </a:xfrm>
          <a:prstGeom prst="rect">
            <a:avLst/>
          </a:prstGeom>
        </p:spPr>
      </p:pic>
      <p:sp>
        <p:nvSpPr>
          <p:cNvPr id="1029" name="Rectangle 2"/>
          <p:cNvSpPr>
            <a:spLocks noGrp="1" noChangeArrowheads="1"/>
          </p:cNvSpPr>
          <p:nvPr>
            <p:ph type="body" idx="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359739" y="-216085"/>
            <a:ext cx="2099618"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7017" y="156383"/>
            <a:ext cx="10136492" cy="563779"/>
          </a:xfrm>
          <a:prstGeom prst="rect">
            <a:avLst/>
          </a:prstGeom>
        </p:spPr>
        <p:txBody>
          <a:bodyPr vert="horz" lIns="0" tIns="45720" rIns="0" bIns="45720" rtlCol="0" anchor="ctr" anchorCtr="0">
            <a:normAutofit/>
          </a:bodyPr>
          <a:lstStyle/>
          <a:p>
            <a:r>
              <a:rPr lang="en-GB" noProof="0"/>
              <a:t>CLICK TO EDIT MASTER TITLE STYLE</a:t>
            </a:r>
          </a:p>
        </p:txBody>
      </p:sp>
      <p:sp>
        <p:nvSpPr>
          <p:cNvPr id="2" name="Text Box 34">
            <a:extLst>
              <a:ext uri="{FF2B5EF4-FFF2-40B4-BE49-F238E27FC236}">
                <a16:creationId xmlns:a16="http://schemas.microsoft.com/office/drawing/2014/main" id="{87E51C3A-A7E5-8462-93AC-4F5E38CDC953}"/>
              </a:ext>
            </a:extLst>
          </p:cNvPr>
          <p:cNvSpPr txBox="1">
            <a:spLocks noChangeAspect="1" noChangeArrowheads="1"/>
          </p:cNvSpPr>
          <p:nvPr userDrawn="1"/>
        </p:nvSpPr>
        <p:spPr bwMode="auto">
          <a:xfrm>
            <a:off x="11745057" y="6250107"/>
            <a:ext cx="288844"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1B8C66-2E63-2F66-FF58-9E19049708D9}"/>
              </a:ext>
            </a:extLst>
          </p:cNvPr>
          <p:cNvSpPr txBox="1"/>
          <p:nvPr userDrawn="1"/>
        </p:nvSpPr>
        <p:spPr>
          <a:xfrm>
            <a:off x="122994" y="6291175"/>
            <a:ext cx="4625803" cy="246221"/>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ESA UNCLASSIFIED – Releasable to the Public </a:t>
            </a:r>
          </a:p>
        </p:txBody>
      </p:sp>
      <p:pic>
        <p:nvPicPr>
          <p:cNvPr id="4" name="Picture 5">
            <a:extLst>
              <a:ext uri="{FF2B5EF4-FFF2-40B4-BE49-F238E27FC236}">
                <a16:creationId xmlns:a16="http://schemas.microsoft.com/office/drawing/2014/main" id="{52C0E351-139B-8821-BC56-E54A13A4D423}"/>
              </a:ext>
            </a:extLst>
          </p:cNvPr>
          <p:cNvPicPr>
            <a:picLocks/>
          </p:cNvPicPr>
          <p:nvPr userDrawn="1"/>
        </p:nvPicPr>
        <p:blipFill>
          <a:blip r:embed="rId14" cstate="email">
            <a:extLst>
              <a:ext uri="{28A0092B-C50C-407E-A947-70E740481C1C}">
                <a14:useLocalDpi xmlns:a14="http://schemas.microsoft.com/office/drawing/2010/main"/>
              </a:ext>
            </a:extLst>
          </a:blip>
          <a:stretch>
            <a:fillRect/>
          </a:stretch>
        </p:blipFill>
        <p:spPr>
          <a:xfrm>
            <a:off x="10371082" y="6584400"/>
            <a:ext cx="1645884" cy="104400"/>
          </a:xfrm>
          <a:prstGeom prst="rect">
            <a:avLst/>
          </a:prstGeom>
        </p:spPr>
      </p:pic>
      <p:pic>
        <p:nvPicPr>
          <p:cNvPr id="5" name="Picture 4">
            <a:extLst>
              <a:ext uri="{FF2B5EF4-FFF2-40B4-BE49-F238E27FC236}">
                <a16:creationId xmlns:a16="http://schemas.microsoft.com/office/drawing/2014/main" id="{DE562E3E-0729-149A-E4ED-DAF829E96534}"/>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spTree>
    <p:extLst>
      <p:ext uri="{BB962C8B-B14F-4D97-AF65-F5344CB8AC3E}">
        <p14:creationId xmlns:p14="http://schemas.microsoft.com/office/powerpoint/2010/main" val="942887804"/>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27" r:id="rId8"/>
    <p:sldLayoutId id="2147484029" r:id="rId9"/>
    <p:sldLayoutId id="214748410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84" y="-2"/>
            <a:ext cx="12231922"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8" name="Picture 35" descr="PPT_Header02" hidden="1"/>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0" y="1"/>
            <a:ext cx="1222533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7017" y="156383"/>
            <a:ext cx="10136492"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 name="Picture 2">
            <a:extLst>
              <a:ext uri="{FF2B5EF4-FFF2-40B4-BE49-F238E27FC236}">
                <a16:creationId xmlns:a16="http://schemas.microsoft.com/office/drawing/2014/main" id="{BCE419F9-1A81-274B-8753-9FD3D529B1A5}"/>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10531619" y="-2"/>
            <a:ext cx="1693719" cy="876300"/>
          </a:xfrm>
          <a:prstGeom prst="rect">
            <a:avLst/>
          </a:prstGeom>
        </p:spPr>
      </p:pic>
      <p:pic>
        <p:nvPicPr>
          <p:cNvPr id="8" name="Picture 7">
            <a:extLst>
              <a:ext uri="{FF2B5EF4-FFF2-40B4-BE49-F238E27FC236}">
                <a16:creationId xmlns:a16="http://schemas.microsoft.com/office/drawing/2014/main" id="{8DC6C001-D29E-FA4E-AAC7-9436BE17C648}"/>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6584" y="6438900"/>
            <a:ext cx="10213251" cy="419100"/>
          </a:xfrm>
          <a:prstGeom prst="rect">
            <a:avLst/>
          </a:prstGeom>
        </p:spPr>
      </p:pic>
      <p:pic>
        <p:nvPicPr>
          <p:cNvPr id="10" name="Picture 9">
            <a:extLst>
              <a:ext uri="{FF2B5EF4-FFF2-40B4-BE49-F238E27FC236}">
                <a16:creationId xmlns:a16="http://schemas.microsoft.com/office/drawing/2014/main" id="{6ADB93F1-7B72-2B41-8F9E-D2E5ECAA8753}"/>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10200516" y="6438900"/>
            <a:ext cx="2024822" cy="419100"/>
          </a:xfrm>
          <a:prstGeom prst="rect">
            <a:avLst/>
          </a:prstGeom>
        </p:spPr>
      </p:pic>
    </p:spTree>
    <p:extLst>
      <p:ext uri="{BB962C8B-B14F-4D97-AF65-F5344CB8AC3E}">
        <p14:creationId xmlns:p14="http://schemas.microsoft.com/office/powerpoint/2010/main" val="123725847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9"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1003C6D7-A435-481B-B17A-04D062830C88}"/>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027340905"/>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105" r:id="rId16"/>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9" name="Picture 58"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1" name="Picture 60"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2" name="Picture 61"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20AB05E4-2BE8-DE46-B436-FE570335B0F5}"/>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D163D4C-EE71-9744-BE99-D166BF8ADE72}"/>
                </a:ext>
              </a:extLst>
            </p:cNvPr>
            <p:cNvPicPr>
              <a:picLocks noChangeAspect="1"/>
            </p:cNvPicPr>
            <p:nvPr userDrawn="1"/>
          </p:nvPicPr>
          <p:blipFill>
            <a:blip r:embed="rId4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AD8FAFFC-0223-1740-BEBD-B739458582D9}"/>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256551355"/>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jpe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58.png"/><Relationship Id="rId9" Type="http://schemas.openxmlformats.org/officeDocument/2006/relationships/image" Target="../media/image60.png"/></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84.xml"/><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8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6.xml"/><Relationship Id="rId5" Type="http://schemas.openxmlformats.org/officeDocument/2006/relationships/image" Target="../media/image89.png"/><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7" Type="http://schemas.openxmlformats.org/officeDocument/2006/relationships/image" Target="../media/image94.jpe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7.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84.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19" Type="http://schemas.openxmlformats.org/officeDocument/2006/relationships/image" Target="../media/image106.jpe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 Id="rId9" Type="http://schemas.openxmlformats.org/officeDocument/2006/relationships/image" Target="../media/image1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xml"/><Relationship Id="rId5" Type="http://schemas.openxmlformats.org/officeDocument/2006/relationships/image" Target="../media/image119.jpeg"/><Relationship Id="rId4" Type="http://schemas.openxmlformats.org/officeDocument/2006/relationships/image" Target="../media/image1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emf"/><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5.xml"/><Relationship Id="rId5" Type="http://schemas.openxmlformats.org/officeDocument/2006/relationships/image" Target="../media/image127.png"/><Relationship Id="rId4" Type="http://schemas.openxmlformats.org/officeDocument/2006/relationships/image" Target="../media/image126.png"/></Relationships>
</file>

<file path=ppt/slides/_rels/slide2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NAV_G2_EDIT_full_Hires_20231113_03_w_audio.mp4"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36.jpeg"/><Relationship Id="rId5" Type="http://schemas.openxmlformats.org/officeDocument/2006/relationships/image" Target="../media/image135.emf"/><Relationship Id="rId4" Type="http://schemas.openxmlformats.org/officeDocument/2006/relationships/image" Target="../media/image134.emf"/></Relationships>
</file>

<file path=ppt/slides/_rels/slide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2.png"/><Relationship Id="rId7" Type="http://schemas.openxmlformats.org/officeDocument/2006/relationships/image" Target="../media/image14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4.png"/><Relationship Id="rId5" Type="http://schemas.microsoft.com/office/2007/relationships/hdphoto" Target="../media/hdphoto2.wdp"/><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9.png"/><Relationship Id="rId7" Type="http://schemas.openxmlformats.org/officeDocument/2006/relationships/diagramQuickStyle" Target="../diagrams/quickStyle1.xml"/><Relationship Id="rId12" Type="http://schemas.openxmlformats.org/officeDocument/2006/relationships/image" Target="../media/image151.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diagramLayout" Target="../diagrams/layout1.xml"/><Relationship Id="rId11" Type="http://schemas.microsoft.com/office/2007/relationships/hdphoto" Target="../media/hdphoto4.wdp"/><Relationship Id="rId5" Type="http://schemas.openxmlformats.org/officeDocument/2006/relationships/diagramData" Target="../diagrams/data1.xml"/><Relationship Id="rId10" Type="http://schemas.openxmlformats.org/officeDocument/2006/relationships/image" Target="../media/image150.png"/><Relationship Id="rId4" Type="http://schemas.microsoft.com/office/2007/relationships/hdphoto" Target="../media/hdphoto3.wdp"/><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5.png"/><Relationship Id="rId7" Type="http://schemas.openxmlformats.org/officeDocument/2006/relationships/diagramColors" Target="../diagrams/colors2.xml"/><Relationship Id="rId2" Type="http://schemas.openxmlformats.org/officeDocument/2006/relationships/image" Target="../media/image152.jpeg"/><Relationship Id="rId1" Type="http://schemas.openxmlformats.org/officeDocument/2006/relationships/slideLayout" Target="../slideLayouts/slideLayout9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3.jpeg"/></Relationships>
</file>

<file path=ppt/slides/_rels/slide3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57.png"/><Relationship Id="rId4" Type="http://schemas.openxmlformats.org/officeDocument/2006/relationships/image" Target="../media/image156.jpeg"/></Relationships>
</file>

<file path=ppt/slides/_rels/slide3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s://navi.ion.org/content/navi/69/2/navi.513.full.pdf" TargetMode="External"/><Relationship Id="rId7" Type="http://schemas.openxmlformats.org/officeDocument/2006/relationships/image" Target="../media/image16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jpe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74.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4.xml"/><Relationship Id="rId5" Type="http://schemas.openxmlformats.org/officeDocument/2006/relationships/image" Target="../media/image80.tiff"/><Relationship Id="rId4" Type="http://schemas.openxmlformats.org/officeDocument/2006/relationships/hyperlink" Target="https://www.gsc-europa.eu/galileo/services/galileo-high-accuracy-service-ha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D1CFF4-F6D3-E84E-B70D-744BDFE8D3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94" y="9696"/>
            <a:ext cx="12158753" cy="6838610"/>
          </a:xfrm>
          <a:prstGeom prst="rect">
            <a:avLst/>
          </a:prstGeom>
        </p:spPr>
      </p:pic>
      <p:sp>
        <p:nvSpPr>
          <p:cNvPr id="60" name="Rectangle 59">
            <a:extLst>
              <a:ext uri="{FF2B5EF4-FFF2-40B4-BE49-F238E27FC236}">
                <a16:creationId xmlns:a16="http://schemas.microsoft.com/office/drawing/2014/main" id="{9A869DE4-61A9-AA40-855E-FBB44DB500B4}"/>
              </a:ext>
            </a:extLst>
          </p:cNvPr>
          <p:cNvSpPr/>
          <p:nvPr/>
        </p:nvSpPr>
        <p:spPr>
          <a:xfrm>
            <a:off x="33294" y="41664"/>
            <a:ext cx="12158753" cy="6839299"/>
          </a:xfrm>
          <a:prstGeom prst="rect">
            <a:avLst/>
          </a:prstGeom>
          <a:solidFill>
            <a:srgbClr val="00206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auto" hangingPunct="0">
              <a:spcBef>
                <a:spcPts val="0"/>
              </a:spcBef>
              <a:spcAft>
                <a:spcPts val="0"/>
              </a:spcAft>
              <a:defRPr/>
            </a:pPr>
            <a:endParaRPr lang="en-GB" sz="2394">
              <a:solidFill>
                <a:srgbClr val="FEFFFF"/>
              </a:solidFill>
              <a:latin typeface="Arial" panose="020B0604020202020204"/>
            </a:endParaRPr>
          </a:p>
        </p:txBody>
      </p:sp>
      <p:sp>
        <p:nvSpPr>
          <p:cNvPr id="2" name="Rectangle 1">
            <a:extLst>
              <a:ext uri="{FF2B5EF4-FFF2-40B4-BE49-F238E27FC236}">
                <a16:creationId xmlns:a16="http://schemas.microsoft.com/office/drawing/2014/main" id="{6DF00EBB-31F1-5B4E-AEBD-C486B6F1E373}"/>
              </a:ext>
            </a:extLst>
          </p:cNvPr>
          <p:cNvSpPr/>
          <p:nvPr/>
        </p:nvSpPr>
        <p:spPr>
          <a:xfrm>
            <a:off x="60221" y="-718456"/>
            <a:ext cx="12158753" cy="3443244"/>
          </a:xfrm>
          <a:prstGeom prst="rect">
            <a:avLst/>
          </a:prstGeom>
          <a:solidFill>
            <a:srgbClr val="00415F">
              <a:alpha val="3629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82030">
              <a:defRPr/>
            </a:pPr>
            <a:r>
              <a:rPr lang="en-GB" sz="4000" b="1" dirty="0">
                <a:solidFill>
                  <a:schemeClr val="bg1"/>
                </a:solidFill>
                <a:latin typeface="Arial" panose="020B0604020202020204" pitchFamily="34" charset="0"/>
                <a:ea typeface="+mj-ea"/>
                <a:cs typeface="Arial" panose="020B0604020202020204" pitchFamily="34" charset="0"/>
              </a:rPr>
              <a:t>Galileo and the Future of Navigation</a:t>
            </a:r>
          </a:p>
        </p:txBody>
      </p:sp>
      <p:pic>
        <p:nvPicPr>
          <p:cNvPr id="37" name="Picture 36">
            <a:extLst>
              <a:ext uri="{FF2B5EF4-FFF2-40B4-BE49-F238E27FC236}">
                <a16:creationId xmlns:a16="http://schemas.microsoft.com/office/drawing/2014/main" id="{E3255727-A5D4-3F62-036C-02F75CA9A3F7}"/>
              </a:ext>
            </a:extLst>
          </p:cNvPr>
          <p:cNvPicPr>
            <a:picLocks noChangeAspect="1"/>
          </p:cNvPicPr>
          <p:nvPr/>
        </p:nvPicPr>
        <p:blipFill rotWithShape="1">
          <a:blip r:embed="rId4" cstate="screen">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10687886" y="169610"/>
            <a:ext cx="1400060" cy="544229"/>
          </a:xfrm>
          <a:prstGeom prst="rect">
            <a:avLst/>
          </a:prstGeom>
        </p:spPr>
      </p:pic>
      <p:sp>
        <p:nvSpPr>
          <p:cNvPr id="4" name="TextBox 3">
            <a:extLst>
              <a:ext uri="{FF2B5EF4-FFF2-40B4-BE49-F238E27FC236}">
                <a16:creationId xmlns:a16="http://schemas.microsoft.com/office/drawing/2014/main" id="{5AA04647-D5EA-1853-D5AD-B762AE156B2B}"/>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solidFill>
                  <a:srgbClr val="FEFFFF"/>
                </a:solidFill>
                <a:latin typeface="Arial" panose="020B0604020202020204" pitchFamily="34" charset="0"/>
                <a:ea typeface="MS PGothic" charset="-128"/>
                <a:cs typeface="Arial" panose="020B0604020202020204" pitchFamily="34" charset="0"/>
              </a:rPr>
              <a:t>ESA UNCLASSIFIED – Releasable to the Public</a:t>
            </a:r>
          </a:p>
        </p:txBody>
      </p:sp>
      <p:pic>
        <p:nvPicPr>
          <p:cNvPr id="6" name="Picture 5">
            <a:extLst>
              <a:ext uri="{FF2B5EF4-FFF2-40B4-BE49-F238E27FC236}">
                <a16:creationId xmlns:a16="http://schemas.microsoft.com/office/drawing/2014/main" id="{F3682A2D-6642-9FB5-8693-580574CEF54F}"/>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10347888" y="6575797"/>
            <a:ext cx="1636920" cy="104115"/>
          </a:xfrm>
          <a:prstGeom prst="rect">
            <a:avLst/>
          </a:prstGeom>
        </p:spPr>
      </p:pic>
      <p:pic>
        <p:nvPicPr>
          <p:cNvPr id="8" name="Picture 7">
            <a:extLst>
              <a:ext uri="{FF2B5EF4-FFF2-40B4-BE49-F238E27FC236}">
                <a16:creationId xmlns:a16="http://schemas.microsoft.com/office/drawing/2014/main" id="{9FD46177-E291-679E-9BB5-2B8F378B5E0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745" y="6430693"/>
            <a:ext cx="10157625" cy="417957"/>
          </a:xfrm>
          <a:prstGeom prst="rect">
            <a:avLst/>
          </a:prstGeom>
        </p:spPr>
      </p:pic>
      <p:sp>
        <p:nvSpPr>
          <p:cNvPr id="9" name="Text Box 24">
            <a:extLst>
              <a:ext uri="{FF2B5EF4-FFF2-40B4-BE49-F238E27FC236}">
                <a16:creationId xmlns:a16="http://schemas.microsoft.com/office/drawing/2014/main" id="{E0D6B0D8-4551-5557-782C-AEFF1F1E8B3B}"/>
              </a:ext>
            </a:extLst>
          </p:cNvPr>
          <p:cNvSpPr txBox="1">
            <a:spLocks noChangeArrowheads="1"/>
          </p:cNvSpPr>
          <p:nvPr/>
        </p:nvSpPr>
        <p:spPr bwMode="auto">
          <a:xfrm>
            <a:off x="60221" y="1768570"/>
            <a:ext cx="5123696" cy="830997"/>
          </a:xfrm>
          <a:prstGeom prst="rect">
            <a:avLst/>
          </a:prstGeom>
          <a:noFill/>
          <a:ln>
            <a:noFill/>
          </a:ln>
          <a:effectLst/>
        </p:spPr>
        <p:txBody>
          <a:bodyPr wrap="square">
            <a:spAutoFit/>
          </a:bodyPr>
          <a:lstStyle/>
          <a:p>
            <a:pPr>
              <a:spcBef>
                <a:spcPts val="0"/>
              </a:spcBef>
            </a:pPr>
            <a:r>
              <a:rPr lang="en-GB" sz="2400" b="1" dirty="0">
                <a:solidFill>
                  <a:schemeClr val="bg1"/>
                </a:solidFill>
                <a:latin typeface="Arial" panose="020B0604020202020204" pitchFamily="34" charset="0"/>
                <a:cs typeface="Arial" panose="020B0604020202020204" pitchFamily="34" charset="0"/>
              </a:rPr>
              <a:t>Marco FALCONE</a:t>
            </a:r>
          </a:p>
          <a:p>
            <a:pPr>
              <a:spcBef>
                <a:spcPts val="0"/>
              </a:spcBef>
            </a:pPr>
            <a:r>
              <a:rPr lang="en-GB" sz="2400" b="1" dirty="0">
                <a:solidFill>
                  <a:schemeClr val="bg1"/>
                </a:solidFill>
                <a:latin typeface="Arial" panose="020B0604020202020204" pitchFamily="34" charset="0"/>
                <a:cs typeface="Arial" panose="020B0604020202020204" pitchFamily="34" charset="0"/>
              </a:rPr>
              <a:t>ESA NAV Directorate</a:t>
            </a:r>
          </a:p>
        </p:txBody>
      </p:sp>
      <p:pic>
        <p:nvPicPr>
          <p:cNvPr id="12" name="Picture 11">
            <a:extLst>
              <a:ext uri="{FF2B5EF4-FFF2-40B4-BE49-F238E27FC236}">
                <a16:creationId xmlns:a16="http://schemas.microsoft.com/office/drawing/2014/main" id="{316E62BD-8DEF-87BB-9B64-B3194FB326DE}"/>
              </a:ext>
            </a:extLst>
          </p:cNvPr>
          <p:cNvPicPr>
            <a:picLocks noChangeAspect="1"/>
          </p:cNvPicPr>
          <p:nvPr/>
        </p:nvPicPr>
        <p:blipFill>
          <a:blip r:embed="rId8"/>
          <a:stretch>
            <a:fillRect/>
          </a:stretch>
        </p:blipFill>
        <p:spPr>
          <a:xfrm>
            <a:off x="-21772" y="3782769"/>
            <a:ext cx="9144000" cy="2500257"/>
          </a:xfrm>
          <a:prstGeom prst="rect">
            <a:avLst/>
          </a:prstGeom>
        </p:spPr>
      </p:pic>
      <p:pic>
        <p:nvPicPr>
          <p:cNvPr id="14" name="Picture 13">
            <a:extLst>
              <a:ext uri="{FF2B5EF4-FFF2-40B4-BE49-F238E27FC236}">
                <a16:creationId xmlns:a16="http://schemas.microsoft.com/office/drawing/2014/main" id="{FF14F9A8-5B08-F80B-C51C-5890A4824915}"/>
              </a:ext>
            </a:extLst>
          </p:cNvPr>
          <p:cNvPicPr>
            <a:picLocks noChangeAspect="1"/>
          </p:cNvPicPr>
          <p:nvPr/>
        </p:nvPicPr>
        <p:blipFill>
          <a:blip r:embed="rId9"/>
          <a:stretch>
            <a:fillRect/>
          </a:stretch>
        </p:blipFill>
        <p:spPr>
          <a:xfrm>
            <a:off x="8315470" y="1597077"/>
            <a:ext cx="3839111" cy="2848373"/>
          </a:xfrm>
          <a:prstGeom prst="rect">
            <a:avLst/>
          </a:prstGeom>
        </p:spPr>
      </p:pic>
    </p:spTree>
    <p:extLst>
      <p:ext uri="{BB962C8B-B14F-4D97-AF65-F5344CB8AC3E}">
        <p14:creationId xmlns:p14="http://schemas.microsoft.com/office/powerpoint/2010/main" val="162591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6130-4AB9-F97A-335B-095FBF5B67A3}"/>
              </a:ext>
            </a:extLst>
          </p:cNvPr>
          <p:cNvSpPr>
            <a:spLocks noGrp="1"/>
          </p:cNvSpPr>
          <p:nvPr>
            <p:ph type="title"/>
          </p:nvPr>
        </p:nvSpPr>
        <p:spPr>
          <a:xfrm>
            <a:off x="216000" y="114235"/>
            <a:ext cx="10108800" cy="646331"/>
          </a:xfrm>
        </p:spPr>
        <p:txBody>
          <a:bodyPr/>
          <a:lstStyle/>
          <a:p>
            <a:r>
              <a:rPr lang="en-US" sz="3600" dirty="0"/>
              <a:t>OS Navigation Message Authentication</a:t>
            </a:r>
            <a:endParaRPr lang="en-GB" sz="3600" dirty="0"/>
          </a:p>
        </p:txBody>
      </p:sp>
      <p:sp>
        <p:nvSpPr>
          <p:cNvPr id="4" name="Rounded Rectangle 18">
            <a:extLst>
              <a:ext uri="{FF2B5EF4-FFF2-40B4-BE49-F238E27FC236}">
                <a16:creationId xmlns:a16="http://schemas.microsoft.com/office/drawing/2014/main" id="{ED988CF6-C021-CFA2-8C82-D9D7C73EA9F1}"/>
              </a:ext>
            </a:extLst>
          </p:cNvPr>
          <p:cNvSpPr/>
          <p:nvPr/>
        </p:nvSpPr>
        <p:spPr>
          <a:xfrm>
            <a:off x="429614" y="1085998"/>
            <a:ext cx="3271525" cy="4840030"/>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37931EE-FDEF-28EB-DA49-34407859807F}"/>
              </a:ext>
            </a:extLst>
          </p:cNvPr>
          <p:cNvSpPr txBox="1"/>
          <p:nvPr/>
        </p:nvSpPr>
        <p:spPr>
          <a:xfrm>
            <a:off x="1209426" y="1120707"/>
            <a:ext cx="175531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What is 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a:t>
            </a:r>
          </a:p>
        </p:txBody>
      </p:sp>
      <p:grpSp>
        <p:nvGrpSpPr>
          <p:cNvPr id="8" name="Group 7">
            <a:extLst>
              <a:ext uri="{FF2B5EF4-FFF2-40B4-BE49-F238E27FC236}">
                <a16:creationId xmlns:a16="http://schemas.microsoft.com/office/drawing/2014/main" id="{08BAE330-E8FE-EB25-7F09-BD447956F4ED}"/>
              </a:ext>
            </a:extLst>
          </p:cNvPr>
          <p:cNvGrpSpPr/>
          <p:nvPr/>
        </p:nvGrpSpPr>
        <p:grpSpPr>
          <a:xfrm>
            <a:off x="3991499" y="1084227"/>
            <a:ext cx="3750945" cy="4840030"/>
            <a:chOff x="468807" y="3811073"/>
            <a:chExt cx="2243987" cy="1532238"/>
          </a:xfrm>
        </p:grpSpPr>
        <p:sp>
          <p:nvSpPr>
            <p:cNvPr id="9" name="Rounded Rectangle 28">
              <a:extLst>
                <a:ext uri="{FF2B5EF4-FFF2-40B4-BE49-F238E27FC236}">
                  <a16:creationId xmlns:a16="http://schemas.microsoft.com/office/drawing/2014/main" id="{BEF979F7-05D6-739C-F2B4-E73695E0C9F7}"/>
                </a:ext>
              </a:extLst>
            </p:cNvPr>
            <p:cNvSpPr/>
            <p:nvPr/>
          </p:nvSpPr>
          <p:spPr>
            <a:xfrm>
              <a:off x="468807" y="3811073"/>
              <a:ext cx="2243987" cy="1532238"/>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93A1BDB-BE20-72B0-F7B8-33061E8A2885}"/>
                </a:ext>
              </a:extLst>
            </p:cNvPr>
            <p:cNvSpPr txBox="1"/>
            <p:nvPr/>
          </p:nvSpPr>
          <p:spPr>
            <a:xfrm>
              <a:off x="704899" y="3835084"/>
              <a:ext cx="1755318" cy="9743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Summary of Capabilities</a:t>
              </a:r>
            </a:p>
          </p:txBody>
        </p:sp>
      </p:grpSp>
      <p:sp>
        <p:nvSpPr>
          <p:cNvPr id="11" name="Rounded Rectangle 32">
            <a:extLst>
              <a:ext uri="{FF2B5EF4-FFF2-40B4-BE49-F238E27FC236}">
                <a16:creationId xmlns:a16="http://schemas.microsoft.com/office/drawing/2014/main" id="{FCF6B124-F943-56FE-B350-304E051E4091}"/>
              </a:ext>
            </a:extLst>
          </p:cNvPr>
          <p:cNvSpPr/>
          <p:nvPr/>
        </p:nvSpPr>
        <p:spPr>
          <a:xfrm>
            <a:off x="8059679" y="1068639"/>
            <a:ext cx="3933848" cy="4851153"/>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6933BA3F-664E-4FAC-6AF8-433CE509C706}"/>
              </a:ext>
            </a:extLst>
          </p:cNvPr>
          <p:cNvSpPr txBox="1"/>
          <p:nvPr/>
        </p:nvSpPr>
        <p:spPr>
          <a:xfrm>
            <a:off x="8675914" y="1160073"/>
            <a:ext cx="287345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High Level Architecture</a:t>
            </a:r>
          </a:p>
        </p:txBody>
      </p:sp>
      <p:pic>
        <p:nvPicPr>
          <p:cNvPr id="13" name="Picture 12">
            <a:extLst>
              <a:ext uri="{FF2B5EF4-FFF2-40B4-BE49-F238E27FC236}">
                <a16:creationId xmlns:a16="http://schemas.microsoft.com/office/drawing/2014/main" id="{01D925D9-77F5-785B-A7B7-442B49ABB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3" y="2926485"/>
            <a:ext cx="691922" cy="691922"/>
          </a:xfrm>
          <a:prstGeom prst="rect">
            <a:avLst/>
          </a:prstGeom>
        </p:spPr>
      </p:pic>
      <p:sp>
        <p:nvSpPr>
          <p:cNvPr id="16" name="TextBox 15">
            <a:extLst>
              <a:ext uri="{FF2B5EF4-FFF2-40B4-BE49-F238E27FC236}">
                <a16:creationId xmlns:a16="http://schemas.microsoft.com/office/drawing/2014/main" id="{919F957F-3C61-5243-8999-8AD4682F94A0}"/>
              </a:ext>
            </a:extLst>
          </p:cNvPr>
          <p:cNvSpPr txBox="1"/>
          <p:nvPr/>
        </p:nvSpPr>
        <p:spPr>
          <a:xfrm>
            <a:off x="799707" y="1463268"/>
            <a:ext cx="2681447" cy="48320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Open Service Navigation Message Authentication (OSNMA) is a data authentication function </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for the Galileo Open Service worldwide users, freely accessible and with no impact on the OS users and performance.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OSNMA provides receivers with the assurance that the received </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Galileo navigation message is coming from the system itself and has not been modified, thus increasing the likelihood of detecting spoofing attacks at the data level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a:t>
            </a:r>
          </a:p>
        </p:txBody>
      </p:sp>
      <p:sp>
        <p:nvSpPr>
          <p:cNvPr id="18" name="TextBox 17">
            <a:extLst>
              <a:ext uri="{FF2B5EF4-FFF2-40B4-BE49-F238E27FC236}">
                <a16:creationId xmlns:a16="http://schemas.microsoft.com/office/drawing/2014/main" id="{5C274D77-2E97-4409-E0C3-CE293186C1DC}"/>
              </a:ext>
            </a:extLst>
          </p:cNvPr>
          <p:cNvSpPr txBox="1"/>
          <p:nvPr/>
        </p:nvSpPr>
        <p:spPr>
          <a:xfrm>
            <a:off x="4464944" y="1518587"/>
            <a:ext cx="3255004" cy="418576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GNSS receiver minimal capabilities: single frequency E1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Object of authentication: Navigation data (E1B I/Nav and E5b I/Nav)</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No need to store raw GNSS signal at Receiver; the Receiver only stores a public key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No need of a network connection at Receiver level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Time to First Authentication: one to few minutes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Authentication availability: expected above 95%</a:t>
            </a:r>
          </a:p>
        </p:txBody>
      </p:sp>
      <p:pic>
        <p:nvPicPr>
          <p:cNvPr id="19" name="Picture 18">
            <a:extLst>
              <a:ext uri="{FF2B5EF4-FFF2-40B4-BE49-F238E27FC236}">
                <a16:creationId xmlns:a16="http://schemas.microsoft.com/office/drawing/2014/main" id="{C43FBAC3-2781-9F2A-F26A-17DBDD18DD83}"/>
              </a:ext>
            </a:extLst>
          </p:cNvPr>
          <p:cNvPicPr/>
          <p:nvPr/>
        </p:nvPicPr>
        <p:blipFill rotWithShape="1">
          <a:blip r:embed="rId4">
            <a:extLst>
              <a:ext uri="{28A0092B-C50C-407E-A947-70E740481C1C}">
                <a14:useLocalDpi xmlns:a14="http://schemas.microsoft.com/office/drawing/2010/main" val="0"/>
              </a:ext>
            </a:extLst>
          </a:blip>
          <a:srcRect l="2" r="18055"/>
          <a:stretch/>
        </p:blipFill>
        <p:spPr bwMode="auto">
          <a:xfrm>
            <a:off x="8155538" y="1555094"/>
            <a:ext cx="3670598" cy="3852152"/>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9CC5BD1D-E952-2261-0C0B-BC46AD5FC7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8694" y="2881412"/>
            <a:ext cx="736995" cy="736995"/>
          </a:xfrm>
          <a:prstGeom prst="rect">
            <a:avLst/>
          </a:prstGeom>
        </p:spPr>
      </p:pic>
      <p:sp>
        <p:nvSpPr>
          <p:cNvPr id="3" name="TextBox 2">
            <a:extLst>
              <a:ext uri="{FF2B5EF4-FFF2-40B4-BE49-F238E27FC236}">
                <a16:creationId xmlns:a16="http://schemas.microsoft.com/office/drawing/2014/main" id="{D587581E-9711-E433-54F7-1C0F5D501F2F}"/>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151487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6130-4AB9-F97A-335B-095FBF5B67A3}"/>
              </a:ext>
            </a:extLst>
          </p:cNvPr>
          <p:cNvSpPr>
            <a:spLocks noGrp="1"/>
          </p:cNvSpPr>
          <p:nvPr>
            <p:ph type="title"/>
          </p:nvPr>
        </p:nvSpPr>
        <p:spPr>
          <a:xfrm>
            <a:off x="216000" y="114235"/>
            <a:ext cx="10108800" cy="646331"/>
          </a:xfrm>
        </p:spPr>
        <p:txBody>
          <a:bodyPr/>
          <a:lstStyle/>
          <a:p>
            <a:r>
              <a:rPr lang="en-US" sz="3600" dirty="0"/>
              <a:t>Galileo Signal Authentication Service (SAS)</a:t>
            </a:r>
            <a:endParaRPr lang="en-GB" sz="3600" dirty="0"/>
          </a:p>
        </p:txBody>
      </p:sp>
      <p:sp>
        <p:nvSpPr>
          <p:cNvPr id="4" name="Rounded Rectangle 3">
            <a:extLst>
              <a:ext uri="{FF2B5EF4-FFF2-40B4-BE49-F238E27FC236}">
                <a16:creationId xmlns:a16="http://schemas.microsoft.com/office/drawing/2014/main" id="{51C93800-116B-3A26-50BB-AEFC30AAAC83}"/>
              </a:ext>
            </a:extLst>
          </p:cNvPr>
          <p:cNvSpPr/>
          <p:nvPr/>
        </p:nvSpPr>
        <p:spPr>
          <a:xfrm>
            <a:off x="333058" y="1016810"/>
            <a:ext cx="2892323" cy="5266560"/>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9DF4F62-88B9-7AAB-57DF-F653AE60807F}"/>
              </a:ext>
            </a:extLst>
          </p:cNvPr>
          <p:cNvSpPr txBox="1"/>
          <p:nvPr/>
        </p:nvSpPr>
        <p:spPr>
          <a:xfrm>
            <a:off x="655502" y="1020682"/>
            <a:ext cx="175531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What is it? </a:t>
            </a:r>
          </a:p>
        </p:txBody>
      </p:sp>
      <p:grpSp>
        <p:nvGrpSpPr>
          <p:cNvPr id="8" name="Group 7">
            <a:extLst>
              <a:ext uri="{FF2B5EF4-FFF2-40B4-BE49-F238E27FC236}">
                <a16:creationId xmlns:a16="http://schemas.microsoft.com/office/drawing/2014/main" id="{80E6246C-637A-4879-BC4F-9A1D8E3783FF}"/>
              </a:ext>
            </a:extLst>
          </p:cNvPr>
          <p:cNvGrpSpPr/>
          <p:nvPr/>
        </p:nvGrpSpPr>
        <p:grpSpPr>
          <a:xfrm>
            <a:off x="3434730" y="1001488"/>
            <a:ext cx="3206163" cy="5281882"/>
            <a:chOff x="468807" y="3811073"/>
            <a:chExt cx="2243987" cy="1532238"/>
          </a:xfrm>
        </p:grpSpPr>
        <p:sp>
          <p:nvSpPr>
            <p:cNvPr id="9" name="Rounded Rectangle 8">
              <a:extLst>
                <a:ext uri="{FF2B5EF4-FFF2-40B4-BE49-F238E27FC236}">
                  <a16:creationId xmlns:a16="http://schemas.microsoft.com/office/drawing/2014/main" id="{497CAB4C-E101-D2BE-9081-55E0F64F7A23}"/>
                </a:ext>
              </a:extLst>
            </p:cNvPr>
            <p:cNvSpPr/>
            <p:nvPr/>
          </p:nvSpPr>
          <p:spPr>
            <a:xfrm>
              <a:off x="468807" y="3811073"/>
              <a:ext cx="2243987" cy="1532238"/>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C077B71-99C9-1160-D8D6-FA658A2C3719}"/>
                </a:ext>
              </a:extLst>
            </p:cNvPr>
            <p:cNvSpPr txBox="1"/>
            <p:nvPr/>
          </p:nvSpPr>
          <p:spPr>
            <a:xfrm>
              <a:off x="720000" y="3811073"/>
              <a:ext cx="1755318" cy="9074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Implementation Status</a:t>
              </a:r>
            </a:p>
          </p:txBody>
        </p:sp>
      </p:grpSp>
      <p:pic>
        <p:nvPicPr>
          <p:cNvPr id="11" name="Picture 10">
            <a:extLst>
              <a:ext uri="{FF2B5EF4-FFF2-40B4-BE49-F238E27FC236}">
                <a16:creationId xmlns:a16="http://schemas.microsoft.com/office/drawing/2014/main" id="{5C970D45-C378-F124-2C41-40A66309F9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8" y="2926485"/>
            <a:ext cx="569475" cy="569475"/>
          </a:xfrm>
          <a:prstGeom prst="rect">
            <a:avLst/>
          </a:prstGeom>
        </p:spPr>
      </p:pic>
      <p:pic>
        <p:nvPicPr>
          <p:cNvPr id="13" name="Picture 12">
            <a:extLst>
              <a:ext uri="{FF2B5EF4-FFF2-40B4-BE49-F238E27FC236}">
                <a16:creationId xmlns:a16="http://schemas.microsoft.com/office/drawing/2014/main" id="{92A8DD3B-0A26-4B68-AC8E-71DC170E0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769" y="2929119"/>
            <a:ext cx="574419" cy="574419"/>
          </a:xfrm>
          <a:prstGeom prst="rect">
            <a:avLst/>
          </a:prstGeom>
        </p:spPr>
      </p:pic>
      <p:sp>
        <p:nvSpPr>
          <p:cNvPr id="14" name="TextBox 13">
            <a:extLst>
              <a:ext uri="{FF2B5EF4-FFF2-40B4-BE49-F238E27FC236}">
                <a16:creationId xmlns:a16="http://schemas.microsoft.com/office/drawing/2014/main" id="{1FFC339C-637E-2146-43F0-4488C8C1333C}"/>
              </a:ext>
            </a:extLst>
          </p:cNvPr>
          <p:cNvSpPr txBox="1"/>
          <p:nvPr/>
        </p:nvSpPr>
        <p:spPr>
          <a:xfrm>
            <a:off x="454197" y="1418380"/>
            <a:ext cx="2705887" cy="4832092"/>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Ranging Level Authentication </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of Galileo signals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Position authentication</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based on OSNMA (OS Message Authentication) and the Galileo signal (E6-C) by an assisted terrestrial channel (Internet).</a:t>
            </a:r>
          </a:p>
          <a:p>
            <a:pPr marL="171450" marR="0" lvl="0" indent="-171450" algn="l" defTabSz="914400" rtl="0" eaLnBrk="1" fontAlgn="base" latinLnBrk="0" hangingPunct="1">
              <a:lnSpc>
                <a:spcPct val="100000"/>
              </a:lnSpc>
              <a:spcBef>
                <a:spcPct val="0"/>
              </a:spcBef>
              <a:spcAft>
                <a:spcPct val="0"/>
              </a:spcAft>
              <a:buClrTx/>
              <a:buSzTx/>
              <a:buFontTx/>
              <a:buChar char="-"/>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E6-C Encryption:</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Satellites will broadcast encrypted E6C signals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CAS Products </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made available via terrestrial channel to Users.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dirty="0">
              <a:solidFill>
                <a:srgbClr val="003249"/>
              </a:solidFill>
            </a:endParaRPr>
          </a:p>
          <a:p>
            <a:pPr>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Initial </a:t>
            </a:r>
            <a:r>
              <a:rPr kumimoji="0" lang="en-GB" sz="1400" b="1" i="0" u="none" strike="noStrike" kern="1200" cap="none" spc="0" normalizeH="0" baseline="0" noProof="0" dirty="0">
                <a:ln>
                  <a:noFill/>
                </a:ln>
                <a:solidFill>
                  <a:srgbClr val="75C8AE"/>
                </a:solidFill>
                <a:effectLst/>
                <a:uLnTx/>
                <a:uFillTx/>
                <a:latin typeface="Verdana" pitchFamily="34" charset="0"/>
                <a:ea typeface="+mn-ea"/>
                <a:cs typeface="+mn-cs"/>
              </a:rPr>
              <a:t>Service</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targeted in </a:t>
            </a:r>
            <a:r>
              <a:rPr kumimoji="0" lang="en-GB" sz="1400" b="1" i="0" u="none" strike="noStrike" kern="1200" cap="none" spc="0" normalizeH="0" baseline="0" noProof="0" dirty="0">
                <a:ln>
                  <a:noFill/>
                </a:ln>
                <a:solidFill>
                  <a:srgbClr val="75C8AE"/>
                </a:solidFill>
                <a:effectLst/>
                <a:uLnTx/>
                <a:uFillTx/>
                <a:latin typeface="Verdana" pitchFamily="34" charset="0"/>
                <a:ea typeface="+mn-ea"/>
                <a:cs typeface="+mn-cs"/>
              </a:rPr>
              <a:t>2025</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a:t>
            </a:r>
          </a:p>
        </p:txBody>
      </p:sp>
      <p:sp>
        <p:nvSpPr>
          <p:cNvPr id="16" name="TextBox 15">
            <a:extLst>
              <a:ext uri="{FF2B5EF4-FFF2-40B4-BE49-F238E27FC236}">
                <a16:creationId xmlns:a16="http://schemas.microsoft.com/office/drawing/2014/main" id="{FE8ACB28-28DA-AC72-A726-506B4F073C46}"/>
              </a:ext>
            </a:extLst>
          </p:cNvPr>
          <p:cNvSpPr txBox="1"/>
          <p:nvPr/>
        </p:nvSpPr>
        <p:spPr>
          <a:xfrm>
            <a:off x="3441264" y="1830675"/>
            <a:ext cx="215539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3249"/>
              </a:solidFill>
              <a:effectLst/>
              <a:uLnTx/>
              <a:uFillTx/>
              <a:latin typeface="Verdana" pitchFamily="34" charset="0"/>
              <a:ea typeface="+mn-ea"/>
              <a:cs typeface="+mn-cs"/>
            </a:endParaRPr>
          </a:p>
        </p:txBody>
      </p:sp>
      <p:sp>
        <p:nvSpPr>
          <p:cNvPr id="17" name="Rounded Rectangle 16">
            <a:extLst>
              <a:ext uri="{FF2B5EF4-FFF2-40B4-BE49-F238E27FC236}">
                <a16:creationId xmlns:a16="http://schemas.microsoft.com/office/drawing/2014/main" id="{52FC5952-95CB-103E-42B1-80A56BE58499}"/>
              </a:ext>
            </a:extLst>
          </p:cNvPr>
          <p:cNvSpPr/>
          <p:nvPr/>
        </p:nvSpPr>
        <p:spPr>
          <a:xfrm>
            <a:off x="6842887" y="1001487"/>
            <a:ext cx="5218484" cy="5281882"/>
          </a:xfrm>
          <a:prstGeom prst="roundRect">
            <a:avLst/>
          </a:prstGeom>
          <a:no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F5CA7D90-347D-3C36-72F8-B4FA741CB804}"/>
              </a:ext>
            </a:extLst>
          </p:cNvPr>
          <p:cNvSpPr txBox="1"/>
          <p:nvPr/>
        </p:nvSpPr>
        <p:spPr>
          <a:xfrm>
            <a:off x="3923852" y="1419775"/>
            <a:ext cx="2666429" cy="504753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75C8AE"/>
                </a:solidFill>
                <a:effectLst/>
                <a:uLnTx/>
                <a:uFillTx/>
                <a:latin typeface="Verdana" pitchFamily="34" charset="0"/>
                <a:ea typeface="+mn-ea"/>
                <a:cs typeface="+mn-cs"/>
              </a:rPr>
              <a:t>System CS Separate Encryption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All Satellites in constellation </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are already </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SAS Ready/CSSE.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Ground Segment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Element </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adaptations developed and undergoing </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qualification testing</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a:t>
            </a:r>
          </a:p>
          <a:p>
            <a:pPr marL="171450" marR="0" lvl="0" indent="-171450" algn="l" defTabSz="914400" rtl="0" eaLnBrk="1" fontAlgn="base" latinLnBrk="0" hangingPunct="1">
              <a:lnSpc>
                <a:spcPct val="100000"/>
              </a:lnSpc>
              <a:spcBef>
                <a:spcPct val="0"/>
              </a:spcBef>
              <a:spcAft>
                <a:spcPct val="0"/>
              </a:spcAft>
              <a:buClrTx/>
              <a:buSzTx/>
              <a:buFontTx/>
              <a:buChar char="-"/>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Additional</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Galileo Reference Receiver Chains (Next Gen) </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are manufactured and </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under deployment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System </a:t>
            </a:r>
            <a:r>
              <a:rPr kumimoji="0" lang="en-GB" sz="1400" b="1" i="0" u="none" strike="noStrike" kern="1200" cap="none" spc="0" normalizeH="0" baseline="0" noProof="0" dirty="0">
                <a:ln>
                  <a:noFill/>
                </a:ln>
                <a:solidFill>
                  <a:srgbClr val="75C8AE"/>
                </a:solidFill>
                <a:effectLst/>
                <a:uLnTx/>
                <a:uFillTx/>
                <a:latin typeface="Verdana" pitchFamily="34" charset="0"/>
                <a:ea typeface="+mn-ea"/>
                <a:cs typeface="+mn-cs"/>
              </a:rPr>
              <a:t>Testing</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planned in </a:t>
            </a:r>
            <a:r>
              <a:rPr kumimoji="0" lang="en-GB" sz="1400" b="1" i="0" u="none" strike="noStrike" kern="1200" cap="none" spc="0" normalizeH="0" baseline="0" noProof="0" dirty="0">
                <a:ln>
                  <a:noFill/>
                </a:ln>
                <a:solidFill>
                  <a:srgbClr val="75C8AE"/>
                </a:solidFill>
                <a:effectLst/>
                <a:uLnTx/>
                <a:uFillTx/>
                <a:latin typeface="Verdana" pitchFamily="34" charset="0"/>
                <a:ea typeface="+mn-ea"/>
                <a:cs typeface="+mn-cs"/>
              </a:rPr>
              <a:t>2024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a:t>
            </a:r>
          </a:p>
        </p:txBody>
      </p:sp>
      <p:grpSp>
        <p:nvGrpSpPr>
          <p:cNvPr id="22" name="Group 21">
            <a:extLst>
              <a:ext uri="{FF2B5EF4-FFF2-40B4-BE49-F238E27FC236}">
                <a16:creationId xmlns:a16="http://schemas.microsoft.com/office/drawing/2014/main" id="{4876C091-6B69-0034-4F4A-C5C814C422A4}"/>
              </a:ext>
            </a:extLst>
          </p:cNvPr>
          <p:cNvGrpSpPr/>
          <p:nvPr/>
        </p:nvGrpSpPr>
        <p:grpSpPr>
          <a:xfrm>
            <a:off x="6776531" y="1680844"/>
            <a:ext cx="6044633" cy="3851668"/>
            <a:chOff x="6629301" y="3264128"/>
            <a:chExt cx="5191729" cy="2750443"/>
          </a:xfrm>
        </p:grpSpPr>
        <p:pic>
          <p:nvPicPr>
            <p:cNvPr id="3" name="Picture 2" descr="A black background with a black square&#10;&#10;Description automatically generated with medium confidence">
              <a:extLst>
                <a:ext uri="{FF2B5EF4-FFF2-40B4-BE49-F238E27FC236}">
                  <a16:creationId xmlns:a16="http://schemas.microsoft.com/office/drawing/2014/main" id="{D989EC12-428D-CF87-14DF-127C68D68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331" y="5055469"/>
              <a:ext cx="690644" cy="690644"/>
            </a:xfrm>
            <a:prstGeom prst="rect">
              <a:avLst/>
            </a:prstGeom>
          </p:spPr>
        </p:pic>
        <p:cxnSp>
          <p:nvCxnSpPr>
            <p:cNvPr id="21" name="Straight Connector 20">
              <a:extLst>
                <a:ext uri="{FF2B5EF4-FFF2-40B4-BE49-F238E27FC236}">
                  <a16:creationId xmlns:a16="http://schemas.microsoft.com/office/drawing/2014/main" id="{7A3A36FF-452F-2027-9DDA-D1D711D70F6D}"/>
                </a:ext>
              </a:extLst>
            </p:cNvPr>
            <p:cNvCxnSpPr>
              <a:cxnSpLocks/>
              <a:endCxn id="34" idx="0"/>
            </p:cNvCxnSpPr>
            <p:nvPr/>
          </p:nvCxnSpPr>
          <p:spPr>
            <a:xfrm>
              <a:off x="8282585" y="3962658"/>
              <a:ext cx="2431562" cy="921556"/>
            </a:xfrm>
            <a:prstGeom prst="line">
              <a:avLst/>
            </a:prstGeom>
            <a:ln w="22225">
              <a:solidFill>
                <a:schemeClr val="tx2">
                  <a:lumMod val="60000"/>
                  <a:lumOff val="4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descr="A satellite with a antenna&#10;&#10;Description automatically generated">
              <a:extLst>
                <a:ext uri="{FF2B5EF4-FFF2-40B4-BE49-F238E27FC236}">
                  <a16:creationId xmlns:a16="http://schemas.microsoft.com/office/drawing/2014/main" id="{5551E86C-CF7F-8DF4-7B24-6FF19486DA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26354">
              <a:off x="7354432" y="3574610"/>
              <a:ext cx="377353" cy="377353"/>
            </a:xfrm>
            <a:prstGeom prst="rect">
              <a:avLst/>
            </a:prstGeom>
          </p:spPr>
        </p:pic>
        <p:sp>
          <p:nvSpPr>
            <p:cNvPr id="30" name="TextBox 29">
              <a:extLst>
                <a:ext uri="{FF2B5EF4-FFF2-40B4-BE49-F238E27FC236}">
                  <a16:creationId xmlns:a16="http://schemas.microsoft.com/office/drawing/2014/main" id="{3D8261B1-8698-73C2-8E1E-6EACB7D31E6E}"/>
                </a:ext>
              </a:extLst>
            </p:cNvPr>
            <p:cNvSpPr txBox="1"/>
            <p:nvPr/>
          </p:nvSpPr>
          <p:spPr>
            <a:xfrm rot="1503731">
              <a:off x="8369213" y="4343661"/>
              <a:ext cx="2635945"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335E6E"/>
                  </a:solidFill>
                  <a:effectLst/>
                  <a:uLnTx/>
                  <a:uFillTx/>
                  <a:latin typeface="Arial" panose="020B0604020202020204" pitchFamily="34" charset="0"/>
                  <a:ea typeface="MS PGothic" pitchFamily="34" charset="-128"/>
                  <a:cs typeface="Arial" panose="020B0604020202020204" pitchFamily="34" charset="0"/>
                </a:rPr>
                <a:t>Galileo Signal In Space E1/E5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335E6E"/>
                  </a:solidFill>
                  <a:effectLst/>
                  <a:uLnTx/>
                  <a:uFillTx/>
                  <a:latin typeface="Arial" panose="020B0604020202020204" pitchFamily="34" charset="0"/>
                  <a:ea typeface="MS PGothic" pitchFamily="34" charset="-128"/>
                  <a:cs typeface="Arial" panose="020B0604020202020204" pitchFamily="34" charset="0"/>
                </a:rPr>
                <a:t>Encrypted E6c </a:t>
              </a:r>
            </a:p>
          </p:txBody>
        </p:sp>
        <p:cxnSp>
          <p:nvCxnSpPr>
            <p:cNvPr id="33" name="Curved Connector 32">
              <a:extLst>
                <a:ext uri="{FF2B5EF4-FFF2-40B4-BE49-F238E27FC236}">
                  <a16:creationId xmlns:a16="http://schemas.microsoft.com/office/drawing/2014/main" id="{55AE90C0-623D-BF19-A0A9-8F9CD79F6468}"/>
                </a:ext>
              </a:extLst>
            </p:cNvPr>
            <p:cNvCxnSpPr>
              <a:cxnSpLocks/>
              <a:endCxn id="3" idx="3"/>
            </p:cNvCxnSpPr>
            <p:nvPr/>
          </p:nvCxnSpPr>
          <p:spPr>
            <a:xfrm flipH="1" flipV="1">
              <a:off x="7812975" y="5400791"/>
              <a:ext cx="2465966" cy="6848"/>
            </a:xfrm>
            <a:prstGeom prst="straightConnector1">
              <a:avLst/>
            </a:prstGeom>
            <a:ln w="19050">
              <a:solidFill>
                <a:schemeClr val="tx2">
                  <a:lumMod val="60000"/>
                  <a:lumOff val="4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pic>
          <p:nvPicPr>
            <p:cNvPr id="34" name="Picture 33" descr="A black background with a black square&#10;&#10;Description automatically generated with medium confidence">
              <a:extLst>
                <a:ext uri="{FF2B5EF4-FFF2-40B4-BE49-F238E27FC236}">
                  <a16:creationId xmlns:a16="http://schemas.microsoft.com/office/drawing/2014/main" id="{436FB332-C588-1DF9-D3D0-FADCED17A335}"/>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368825" y="4884214"/>
              <a:ext cx="690644" cy="690644"/>
            </a:xfrm>
            <a:prstGeom prst="rect">
              <a:avLst/>
            </a:prstGeom>
            <a:noFill/>
          </p:spPr>
        </p:pic>
        <p:pic>
          <p:nvPicPr>
            <p:cNvPr id="39" name="Picture 38" descr="A satellite with a antenna&#10;&#10;Description automatically generated">
              <a:extLst>
                <a:ext uri="{FF2B5EF4-FFF2-40B4-BE49-F238E27FC236}">
                  <a16:creationId xmlns:a16="http://schemas.microsoft.com/office/drawing/2014/main" id="{9338483D-F0A0-E501-4E8F-DEE4076BC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26354">
              <a:off x="7909646" y="3614897"/>
              <a:ext cx="377353" cy="377353"/>
            </a:xfrm>
            <a:prstGeom prst="rect">
              <a:avLst/>
            </a:prstGeom>
          </p:spPr>
        </p:pic>
        <p:pic>
          <p:nvPicPr>
            <p:cNvPr id="40" name="Picture 39" descr="A satellite with a antenna&#10;&#10;Description automatically generated">
              <a:extLst>
                <a:ext uri="{FF2B5EF4-FFF2-40B4-BE49-F238E27FC236}">
                  <a16:creationId xmlns:a16="http://schemas.microsoft.com/office/drawing/2014/main" id="{7CA1AF0E-6284-427D-46CB-7799C987B2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26354">
              <a:off x="7331648" y="3998032"/>
              <a:ext cx="377353" cy="377353"/>
            </a:xfrm>
            <a:prstGeom prst="rect">
              <a:avLst/>
            </a:prstGeom>
          </p:spPr>
        </p:pic>
        <p:pic>
          <p:nvPicPr>
            <p:cNvPr id="41" name="Picture 40" descr="A satellite with a antenna&#10;&#10;Description automatically generated">
              <a:extLst>
                <a:ext uri="{FF2B5EF4-FFF2-40B4-BE49-F238E27FC236}">
                  <a16:creationId xmlns:a16="http://schemas.microsoft.com/office/drawing/2014/main" id="{4942857C-63DB-E775-8549-6610B11BF0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26354">
              <a:off x="7780380" y="4069844"/>
              <a:ext cx="377353" cy="377353"/>
            </a:xfrm>
            <a:prstGeom prst="rect">
              <a:avLst/>
            </a:prstGeom>
          </p:spPr>
        </p:pic>
        <p:sp>
          <p:nvSpPr>
            <p:cNvPr id="42" name="TextBox 41">
              <a:extLst>
                <a:ext uri="{FF2B5EF4-FFF2-40B4-BE49-F238E27FC236}">
                  <a16:creationId xmlns:a16="http://schemas.microsoft.com/office/drawing/2014/main" id="{FB23E147-9A4C-0393-CC69-C65F649C7336}"/>
                </a:ext>
              </a:extLst>
            </p:cNvPr>
            <p:cNvSpPr txBox="1"/>
            <p:nvPr/>
          </p:nvSpPr>
          <p:spPr>
            <a:xfrm>
              <a:off x="8557441" y="4969904"/>
              <a:ext cx="2696549"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335E6E"/>
                  </a:solidFill>
                  <a:effectLst/>
                  <a:uLnTx/>
                  <a:uFillTx/>
                  <a:latin typeface="Arial" panose="020B0604020202020204" pitchFamily="34" charset="0"/>
                  <a:ea typeface="MS PGothic" pitchFamily="34" charset="-128"/>
                  <a:cs typeface="Arial" panose="020B0604020202020204" pitchFamily="34" charset="0"/>
                </a:rPr>
                <a:t>Encrypted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335E6E"/>
                  </a:solidFill>
                  <a:effectLst/>
                  <a:uLnTx/>
                  <a:uFillTx/>
                  <a:latin typeface="Arial" panose="020B0604020202020204" pitchFamily="34" charset="0"/>
                  <a:ea typeface="MS PGothic" pitchFamily="34" charset="-128"/>
                  <a:cs typeface="Arial" panose="020B0604020202020204" pitchFamily="34" charset="0"/>
                </a:rPr>
                <a:t>Signal Sequences</a:t>
              </a:r>
            </a:p>
          </p:txBody>
        </p:sp>
        <p:sp>
          <p:nvSpPr>
            <p:cNvPr id="44" name="TextBox 43">
              <a:extLst>
                <a:ext uri="{FF2B5EF4-FFF2-40B4-BE49-F238E27FC236}">
                  <a16:creationId xmlns:a16="http://schemas.microsoft.com/office/drawing/2014/main" id="{DDD11923-A1B3-3733-984D-848702253206}"/>
                </a:ext>
              </a:extLst>
            </p:cNvPr>
            <p:cNvSpPr txBox="1"/>
            <p:nvPr/>
          </p:nvSpPr>
          <p:spPr>
            <a:xfrm>
              <a:off x="6629301" y="5752961"/>
              <a:ext cx="2696549"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335E6E"/>
                  </a:solidFill>
                  <a:effectLst/>
                  <a:uLnTx/>
                  <a:uFillTx/>
                  <a:latin typeface="Arial" panose="020B0604020202020204" pitchFamily="34" charset="0"/>
                  <a:ea typeface="MS PGothic" pitchFamily="34" charset="-128"/>
                  <a:cs typeface="Arial" panose="020B0604020202020204" pitchFamily="34" charset="0"/>
                </a:rPr>
                <a:t>Galileo Service Center</a:t>
              </a:r>
            </a:p>
          </p:txBody>
        </p:sp>
        <p:sp>
          <p:nvSpPr>
            <p:cNvPr id="45" name="TextBox 44">
              <a:extLst>
                <a:ext uri="{FF2B5EF4-FFF2-40B4-BE49-F238E27FC236}">
                  <a16:creationId xmlns:a16="http://schemas.microsoft.com/office/drawing/2014/main" id="{A6311AEF-4310-B091-9FA5-8A5378B1DEE1}"/>
                </a:ext>
              </a:extLst>
            </p:cNvPr>
            <p:cNvSpPr txBox="1"/>
            <p:nvPr/>
          </p:nvSpPr>
          <p:spPr>
            <a:xfrm>
              <a:off x="10048654" y="5678879"/>
              <a:ext cx="1772376"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335E6E"/>
                  </a:solidFill>
                  <a:effectLst/>
                  <a:uLnTx/>
                  <a:uFillTx/>
                  <a:latin typeface="Arial" panose="020B0604020202020204" pitchFamily="34" charset="0"/>
                  <a:ea typeface="MS PGothic" pitchFamily="34" charset="-128"/>
                  <a:cs typeface="Arial" panose="020B0604020202020204" pitchFamily="34" charset="0"/>
                </a:rPr>
                <a:t>Galileo SAS Users</a:t>
              </a:r>
            </a:p>
          </p:txBody>
        </p:sp>
        <p:sp>
          <p:nvSpPr>
            <p:cNvPr id="49" name="TextBox 48">
              <a:extLst>
                <a:ext uri="{FF2B5EF4-FFF2-40B4-BE49-F238E27FC236}">
                  <a16:creationId xmlns:a16="http://schemas.microsoft.com/office/drawing/2014/main" id="{ACC73263-9DAE-64DF-2E53-CE0089848660}"/>
                </a:ext>
              </a:extLst>
            </p:cNvPr>
            <p:cNvSpPr txBox="1"/>
            <p:nvPr/>
          </p:nvSpPr>
          <p:spPr>
            <a:xfrm>
              <a:off x="6750047" y="3264128"/>
              <a:ext cx="2696549" cy="21978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5E6E"/>
                  </a:solidFill>
                  <a:effectLst/>
                  <a:uLnTx/>
                  <a:uFillTx/>
                  <a:latin typeface="Arial" panose="020B0604020202020204" pitchFamily="34" charset="0"/>
                  <a:ea typeface="MS PGothic" pitchFamily="34" charset="-128"/>
                  <a:cs typeface="Arial" panose="020B0604020202020204" pitchFamily="34" charset="0"/>
                </a:rPr>
                <a:t>Galileo Satellite Constellation</a:t>
              </a:r>
            </a:p>
          </p:txBody>
        </p:sp>
      </p:grpSp>
      <p:sp>
        <p:nvSpPr>
          <p:cNvPr id="23" name="TextBox 22">
            <a:extLst>
              <a:ext uri="{FF2B5EF4-FFF2-40B4-BE49-F238E27FC236}">
                <a16:creationId xmlns:a16="http://schemas.microsoft.com/office/drawing/2014/main" id="{6924779D-0CEA-1016-F6AB-CB59AF73F7A6}"/>
              </a:ext>
            </a:extLst>
          </p:cNvPr>
          <p:cNvSpPr txBox="1"/>
          <p:nvPr/>
        </p:nvSpPr>
        <p:spPr>
          <a:xfrm>
            <a:off x="7681663" y="1016810"/>
            <a:ext cx="287345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High Level Architecture</a:t>
            </a:r>
          </a:p>
        </p:txBody>
      </p:sp>
      <p:sp>
        <p:nvSpPr>
          <p:cNvPr id="6" name="TextBox 5">
            <a:extLst>
              <a:ext uri="{FF2B5EF4-FFF2-40B4-BE49-F238E27FC236}">
                <a16:creationId xmlns:a16="http://schemas.microsoft.com/office/drawing/2014/main" id="{C07DC049-6264-3D65-D62E-99BE156657CA}"/>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1061769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B43087-BB35-0478-AD36-15709B252915}"/>
              </a:ext>
            </a:extLst>
          </p:cNvPr>
          <p:cNvPicPr>
            <a:picLocks noChangeAspect="1"/>
          </p:cNvPicPr>
          <p:nvPr/>
        </p:nvPicPr>
        <p:blipFill>
          <a:blip r:embed="rId2"/>
          <a:stretch>
            <a:fillRect/>
          </a:stretch>
        </p:blipFill>
        <p:spPr>
          <a:xfrm>
            <a:off x="685509" y="2675231"/>
            <a:ext cx="2870491" cy="3600995"/>
          </a:xfrm>
          <a:prstGeom prst="rect">
            <a:avLst/>
          </a:prstGeom>
        </p:spPr>
      </p:pic>
      <p:sp>
        <p:nvSpPr>
          <p:cNvPr id="2" name="Title 1">
            <a:extLst>
              <a:ext uri="{FF2B5EF4-FFF2-40B4-BE49-F238E27FC236}">
                <a16:creationId xmlns:a16="http://schemas.microsoft.com/office/drawing/2014/main" id="{CF17C3ED-7B45-B1AE-5C3F-8A8D5591A874}"/>
              </a:ext>
            </a:extLst>
          </p:cNvPr>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pPr algn="just"/>
            <a:r>
              <a:rPr lang="en-US" sz="3600" dirty="0"/>
              <a:t>Galileo Safety of Life Service</a:t>
            </a:r>
            <a:endParaRPr lang="en-GB" sz="3600" dirty="0"/>
          </a:p>
        </p:txBody>
      </p:sp>
      <p:sp>
        <p:nvSpPr>
          <p:cNvPr id="3" name="Content Placeholder 2">
            <a:extLst>
              <a:ext uri="{FF2B5EF4-FFF2-40B4-BE49-F238E27FC236}">
                <a16:creationId xmlns:a16="http://schemas.microsoft.com/office/drawing/2014/main" id="{9C84A02F-EF23-A1BD-AEF3-FF63672CC087}"/>
              </a:ext>
            </a:extLst>
          </p:cNvPr>
          <p:cNvSpPr>
            <a:spLocks noGrp="1"/>
          </p:cNvSpPr>
          <p:nvPr>
            <p:ph idx="1"/>
          </p:nvPr>
        </p:nvSpPr>
        <p:spPr>
          <a:xfrm>
            <a:off x="3624294" y="856793"/>
            <a:ext cx="8360106" cy="3880307"/>
          </a:xfrm>
        </p:spPr>
        <p:txBody>
          <a:bodyPr/>
          <a:lstStyle/>
          <a:p>
            <a:pPr marL="285750" indent="-285750">
              <a:buFont typeface="Arial" panose="020B0604020202020204" pitchFamily="34" charset="0"/>
              <a:buChar char="•"/>
            </a:pPr>
            <a:r>
              <a:rPr lang="en-GB" sz="1500" dirty="0">
                <a:solidFill>
                  <a:schemeClr val="tx1"/>
                </a:solidFill>
              </a:rPr>
              <a:t>As of March 2023, ICAO </a:t>
            </a:r>
            <a:r>
              <a:rPr lang="en-GB" sz="1500" b="1" dirty="0">
                <a:solidFill>
                  <a:schemeClr val="tx1"/>
                </a:solidFill>
              </a:rPr>
              <a:t>endorsed the use of Galileo for civil aviation via SARPS</a:t>
            </a:r>
          </a:p>
          <a:p>
            <a:pPr marL="1067076" lvl="1" indent="-285750">
              <a:buFont typeface="Arial" panose="020B0604020202020204" pitchFamily="34" charset="0"/>
              <a:buChar char="•"/>
            </a:pPr>
            <a:r>
              <a:rPr lang="en-GB" sz="1500" dirty="0">
                <a:solidFill>
                  <a:schemeClr val="tx1"/>
                </a:solidFill>
              </a:rPr>
              <a:t>Compliance to Fault State, Fault Rates and Error Overabounding</a:t>
            </a:r>
          </a:p>
          <a:p>
            <a:pPr marL="1067076" lvl="1" indent="-285750">
              <a:buFont typeface="Arial" panose="020B0604020202020204" pitchFamily="34" charset="0"/>
              <a:buChar char="•"/>
            </a:pPr>
            <a:r>
              <a:rPr lang="en-US" altLang="en-US" sz="1500" dirty="0">
                <a:solidFill>
                  <a:schemeClr val="tx1"/>
                </a:solidFill>
              </a:rPr>
              <a:t>Commitments based on system design and performance monitoring already covered in the </a:t>
            </a:r>
            <a:r>
              <a:rPr lang="en-US" altLang="en-US" sz="1500" b="1" dirty="0">
                <a:solidFill>
                  <a:schemeClr val="tx1"/>
                </a:solidFill>
              </a:rPr>
              <a:t>OS SDD v1.3 for Advanced Receiver Autonomous Integrity Monitoring (ARAIM) users</a:t>
            </a:r>
            <a:endParaRPr lang="en-GB" sz="1500" b="1" dirty="0">
              <a:solidFill>
                <a:schemeClr val="tx1"/>
              </a:solidFill>
            </a:endParaRPr>
          </a:p>
          <a:p>
            <a:pPr marL="285750" indent="-285750">
              <a:buFont typeface="Arial" panose="020B0604020202020204" pitchFamily="34" charset="0"/>
              <a:buChar char="•"/>
            </a:pPr>
            <a:r>
              <a:rPr lang="en-GB" sz="1500" dirty="0">
                <a:solidFill>
                  <a:schemeClr val="tx1"/>
                </a:solidFill>
              </a:rPr>
              <a:t>Once Galileo </a:t>
            </a:r>
            <a:r>
              <a:rPr lang="en-GB" sz="1500" b="1" dirty="0">
                <a:solidFill>
                  <a:schemeClr val="tx1"/>
                </a:solidFill>
              </a:rPr>
              <a:t>FOC is declared</a:t>
            </a:r>
            <a:r>
              <a:rPr lang="en-GB" sz="1500" dirty="0">
                <a:solidFill>
                  <a:schemeClr val="tx1"/>
                </a:solidFill>
              </a:rPr>
              <a:t>, the SARPS values will become applicable for any Galileo </a:t>
            </a:r>
            <a:r>
              <a:rPr lang="en-GB" sz="1500" b="1" dirty="0">
                <a:solidFill>
                  <a:schemeClr val="tx1"/>
                </a:solidFill>
              </a:rPr>
              <a:t>Satellite with healthy SIS</a:t>
            </a:r>
          </a:p>
          <a:p>
            <a:pPr marL="1067076" lvl="1" indent="-285750">
              <a:buFont typeface="Arial" panose="020B0604020202020204" pitchFamily="34" charset="0"/>
              <a:buChar char="•"/>
            </a:pPr>
            <a:r>
              <a:rPr lang="en-GB" sz="1500" dirty="0">
                <a:solidFill>
                  <a:schemeClr val="tx1"/>
                </a:solidFill>
              </a:rPr>
              <a:t>Galileo will provide Navigation Service for enroute aircrafts Required Navigation Performance RNP 0.1 nm and RNP 0.3 nm using default values as per SARPS</a:t>
            </a:r>
          </a:p>
          <a:p>
            <a:pPr marL="285750" indent="-285750">
              <a:buFont typeface="Arial" panose="020B0604020202020204" pitchFamily="34" charset="0"/>
              <a:buChar char="•"/>
            </a:pPr>
            <a:r>
              <a:rPr lang="en-GB" sz="1500" dirty="0">
                <a:solidFill>
                  <a:schemeClr val="tx1"/>
                </a:solidFill>
              </a:rPr>
              <a:t>The </a:t>
            </a:r>
            <a:r>
              <a:rPr lang="en-GB" sz="1500" b="1" dirty="0">
                <a:solidFill>
                  <a:schemeClr val="tx1"/>
                </a:solidFill>
              </a:rPr>
              <a:t>Integrity Support Message (ISM) for ARAIM users</a:t>
            </a:r>
            <a:r>
              <a:rPr lang="en-GB" sz="1500" dirty="0">
                <a:solidFill>
                  <a:schemeClr val="tx1"/>
                </a:solidFill>
              </a:rPr>
              <a:t> will be included in the Galileo 2</a:t>
            </a:r>
            <a:r>
              <a:rPr lang="en-GB" sz="1500" baseline="30000" dirty="0">
                <a:solidFill>
                  <a:schemeClr val="tx1"/>
                </a:solidFill>
              </a:rPr>
              <a:t>nd</a:t>
            </a:r>
            <a:r>
              <a:rPr lang="en-GB" sz="1500" dirty="0">
                <a:solidFill>
                  <a:schemeClr val="tx1"/>
                </a:solidFill>
              </a:rPr>
              <a:t> Generation IOV phase as part of the Early Capabilities</a:t>
            </a:r>
          </a:p>
          <a:p>
            <a:pPr marL="1067076" lvl="1" indent="-285750">
              <a:buFont typeface="Arial" panose="020B0604020202020204" pitchFamily="34" charset="0"/>
              <a:buChar char="•"/>
            </a:pPr>
            <a:r>
              <a:rPr lang="en-GB" sz="1500" dirty="0">
                <a:solidFill>
                  <a:schemeClr val="tx1"/>
                </a:solidFill>
              </a:rPr>
              <a:t>ISM message type already described in SIS ICD v2.1 included in I/NAV WT22</a:t>
            </a:r>
          </a:p>
          <a:p>
            <a:pPr marL="1067076" lvl="1" indent="-285750">
              <a:buFont typeface="Arial" panose="020B0604020202020204" pitchFamily="34" charset="0"/>
              <a:buChar char="•"/>
            </a:pPr>
            <a:r>
              <a:rPr lang="en-GB" sz="1500" dirty="0">
                <a:solidFill>
                  <a:schemeClr val="tx1"/>
                </a:solidFill>
              </a:rPr>
              <a:t>Broadcast ISM parameters will enhance default SARPS values</a:t>
            </a:r>
          </a:p>
          <a:p>
            <a:pPr marL="1067076" lvl="1" indent="-285750">
              <a:buFont typeface="Arial" panose="020B0604020202020204" pitchFamily="34" charset="0"/>
              <a:buChar char="•"/>
            </a:pPr>
            <a:endParaRPr lang="en-GB" sz="1500" dirty="0">
              <a:solidFill>
                <a:schemeClr val="tx1"/>
              </a:solidFill>
            </a:endParaRPr>
          </a:p>
          <a:p>
            <a:pPr marL="285750" indent="-285750">
              <a:buFont typeface="Arial" panose="020B0604020202020204" pitchFamily="34" charset="0"/>
              <a:buChar char="•"/>
            </a:pPr>
            <a:endParaRPr lang="en-GB" sz="1500" dirty="0"/>
          </a:p>
        </p:txBody>
      </p:sp>
      <p:pic>
        <p:nvPicPr>
          <p:cNvPr id="14" name="Picture 13">
            <a:extLst>
              <a:ext uri="{FF2B5EF4-FFF2-40B4-BE49-F238E27FC236}">
                <a16:creationId xmlns:a16="http://schemas.microsoft.com/office/drawing/2014/main" id="{43302B49-AF17-D48E-D4E0-AABC51F128C7}"/>
              </a:ext>
            </a:extLst>
          </p:cNvPr>
          <p:cNvPicPr>
            <a:picLocks noChangeAspect="1"/>
          </p:cNvPicPr>
          <p:nvPr/>
        </p:nvPicPr>
        <p:blipFill>
          <a:blip r:embed="rId3"/>
          <a:stretch>
            <a:fillRect/>
          </a:stretch>
        </p:blipFill>
        <p:spPr>
          <a:xfrm>
            <a:off x="5062477" y="4841126"/>
            <a:ext cx="5686939" cy="1598612"/>
          </a:xfrm>
          <a:prstGeom prst="rect">
            <a:avLst/>
          </a:prstGeom>
        </p:spPr>
      </p:pic>
      <p:pic>
        <p:nvPicPr>
          <p:cNvPr id="16" name="Picture 15">
            <a:extLst>
              <a:ext uri="{FF2B5EF4-FFF2-40B4-BE49-F238E27FC236}">
                <a16:creationId xmlns:a16="http://schemas.microsoft.com/office/drawing/2014/main" id="{639890DD-2C9B-61D9-9DE6-898E2BD24C0E}"/>
              </a:ext>
            </a:extLst>
          </p:cNvPr>
          <p:cNvPicPr>
            <a:picLocks noChangeAspect="1"/>
          </p:cNvPicPr>
          <p:nvPr/>
        </p:nvPicPr>
        <p:blipFill>
          <a:blip r:embed="rId4"/>
          <a:stretch>
            <a:fillRect/>
          </a:stretch>
        </p:blipFill>
        <p:spPr>
          <a:xfrm>
            <a:off x="3063852" y="4725810"/>
            <a:ext cx="1120884" cy="1598613"/>
          </a:xfrm>
          <a:prstGeom prst="rect">
            <a:avLst/>
          </a:prstGeom>
        </p:spPr>
      </p:pic>
      <p:pic>
        <p:nvPicPr>
          <p:cNvPr id="8" name="Picture 7">
            <a:extLst>
              <a:ext uri="{FF2B5EF4-FFF2-40B4-BE49-F238E27FC236}">
                <a16:creationId xmlns:a16="http://schemas.microsoft.com/office/drawing/2014/main" id="{958DB070-78A9-649E-6E98-C96E03C67671}"/>
              </a:ext>
            </a:extLst>
          </p:cNvPr>
          <p:cNvPicPr>
            <a:picLocks noChangeAspect="1"/>
          </p:cNvPicPr>
          <p:nvPr/>
        </p:nvPicPr>
        <p:blipFill>
          <a:blip r:embed="rId5"/>
          <a:stretch>
            <a:fillRect/>
          </a:stretch>
        </p:blipFill>
        <p:spPr>
          <a:xfrm>
            <a:off x="729672" y="720000"/>
            <a:ext cx="2712955" cy="2231329"/>
          </a:xfrm>
          <a:prstGeom prst="rect">
            <a:avLst/>
          </a:prstGeom>
        </p:spPr>
      </p:pic>
      <p:sp>
        <p:nvSpPr>
          <p:cNvPr id="4" name="TextBox 3">
            <a:extLst>
              <a:ext uri="{FF2B5EF4-FFF2-40B4-BE49-F238E27FC236}">
                <a16:creationId xmlns:a16="http://schemas.microsoft.com/office/drawing/2014/main" id="{F338BF93-823E-E62E-815D-3445D5AA0DF8}"/>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398361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id="{939B4B67-9832-D624-8317-E4C826A9D710}"/>
              </a:ext>
            </a:extLst>
          </p:cNvPr>
          <p:cNvSpPr/>
          <p:nvPr/>
        </p:nvSpPr>
        <p:spPr>
          <a:xfrm>
            <a:off x="2010673" y="5293042"/>
            <a:ext cx="4654656" cy="111817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528CC752-3E0D-528C-F953-37AB8DAAF215}"/>
              </a:ext>
            </a:extLst>
          </p:cNvPr>
          <p:cNvSpPr>
            <a:spLocks noGrp="1"/>
          </p:cNvSpPr>
          <p:nvPr>
            <p:ph idx="1"/>
          </p:nvPr>
        </p:nvSpPr>
        <p:spPr>
          <a:xfrm>
            <a:off x="220151" y="732280"/>
            <a:ext cx="7871745" cy="5538678"/>
          </a:xfrm>
        </p:spPr>
        <p:txBody>
          <a:bodyPr/>
          <a:lstStyle/>
          <a:p>
            <a:pPr marL="285750" indent="-285750">
              <a:buFont typeface="Arial" panose="020B0604020202020204" pitchFamily="34" charset="0"/>
              <a:buChar char="•"/>
            </a:pPr>
            <a:r>
              <a:rPr lang="en-US" b="1" dirty="0">
                <a:solidFill>
                  <a:srgbClr val="00B050"/>
                </a:solidFill>
              </a:rPr>
              <a:t>GSAT202 and GSAT0201 successfully reconfigured</a:t>
            </a:r>
            <a:r>
              <a:rPr lang="en-US" b="1" dirty="0">
                <a:solidFill>
                  <a:schemeClr val="tx1">
                    <a:lumMod val="50000"/>
                    <a:lumOff val="50000"/>
                  </a:schemeClr>
                </a:solidFill>
              </a:rPr>
              <a:t> </a:t>
            </a:r>
            <a:r>
              <a:rPr lang="en-US" dirty="0">
                <a:solidFill>
                  <a:schemeClr val="tx2"/>
                </a:solidFill>
              </a:rPr>
              <a:t>for G1 E5 QP to evaluate benefit with live signal</a:t>
            </a:r>
          </a:p>
          <a:p>
            <a:pPr marL="1067076" lvl="1" indent="-285750">
              <a:buFont typeface="Arial" panose="020B0604020202020204" pitchFamily="34" charset="0"/>
              <a:buChar char="•"/>
            </a:pPr>
            <a:r>
              <a:rPr lang="en-GB" dirty="0">
                <a:solidFill>
                  <a:schemeClr val="tx2"/>
                </a:solidFill>
              </a:rPr>
              <a:t>Reduced acquisition complexity by factor 6-8 wrt. E5a-Q</a:t>
            </a:r>
          </a:p>
          <a:p>
            <a:pPr marL="1067076" lvl="1" indent="-285750">
              <a:buFont typeface="Arial" panose="020B0604020202020204" pitchFamily="34" charset="0"/>
              <a:buChar char="•"/>
            </a:pPr>
            <a:r>
              <a:rPr lang="en-GB" dirty="0">
                <a:solidFill>
                  <a:schemeClr val="tx2"/>
                </a:solidFill>
              </a:rPr>
              <a:t>2-times faster acquisition in challenging urban environment </a:t>
            </a:r>
          </a:p>
          <a:p>
            <a:pPr marL="285750" indent="-285750">
              <a:buFont typeface="Arial" panose="020B0604020202020204" pitchFamily="34" charset="0"/>
              <a:buChar char="•"/>
            </a:pPr>
            <a:r>
              <a:rPr lang="en-GB" dirty="0">
                <a:solidFill>
                  <a:schemeClr val="tx2"/>
                </a:solidFill>
              </a:rPr>
              <a:t>Consultation with Chipset/Receiver and Signal Generator manufacturers (coordinated through EUSPA) – </a:t>
            </a:r>
            <a:r>
              <a:rPr lang="en-GB" b="1" dirty="0">
                <a:solidFill>
                  <a:schemeClr val="tx2"/>
                </a:solidFill>
              </a:rPr>
              <a:t>positive feedback</a:t>
            </a:r>
            <a:r>
              <a:rPr lang="en-GB" dirty="0">
                <a:solidFill>
                  <a:schemeClr val="tx2"/>
                </a:solidFill>
              </a:rPr>
              <a:t>: </a:t>
            </a:r>
          </a:p>
          <a:p>
            <a:pPr marL="1067076" lvl="1" indent="-285750">
              <a:buFont typeface="Arial" panose="020B0604020202020204" pitchFamily="34" charset="0"/>
              <a:buChar char="•"/>
            </a:pPr>
            <a:r>
              <a:rPr lang="en-GB" altLang="en-US" sz="1600" dirty="0">
                <a:solidFill>
                  <a:schemeClr val="tx2"/>
                </a:solidFill>
              </a:rPr>
              <a:t>“G1 E5 QP does have </a:t>
            </a:r>
            <a:r>
              <a:rPr lang="en-GB" altLang="en-US" sz="1600" b="1" dirty="0">
                <a:solidFill>
                  <a:srgbClr val="00B050"/>
                </a:solidFill>
              </a:rPr>
              <a:t>clear benefits</a:t>
            </a:r>
            <a:r>
              <a:rPr lang="en-GB" altLang="en-US" sz="1600" dirty="0">
                <a:solidFill>
                  <a:schemeClr val="tx2"/>
                </a:solidFill>
              </a:rPr>
              <a:t> especially for E5/L5 SF receivers”</a:t>
            </a:r>
          </a:p>
          <a:p>
            <a:pPr marL="1067076" lvl="1" indent="-285750">
              <a:buFont typeface="Arial" panose="020B0604020202020204" pitchFamily="34" charset="0"/>
              <a:buChar char="•"/>
            </a:pPr>
            <a:r>
              <a:rPr lang="en-GB" sz="1600" dirty="0">
                <a:solidFill>
                  <a:schemeClr val="tx2"/>
                </a:solidFill>
              </a:rPr>
              <a:t>“If a new component is added in E5, we </a:t>
            </a:r>
            <a:r>
              <a:rPr lang="en-GB" sz="1600" b="1" dirty="0">
                <a:solidFill>
                  <a:srgbClr val="00B050"/>
                </a:solidFill>
              </a:rPr>
              <a:t>will implement</a:t>
            </a:r>
            <a:r>
              <a:rPr lang="en-GB" sz="1600" dirty="0">
                <a:solidFill>
                  <a:schemeClr val="tx2"/>
                </a:solidFill>
              </a:rPr>
              <a:t> it”</a:t>
            </a:r>
          </a:p>
          <a:p>
            <a:pPr marL="1067076" lvl="1" indent="-285750">
              <a:buFont typeface="Arial" panose="020B0604020202020204" pitchFamily="34" charset="0"/>
              <a:buChar char="•"/>
            </a:pPr>
            <a:r>
              <a:rPr lang="en-GB" sz="1600" dirty="0">
                <a:solidFill>
                  <a:schemeClr val="tx2"/>
                </a:solidFill>
              </a:rPr>
              <a:t>“G1 E5 QP may </a:t>
            </a:r>
            <a:r>
              <a:rPr lang="en-GB" sz="1600" b="1" dirty="0">
                <a:solidFill>
                  <a:srgbClr val="00B050"/>
                </a:solidFill>
              </a:rPr>
              <a:t>change our company strategy </a:t>
            </a:r>
            <a:r>
              <a:rPr lang="en-GB" sz="1600" dirty="0">
                <a:solidFill>
                  <a:schemeClr val="tx2"/>
                </a:solidFill>
              </a:rPr>
              <a:t>– go for E5/L5 only earlier”</a:t>
            </a:r>
          </a:p>
          <a:p>
            <a:pPr marL="1067076" lvl="1" indent="-285750">
              <a:buFont typeface="Arial" panose="020B0604020202020204" pitchFamily="34" charset="0"/>
              <a:buChar char="•"/>
            </a:pPr>
            <a:r>
              <a:rPr lang="en-GB" sz="1600" dirty="0">
                <a:solidFill>
                  <a:schemeClr val="tx2"/>
                </a:solidFill>
              </a:rPr>
              <a:t>“Our company does not see a direct use case – nevertheless we may </a:t>
            </a:r>
            <a:r>
              <a:rPr lang="en-GB" sz="1600" b="1" dirty="0">
                <a:solidFill>
                  <a:srgbClr val="00B050"/>
                </a:solidFill>
              </a:rPr>
              <a:t>implement not to miss market opportunity</a:t>
            </a:r>
            <a:r>
              <a:rPr lang="en-GB" sz="1600" dirty="0">
                <a:solidFill>
                  <a:schemeClr val="tx2"/>
                </a:solidFill>
              </a:rPr>
              <a:t>”</a:t>
            </a:r>
          </a:p>
          <a:p>
            <a:pPr marL="285750" indent="-285750">
              <a:buFont typeface="Arial" panose="020B0604020202020204" pitchFamily="34" charset="0"/>
              <a:buChar char="•"/>
            </a:pPr>
            <a:r>
              <a:rPr lang="en-GB" b="1" dirty="0">
                <a:solidFill>
                  <a:schemeClr val="tx2"/>
                </a:solidFill>
              </a:rPr>
              <a:t>Programme level decision needed in 2</a:t>
            </a:r>
            <a:r>
              <a:rPr lang="en-GB" b="1" baseline="30000" dirty="0">
                <a:solidFill>
                  <a:schemeClr val="tx2"/>
                </a:solidFill>
              </a:rPr>
              <a:t>nd</a:t>
            </a:r>
            <a:r>
              <a:rPr lang="en-GB" b="1" dirty="0">
                <a:solidFill>
                  <a:schemeClr val="tx2"/>
                </a:solidFill>
              </a:rPr>
              <a:t> half 2024</a:t>
            </a:r>
            <a:endParaRPr lang="en-US" b="1" dirty="0">
              <a:solidFill>
                <a:schemeClr val="tx2"/>
              </a:solidFill>
            </a:endParaRPr>
          </a:p>
          <a:p>
            <a:pPr marL="1067076" lvl="1" indent="-285750">
              <a:buFont typeface="Arial" panose="020B0604020202020204" pitchFamily="34" charset="0"/>
              <a:buChar char="•"/>
            </a:pPr>
            <a:endParaRPr lang="en-US" sz="2000" dirty="0">
              <a:solidFill>
                <a:schemeClr val="tx2"/>
              </a:solidFill>
            </a:endParaRPr>
          </a:p>
        </p:txBody>
      </p:sp>
      <p:sp>
        <p:nvSpPr>
          <p:cNvPr id="18" name="Title 1">
            <a:extLst>
              <a:ext uri="{FF2B5EF4-FFF2-40B4-BE49-F238E27FC236}">
                <a16:creationId xmlns:a16="http://schemas.microsoft.com/office/drawing/2014/main" id="{683B4549-5643-C10C-355D-A25EE0658A3A}"/>
              </a:ext>
            </a:extLst>
          </p:cNvPr>
          <p:cNvSpPr>
            <a:spLocks noGrp="1"/>
          </p:cNvSpPr>
          <p:nvPr>
            <p:ph type="title"/>
          </p:nvPr>
        </p:nvSpPr>
        <p:spPr>
          <a:xfrm>
            <a:off x="216000" y="114235"/>
            <a:ext cx="10108800" cy="646331"/>
          </a:xfrm>
        </p:spPr>
        <p:txBody>
          <a:bodyPr/>
          <a:lstStyle/>
          <a:p>
            <a:r>
              <a:rPr lang="en-GB" sz="3600" dirty="0"/>
              <a:t>Quasi Pilot (QP) in E5</a:t>
            </a:r>
          </a:p>
        </p:txBody>
      </p:sp>
      <p:grpSp>
        <p:nvGrpSpPr>
          <p:cNvPr id="49" name="Group 48">
            <a:extLst>
              <a:ext uri="{FF2B5EF4-FFF2-40B4-BE49-F238E27FC236}">
                <a16:creationId xmlns:a16="http://schemas.microsoft.com/office/drawing/2014/main" id="{14490AC8-D374-887E-9099-717656972C37}"/>
              </a:ext>
            </a:extLst>
          </p:cNvPr>
          <p:cNvGrpSpPr/>
          <p:nvPr/>
        </p:nvGrpSpPr>
        <p:grpSpPr>
          <a:xfrm>
            <a:off x="8134298" y="2620136"/>
            <a:ext cx="3988291" cy="2698234"/>
            <a:chOff x="8097692" y="1111766"/>
            <a:chExt cx="3988291" cy="2698234"/>
          </a:xfrm>
        </p:grpSpPr>
        <p:sp>
          <p:nvSpPr>
            <p:cNvPr id="43" name="Rectangle: Rounded Corners 42">
              <a:extLst>
                <a:ext uri="{FF2B5EF4-FFF2-40B4-BE49-F238E27FC236}">
                  <a16:creationId xmlns:a16="http://schemas.microsoft.com/office/drawing/2014/main" id="{77F962DA-AA1E-4CEF-9E01-D8C30F994A0D}"/>
                </a:ext>
              </a:extLst>
            </p:cNvPr>
            <p:cNvSpPr/>
            <p:nvPr/>
          </p:nvSpPr>
          <p:spPr>
            <a:xfrm>
              <a:off x="8097692" y="1111766"/>
              <a:ext cx="3988291" cy="2698234"/>
            </a:xfrm>
            <a:prstGeom prst="roundRect">
              <a:avLst>
                <a:gd name="adj" fmla="val 11842"/>
              </a:avLst>
            </a:prstGeom>
            <a:solidFill>
              <a:schemeClr val="bg1"/>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4" name="Picture 3" descr="A black and green letters&#10;&#10;Description automatically generated">
              <a:extLst>
                <a:ext uri="{FF2B5EF4-FFF2-40B4-BE49-F238E27FC236}">
                  <a16:creationId xmlns:a16="http://schemas.microsoft.com/office/drawing/2014/main" id="{DF743673-7CAD-9820-BF6E-9C5513CD7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8035" y="2979282"/>
              <a:ext cx="1004002" cy="236364"/>
            </a:xfrm>
            <a:prstGeom prst="rect">
              <a:avLst/>
            </a:prstGeom>
          </p:spPr>
        </p:pic>
        <p:pic>
          <p:nvPicPr>
            <p:cNvPr id="6" name="Picture 5" descr="A red and blue logo&#10;&#10;Description automatically generated">
              <a:extLst>
                <a:ext uri="{FF2B5EF4-FFF2-40B4-BE49-F238E27FC236}">
                  <a16:creationId xmlns:a16="http://schemas.microsoft.com/office/drawing/2014/main" id="{7EF14110-143D-BC5A-FC94-2A8BE9081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763" y="2350055"/>
              <a:ext cx="1296775" cy="357522"/>
            </a:xfrm>
            <a:prstGeom prst="rect">
              <a:avLst/>
            </a:prstGeom>
          </p:spPr>
        </p:pic>
        <p:pic>
          <p:nvPicPr>
            <p:cNvPr id="8" name="Picture 7" descr="A close-up of a logo&#10;&#10;Description automatically generated">
              <a:extLst>
                <a:ext uri="{FF2B5EF4-FFF2-40B4-BE49-F238E27FC236}">
                  <a16:creationId xmlns:a16="http://schemas.microsoft.com/office/drawing/2014/main" id="{F3931820-9C0F-80D4-7B8F-0EFA6E42C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7622" y="2951069"/>
              <a:ext cx="993566" cy="292790"/>
            </a:xfrm>
            <a:prstGeom prst="rect">
              <a:avLst/>
            </a:prstGeom>
          </p:spPr>
        </p:pic>
        <p:pic>
          <p:nvPicPr>
            <p:cNvPr id="10" name="Picture 9" descr="A close-up of a logo&#10;&#10;Description automatically generated">
              <a:extLst>
                <a:ext uri="{FF2B5EF4-FFF2-40B4-BE49-F238E27FC236}">
                  <a16:creationId xmlns:a16="http://schemas.microsoft.com/office/drawing/2014/main" id="{5295FE0B-ABEC-C608-F47B-899B13ED67E0}"/>
                </a:ext>
              </a:extLst>
            </p:cNvPr>
            <p:cNvPicPr>
              <a:picLocks noChangeAspect="1"/>
            </p:cNvPicPr>
            <p:nvPr/>
          </p:nvPicPr>
          <p:blipFill rotWithShape="1">
            <a:blip r:embed="rId6">
              <a:extLst>
                <a:ext uri="{28A0092B-C50C-407E-A947-70E740481C1C}">
                  <a14:useLocalDpi xmlns:a14="http://schemas.microsoft.com/office/drawing/2010/main" val="0"/>
                </a:ext>
              </a:extLst>
            </a:blip>
            <a:srcRect t="29456" b="28727"/>
            <a:stretch/>
          </p:blipFill>
          <p:spPr>
            <a:xfrm>
              <a:off x="8151101" y="1846866"/>
              <a:ext cx="1107132" cy="462967"/>
            </a:xfrm>
            <a:prstGeom prst="rect">
              <a:avLst/>
            </a:prstGeom>
          </p:spPr>
        </p:pic>
        <p:pic>
          <p:nvPicPr>
            <p:cNvPr id="20" name="Picture 19" descr="A logo with a red circle and black text&#10;&#10;Description automatically generated">
              <a:extLst>
                <a:ext uri="{FF2B5EF4-FFF2-40B4-BE49-F238E27FC236}">
                  <a16:creationId xmlns:a16="http://schemas.microsoft.com/office/drawing/2014/main" id="{07DA673B-A8AD-C5FA-919C-556FBAA7D3B1}"/>
                </a:ext>
              </a:extLst>
            </p:cNvPr>
            <p:cNvPicPr>
              <a:picLocks noChangeAspect="1"/>
            </p:cNvPicPr>
            <p:nvPr/>
          </p:nvPicPr>
          <p:blipFill rotWithShape="1">
            <a:blip r:embed="rId7">
              <a:extLst>
                <a:ext uri="{28A0092B-C50C-407E-A947-70E740481C1C}">
                  <a14:useLocalDpi xmlns:a14="http://schemas.microsoft.com/office/drawing/2010/main" val="0"/>
                </a:ext>
              </a:extLst>
            </a:blip>
            <a:srcRect l="3384" t="28373" r="5203" b="30910"/>
            <a:stretch/>
          </p:blipFill>
          <p:spPr>
            <a:xfrm>
              <a:off x="10854695" y="3323466"/>
              <a:ext cx="987287" cy="439756"/>
            </a:xfrm>
            <a:prstGeom prst="rect">
              <a:avLst/>
            </a:prstGeom>
          </p:spPr>
        </p:pic>
        <p:pic>
          <p:nvPicPr>
            <p:cNvPr id="22" name="Picture 21" descr="A blue and white logo&#10;&#10;Description automatically generated">
              <a:extLst>
                <a:ext uri="{FF2B5EF4-FFF2-40B4-BE49-F238E27FC236}">
                  <a16:creationId xmlns:a16="http://schemas.microsoft.com/office/drawing/2014/main" id="{5B0BB658-FDCD-DA46-2390-84BBE8848C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4659" y="3310859"/>
              <a:ext cx="644858" cy="452363"/>
            </a:xfrm>
            <a:prstGeom prst="rect">
              <a:avLst/>
            </a:prstGeom>
          </p:spPr>
        </p:pic>
        <p:pic>
          <p:nvPicPr>
            <p:cNvPr id="24" name="Picture 23" descr="A logo of a company&#10;&#10;Description automatically generated">
              <a:extLst>
                <a:ext uri="{FF2B5EF4-FFF2-40B4-BE49-F238E27FC236}">
                  <a16:creationId xmlns:a16="http://schemas.microsoft.com/office/drawing/2014/main" id="{FA8720E4-8274-4065-96F3-668D270581ED}"/>
                </a:ext>
              </a:extLst>
            </p:cNvPr>
            <p:cNvPicPr>
              <a:picLocks noChangeAspect="1"/>
            </p:cNvPicPr>
            <p:nvPr/>
          </p:nvPicPr>
          <p:blipFill rotWithShape="1">
            <a:blip r:embed="rId9">
              <a:extLst>
                <a:ext uri="{28A0092B-C50C-407E-A947-70E740481C1C}">
                  <a14:useLocalDpi xmlns:a14="http://schemas.microsoft.com/office/drawing/2010/main" val="0"/>
                </a:ext>
              </a:extLst>
            </a:blip>
            <a:srcRect t="36464" b="37565"/>
            <a:stretch/>
          </p:blipFill>
          <p:spPr>
            <a:xfrm>
              <a:off x="8190468" y="2768973"/>
              <a:ext cx="1287361" cy="334340"/>
            </a:xfrm>
            <a:prstGeom prst="rect">
              <a:avLst/>
            </a:prstGeom>
          </p:spPr>
        </p:pic>
        <p:pic>
          <p:nvPicPr>
            <p:cNvPr id="26" name="Picture 25" descr="A blue and white logo&#10;&#10;Description automatically generated">
              <a:extLst>
                <a:ext uri="{FF2B5EF4-FFF2-40B4-BE49-F238E27FC236}">
                  <a16:creationId xmlns:a16="http://schemas.microsoft.com/office/drawing/2014/main" id="{F2EEA883-CA8F-8D0C-9D79-AEEAA35DAC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7538" y="3149213"/>
              <a:ext cx="1291241" cy="236113"/>
            </a:xfrm>
            <a:prstGeom prst="rect">
              <a:avLst/>
            </a:prstGeom>
          </p:spPr>
        </p:pic>
        <p:pic>
          <p:nvPicPr>
            <p:cNvPr id="28" name="Picture 27" descr="A black text with letters&#10;&#10;Description automatically generated">
              <a:extLst>
                <a:ext uri="{FF2B5EF4-FFF2-40B4-BE49-F238E27FC236}">
                  <a16:creationId xmlns:a16="http://schemas.microsoft.com/office/drawing/2014/main" id="{B8E4967E-2CE7-C229-9465-32B8014324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9454" y="1833519"/>
              <a:ext cx="1626314" cy="219553"/>
            </a:xfrm>
            <a:prstGeom prst="rect">
              <a:avLst/>
            </a:prstGeom>
          </p:spPr>
        </p:pic>
        <p:pic>
          <p:nvPicPr>
            <p:cNvPr id="30" name="Picture 29" descr="A black apple logo with a bite taken out of it&#10;&#10;Description automatically generated">
              <a:extLst>
                <a:ext uri="{FF2B5EF4-FFF2-40B4-BE49-F238E27FC236}">
                  <a16:creationId xmlns:a16="http://schemas.microsoft.com/office/drawing/2014/main" id="{6706624C-7525-8BA5-4D31-3738ABB19E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7829" y="1833519"/>
              <a:ext cx="340412" cy="417550"/>
            </a:xfrm>
            <a:prstGeom prst="rect">
              <a:avLst/>
            </a:prstGeom>
          </p:spPr>
        </p:pic>
        <p:pic>
          <p:nvPicPr>
            <p:cNvPr id="32" name="Picture 31" descr="A black text on a white background&#10;&#10;Description automatically generated">
              <a:extLst>
                <a:ext uri="{FF2B5EF4-FFF2-40B4-BE49-F238E27FC236}">
                  <a16:creationId xmlns:a16="http://schemas.microsoft.com/office/drawing/2014/main" id="{1A439C63-54A4-DC5F-04E0-5B705B812C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88982" y="2498855"/>
              <a:ext cx="1817279" cy="353458"/>
            </a:xfrm>
            <a:prstGeom prst="rect">
              <a:avLst/>
            </a:prstGeom>
          </p:spPr>
        </p:pic>
        <p:pic>
          <p:nvPicPr>
            <p:cNvPr id="34" name="Picture 33" descr="A black text on a white background&#10;&#10;Description automatically generated">
              <a:extLst>
                <a:ext uri="{FF2B5EF4-FFF2-40B4-BE49-F238E27FC236}">
                  <a16:creationId xmlns:a16="http://schemas.microsoft.com/office/drawing/2014/main" id="{976B5CCE-6CB6-F0A0-E4BA-4F2600668D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9321" b="13138"/>
            <a:stretch/>
          </p:blipFill>
          <p:spPr>
            <a:xfrm>
              <a:off x="10783039" y="2056031"/>
              <a:ext cx="1130598" cy="427623"/>
            </a:xfrm>
            <a:prstGeom prst="rect">
              <a:avLst/>
            </a:prstGeom>
          </p:spPr>
        </p:pic>
        <p:pic>
          <p:nvPicPr>
            <p:cNvPr id="36" name="Picture 35" descr="A black text on a white background&#10;&#10;Description automatically generated">
              <a:extLst>
                <a:ext uri="{FF2B5EF4-FFF2-40B4-BE49-F238E27FC236}">
                  <a16:creationId xmlns:a16="http://schemas.microsoft.com/office/drawing/2014/main" id="{6019935D-0065-4D02-6C5B-84689230BE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4484" b="33238"/>
            <a:stretch/>
          </p:blipFill>
          <p:spPr>
            <a:xfrm>
              <a:off x="8726297" y="3438158"/>
              <a:ext cx="1025773" cy="242856"/>
            </a:xfrm>
            <a:prstGeom prst="rect">
              <a:avLst/>
            </a:prstGeom>
          </p:spPr>
        </p:pic>
        <p:sp>
          <p:nvSpPr>
            <p:cNvPr id="45" name="TextBox 44">
              <a:extLst>
                <a:ext uri="{FF2B5EF4-FFF2-40B4-BE49-F238E27FC236}">
                  <a16:creationId xmlns:a16="http://schemas.microsoft.com/office/drawing/2014/main" id="{3D77840B-6B87-0BEF-5E79-9948D04C9B3D}"/>
                </a:ext>
              </a:extLst>
            </p:cNvPr>
            <p:cNvSpPr txBox="1"/>
            <p:nvPr/>
          </p:nvSpPr>
          <p:spPr>
            <a:xfrm>
              <a:off x="8170809" y="1111766"/>
              <a:ext cx="380968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3249"/>
                  </a:solidFill>
                  <a:effectLst/>
                  <a:uLnTx/>
                  <a:uFillTx/>
                  <a:latin typeface="Verdana" pitchFamily="34" charset="0"/>
                  <a:ea typeface="+mn-ea"/>
                  <a:cs typeface="+mn-cs"/>
                </a:rPr>
                <a:t>Chipset/Receiver Manufacturers in Consultation</a:t>
              </a:r>
            </a:p>
          </p:txBody>
        </p:sp>
      </p:grpSp>
      <p:grpSp>
        <p:nvGrpSpPr>
          <p:cNvPr id="48" name="Group 47">
            <a:extLst>
              <a:ext uri="{FF2B5EF4-FFF2-40B4-BE49-F238E27FC236}">
                <a16:creationId xmlns:a16="http://schemas.microsoft.com/office/drawing/2014/main" id="{2366EFF7-F746-D1C6-1BEB-BD08D50FEE86}"/>
              </a:ext>
            </a:extLst>
          </p:cNvPr>
          <p:cNvGrpSpPr/>
          <p:nvPr/>
        </p:nvGrpSpPr>
        <p:grpSpPr>
          <a:xfrm>
            <a:off x="8082694" y="5412976"/>
            <a:ext cx="3988291" cy="1121609"/>
            <a:chOff x="10002532" y="4845312"/>
            <a:chExt cx="3988291" cy="1121609"/>
          </a:xfrm>
        </p:grpSpPr>
        <p:pic>
          <p:nvPicPr>
            <p:cNvPr id="40" name="Picture 39" descr="A blue and green logo&#10;&#10;Description automatically generated">
              <a:extLst>
                <a:ext uri="{FF2B5EF4-FFF2-40B4-BE49-F238E27FC236}">
                  <a16:creationId xmlns:a16="http://schemas.microsoft.com/office/drawing/2014/main" id="{0A7B9374-586B-D846-7B10-D323D8FF27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54136" y="5439667"/>
              <a:ext cx="1438318" cy="527254"/>
            </a:xfrm>
            <a:prstGeom prst="rect">
              <a:avLst/>
            </a:prstGeom>
          </p:spPr>
        </p:pic>
        <p:sp>
          <p:nvSpPr>
            <p:cNvPr id="46" name="Rectangle: Rounded Corners 45">
              <a:extLst>
                <a:ext uri="{FF2B5EF4-FFF2-40B4-BE49-F238E27FC236}">
                  <a16:creationId xmlns:a16="http://schemas.microsoft.com/office/drawing/2014/main" id="{7B157C54-9DD7-9267-5088-25E991AF06C6}"/>
                </a:ext>
              </a:extLst>
            </p:cNvPr>
            <p:cNvSpPr/>
            <p:nvPr/>
          </p:nvSpPr>
          <p:spPr>
            <a:xfrm>
              <a:off x="10002532" y="4845312"/>
              <a:ext cx="3988291" cy="1086601"/>
            </a:xfrm>
            <a:prstGeom prst="roundRect">
              <a:avLst/>
            </a:prstGeom>
            <a:noFill/>
            <a:ln w="38100">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38" name="Picture 37" descr="A blue text with a white background&#10;&#10;Description automatically generated">
              <a:extLst>
                <a:ext uri="{FF2B5EF4-FFF2-40B4-BE49-F238E27FC236}">
                  <a16:creationId xmlns:a16="http://schemas.microsoft.com/office/drawing/2014/main" id="{20554880-DF82-7E1E-B658-46F6209D42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745864" y="5564048"/>
              <a:ext cx="1121427" cy="278492"/>
            </a:xfrm>
            <a:prstGeom prst="rect">
              <a:avLst/>
            </a:prstGeom>
          </p:spPr>
        </p:pic>
        <p:pic>
          <p:nvPicPr>
            <p:cNvPr id="42" name="Picture 41" descr="A red and white logo&#10;&#10;Description automatically generated">
              <a:extLst>
                <a:ext uri="{FF2B5EF4-FFF2-40B4-BE49-F238E27FC236}">
                  <a16:creationId xmlns:a16="http://schemas.microsoft.com/office/drawing/2014/main" id="{4DD674D5-E22A-EE6E-ECF2-5609F555F47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37380" y="5556205"/>
              <a:ext cx="1084953" cy="281102"/>
            </a:xfrm>
            <a:prstGeom prst="rect">
              <a:avLst/>
            </a:prstGeom>
          </p:spPr>
        </p:pic>
        <p:sp>
          <p:nvSpPr>
            <p:cNvPr id="47" name="TextBox 46">
              <a:extLst>
                <a:ext uri="{FF2B5EF4-FFF2-40B4-BE49-F238E27FC236}">
                  <a16:creationId xmlns:a16="http://schemas.microsoft.com/office/drawing/2014/main" id="{41CB57D8-B437-AA86-3F51-E36DA83A9575}"/>
                </a:ext>
              </a:extLst>
            </p:cNvPr>
            <p:cNvSpPr txBox="1"/>
            <p:nvPr/>
          </p:nvSpPr>
          <p:spPr>
            <a:xfrm>
              <a:off x="10080922" y="4848494"/>
              <a:ext cx="380968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E7E8E3">
                      <a:lumMod val="50000"/>
                    </a:srgbClr>
                  </a:solidFill>
                  <a:effectLst/>
                  <a:uLnTx/>
                  <a:uFillTx/>
                  <a:latin typeface="Verdana" pitchFamily="34" charset="0"/>
                  <a:ea typeface="+mn-ea"/>
                  <a:cs typeface="+mn-cs"/>
                </a:rPr>
                <a:t>Signal Generator Manufacturers in Consultation</a:t>
              </a:r>
            </a:p>
          </p:txBody>
        </p:sp>
      </p:grpSp>
      <p:pic>
        <p:nvPicPr>
          <p:cNvPr id="56" name="Picture 55" descr="A green and red thumbs up and down symbols&#10;&#10;Description automatically generated">
            <a:extLst>
              <a:ext uri="{FF2B5EF4-FFF2-40B4-BE49-F238E27FC236}">
                <a16:creationId xmlns:a16="http://schemas.microsoft.com/office/drawing/2014/main" id="{88E7B4C8-C6A7-B857-4718-2A11365FE06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553" t="13108" r="54729" b="10739"/>
          <a:stretch/>
        </p:blipFill>
        <p:spPr>
          <a:xfrm>
            <a:off x="2003121" y="5427148"/>
            <a:ext cx="724906" cy="778110"/>
          </a:xfrm>
          <a:prstGeom prst="rect">
            <a:avLst/>
          </a:prstGeom>
        </p:spPr>
      </p:pic>
      <p:sp>
        <p:nvSpPr>
          <p:cNvPr id="58" name="TextBox 57">
            <a:extLst>
              <a:ext uri="{FF2B5EF4-FFF2-40B4-BE49-F238E27FC236}">
                <a16:creationId xmlns:a16="http://schemas.microsoft.com/office/drawing/2014/main" id="{1ADB4A82-24EF-B97B-3F98-2E508CB7EF7E}"/>
              </a:ext>
            </a:extLst>
          </p:cNvPr>
          <p:cNvSpPr txBox="1"/>
          <p:nvPr/>
        </p:nvSpPr>
        <p:spPr>
          <a:xfrm>
            <a:off x="2690332" y="5258049"/>
            <a:ext cx="385899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sng" strike="noStrike" kern="1200" cap="none" spc="0" normalizeH="0" baseline="0" noProof="0" dirty="0">
                <a:ln>
                  <a:noFill/>
                </a:ln>
                <a:solidFill>
                  <a:srgbClr val="00B050"/>
                </a:solidFill>
                <a:effectLst/>
                <a:uLnTx/>
                <a:uFillTx/>
                <a:latin typeface="Arial" panose="020B0604020202020204" pitchFamily="34" charset="0"/>
                <a:ea typeface="MS PGothic" pitchFamily="34" charset="-128"/>
                <a:cs typeface="Arial" panose="020B0604020202020204" pitchFamily="34" charset="0"/>
              </a:rPr>
              <a:t>Continue to roll-out</a:t>
            </a:r>
            <a:r>
              <a:rPr kumimoji="0" lang="en-GB" sz="1400" b="0" i="0" u="none" strike="noStrike" kern="1200" cap="none" spc="0" normalizeH="0" baseline="0" noProof="0" dirty="0">
                <a:ln>
                  <a:noFill/>
                </a:ln>
                <a:solidFill>
                  <a:srgbClr val="00B050"/>
                </a:solidFill>
                <a:effectLst/>
                <a:uLnTx/>
                <a:uFillTx/>
                <a:latin typeface="Arial" panose="020B0604020202020204" pitchFamily="34" charset="0"/>
                <a:ea typeface="MS PGothic" pitchFamily="34" charset="-128"/>
                <a:cs typeface="Arial" panose="020B0604020202020204" pitchFamily="34" charset="0"/>
              </a:rPr>
              <a:t> </a:t>
            </a:r>
            <a:r>
              <a:rPr kumimoji="0" lang="en-GB"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G1 E5 QP to FOC S/Cs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Prepare with GSOP OPS procedure/plan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Prepare for SIS-ICD Publication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Start Roll-out as “Pre-Operational Signal”</a:t>
            </a:r>
          </a:p>
        </p:txBody>
      </p:sp>
      <p:pic>
        <p:nvPicPr>
          <p:cNvPr id="29" name="Picture 28">
            <a:extLst>
              <a:ext uri="{FF2B5EF4-FFF2-40B4-BE49-F238E27FC236}">
                <a16:creationId xmlns:a16="http://schemas.microsoft.com/office/drawing/2014/main" id="{5250AC87-757B-AB3F-88F2-460E8F3E5E81}"/>
              </a:ext>
            </a:extLst>
          </p:cNvPr>
          <p:cNvPicPr>
            <a:picLocks noChangeAspect="1"/>
          </p:cNvPicPr>
          <p:nvPr/>
        </p:nvPicPr>
        <p:blipFill rotWithShape="1">
          <a:blip r:embed="rId20"/>
          <a:srcRect l="31107" t="6682" r="27318" b="86230"/>
          <a:stretch/>
        </p:blipFill>
        <p:spPr>
          <a:xfrm>
            <a:off x="8968122" y="607865"/>
            <a:ext cx="1876744" cy="240058"/>
          </a:xfrm>
          <a:prstGeom prst="rect">
            <a:avLst/>
          </a:prstGeom>
        </p:spPr>
      </p:pic>
      <p:pic>
        <p:nvPicPr>
          <p:cNvPr id="31" name="Picture 30">
            <a:extLst>
              <a:ext uri="{FF2B5EF4-FFF2-40B4-BE49-F238E27FC236}">
                <a16:creationId xmlns:a16="http://schemas.microsoft.com/office/drawing/2014/main" id="{5EDBE299-091D-6769-85C4-9E89BEACFBC1}"/>
              </a:ext>
            </a:extLst>
          </p:cNvPr>
          <p:cNvPicPr>
            <a:picLocks noChangeAspect="1"/>
          </p:cNvPicPr>
          <p:nvPr/>
        </p:nvPicPr>
        <p:blipFill rotWithShape="1">
          <a:blip r:embed="rId20"/>
          <a:srcRect t="50137" r="6251" b="2042"/>
          <a:stretch/>
        </p:blipFill>
        <p:spPr>
          <a:xfrm>
            <a:off x="7777285" y="856399"/>
            <a:ext cx="4448053" cy="1702341"/>
          </a:xfrm>
          <a:prstGeom prst="rect">
            <a:avLst/>
          </a:prstGeom>
        </p:spPr>
      </p:pic>
      <p:sp>
        <p:nvSpPr>
          <p:cNvPr id="2" name="TextBox 1">
            <a:extLst>
              <a:ext uri="{FF2B5EF4-FFF2-40B4-BE49-F238E27FC236}">
                <a16:creationId xmlns:a16="http://schemas.microsoft.com/office/drawing/2014/main" id="{E94DC119-7AE1-D094-551D-B1CAF8B2C304}"/>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393502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avier benedicto\Desktop\BR-galileo_140721_V1aw.bm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36082" y="1010545"/>
            <a:ext cx="5631718" cy="547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6131" y="0"/>
            <a:ext cx="10136492" cy="1345458"/>
          </a:xfrm>
        </p:spPr>
        <p:txBody>
          <a:bodyPr vert="horz" lIns="0" tIns="45720" rIns="0" bIns="45720" rtlCol="0" anchor="ctr" anchorCtr="0">
            <a:normAutofit/>
          </a:bodyPr>
          <a:lstStyle/>
          <a:p>
            <a:r>
              <a:rPr lang="en-GB" sz="4000" dirty="0">
                <a:solidFill>
                  <a:srgbClr val="FFC000"/>
                </a:solidFill>
              </a:rPr>
              <a:t>GALILEO UNDER DEPLOYMENT</a:t>
            </a:r>
          </a:p>
        </p:txBody>
      </p:sp>
    </p:spTree>
    <p:extLst>
      <p:ext uri="{BB962C8B-B14F-4D97-AF65-F5344CB8AC3E}">
        <p14:creationId xmlns:p14="http://schemas.microsoft.com/office/powerpoint/2010/main" val="1464429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93C0-7E78-BBE8-E5D1-E129A76174ED}"/>
              </a:ext>
            </a:extLst>
          </p:cNvPr>
          <p:cNvSpPr>
            <a:spLocks noGrp="1"/>
          </p:cNvSpPr>
          <p:nvPr>
            <p:ph type="title"/>
          </p:nvPr>
        </p:nvSpPr>
        <p:spPr>
          <a:xfrm>
            <a:off x="216000" y="100370"/>
            <a:ext cx="10108800" cy="565200"/>
          </a:xfrm>
        </p:spPr>
        <p:txBody>
          <a:bodyPr>
            <a:noAutofit/>
          </a:bodyPr>
          <a:lstStyle/>
          <a:p>
            <a:r>
              <a:rPr lang="en-GB" sz="3200" dirty="0">
                <a:solidFill>
                  <a:schemeClr val="bg1"/>
                </a:solidFill>
              </a:rPr>
              <a:t>System Build 2.0 Migration</a:t>
            </a:r>
          </a:p>
        </p:txBody>
      </p:sp>
      <p:pic>
        <p:nvPicPr>
          <p:cNvPr id="4" name="Picture 3" descr="A map of the world with different pictures&#10;&#10;Description automatically generated">
            <a:extLst>
              <a:ext uri="{FF2B5EF4-FFF2-40B4-BE49-F238E27FC236}">
                <a16:creationId xmlns:a16="http://schemas.microsoft.com/office/drawing/2014/main" id="{40AAA739-27BA-8A9B-2626-5CB17E653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03" y="711567"/>
            <a:ext cx="8408297" cy="5434865"/>
          </a:xfrm>
          <a:prstGeom prst="rect">
            <a:avLst/>
          </a:prstGeom>
        </p:spPr>
      </p:pic>
      <p:sp>
        <p:nvSpPr>
          <p:cNvPr id="3" name="Content Placeholder 2">
            <a:extLst>
              <a:ext uri="{FF2B5EF4-FFF2-40B4-BE49-F238E27FC236}">
                <a16:creationId xmlns:a16="http://schemas.microsoft.com/office/drawing/2014/main" id="{FF03BD63-1310-7A53-6303-48C4F73DCF71}"/>
              </a:ext>
            </a:extLst>
          </p:cNvPr>
          <p:cNvSpPr txBox="1">
            <a:spLocks/>
          </p:cNvSpPr>
          <p:nvPr/>
        </p:nvSpPr>
        <p:spPr bwMode="auto">
          <a:xfrm>
            <a:off x="8534400" y="612369"/>
            <a:ext cx="3768035" cy="607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norm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eaLnBrk="1" hangingPunct="1">
              <a:lnSpc>
                <a:spcPct val="120000"/>
              </a:lnSpc>
              <a:spcBef>
                <a:spcPct val="0"/>
              </a:spcBef>
              <a:buClrTx/>
              <a:defRPr/>
            </a:pPr>
            <a:r>
              <a:rPr lang="en-GB" sz="1400" b="1" dirty="0">
                <a:solidFill>
                  <a:schemeClr val="bg1"/>
                </a:solidFill>
                <a:latin typeface="Verdana"/>
                <a:ea typeface="+mj-ea"/>
                <a:cs typeface="Verdana"/>
              </a:rPr>
              <a:t>SB 2.0 infrastructure to support </a:t>
            </a:r>
            <a:br>
              <a:rPr lang="en-GB" sz="1400" b="1" dirty="0">
                <a:solidFill>
                  <a:schemeClr val="bg1"/>
                </a:solidFill>
                <a:latin typeface="Verdana"/>
                <a:ea typeface="+mj-ea"/>
                <a:cs typeface="Verdana"/>
              </a:rPr>
            </a:br>
            <a:r>
              <a:rPr lang="en-GB" sz="1400" b="1" dirty="0">
                <a:solidFill>
                  <a:schemeClr val="bg1"/>
                </a:solidFill>
                <a:latin typeface="Verdana"/>
                <a:ea typeface="+mj-ea"/>
                <a:cs typeface="Verdana"/>
              </a:rPr>
              <a:t>OS FOC and PRS IOC</a:t>
            </a:r>
          </a:p>
          <a:p>
            <a:pPr marL="455966" indent="-455966" eaLnBrk="1" hangingPunct="1">
              <a:lnSpc>
                <a:spcPct val="120000"/>
              </a:lnSpc>
              <a:spcBef>
                <a:spcPct val="0"/>
              </a:spcBef>
              <a:buClrTx/>
              <a:buFont typeface="Wingdings" panose="05000000000000000000" pitchFamily="2" charset="2"/>
              <a:buChar char="Ø"/>
              <a:defRPr/>
            </a:pPr>
            <a:endParaRPr lang="en-GB" sz="1200" dirty="0">
              <a:solidFill>
                <a:schemeClr val="bg1"/>
              </a:solidFill>
              <a:latin typeface="Verdana"/>
              <a:ea typeface="+mj-ea"/>
              <a:cs typeface="Verdana"/>
            </a:endParaRPr>
          </a:p>
          <a:p>
            <a:pPr marL="360973" indent="-360973" defTabSz="712446" eaLnBrk="1" hangingPunct="1">
              <a:lnSpc>
                <a:spcPct val="120000"/>
              </a:lnSpc>
              <a:spcBef>
                <a:spcPct val="0"/>
              </a:spcBef>
              <a:buClrTx/>
              <a:buFont typeface="Wingdings" panose="05000000000000000000" pitchFamily="2" charset="2"/>
              <a:buChar char="Ø"/>
              <a:defRPr/>
            </a:pPr>
            <a:r>
              <a:rPr lang="en-GB" sz="1200" b="1" dirty="0">
                <a:solidFill>
                  <a:schemeClr val="bg1"/>
                </a:solidFill>
                <a:latin typeface="Verdana"/>
                <a:ea typeface="+mj-ea"/>
                <a:cs typeface="Verdana"/>
              </a:rPr>
              <a:t>GMS 3.0.1.1: </a:t>
            </a:r>
            <a:endParaRPr lang="en-GB" sz="1200" dirty="0">
              <a:solidFill>
                <a:schemeClr val="bg1"/>
              </a:solidFill>
              <a:latin typeface="Verdana"/>
              <a:ea typeface="+mj-ea"/>
              <a:cs typeface="Verdana"/>
            </a:endParaRPr>
          </a:p>
          <a:p>
            <a:pPr marL="626953" indent="-283396" defTabSz="712446" eaLnBrk="1" hangingPunct="1">
              <a:lnSpc>
                <a:spcPct val="120000"/>
              </a:lnSpc>
              <a:spcBef>
                <a:spcPct val="0"/>
              </a:spcBef>
              <a:buClrTx/>
              <a:buFont typeface="Wingdings" panose="05000000000000000000" pitchFamily="2" charset="2"/>
              <a:buChar char="Ø"/>
              <a:defRPr/>
            </a:pPr>
            <a:r>
              <a:rPr lang="en-GB" sz="1200" dirty="0">
                <a:solidFill>
                  <a:schemeClr val="bg1"/>
                </a:solidFill>
                <a:latin typeface="Verdana"/>
                <a:ea typeface="+mj-ea"/>
                <a:cs typeface="Verdana"/>
              </a:rPr>
              <a:t>Virtualised HW/SW infrastructure, </a:t>
            </a:r>
          </a:p>
          <a:p>
            <a:pPr marL="626953" indent="-283396" defTabSz="712446" eaLnBrk="1" hangingPunct="1">
              <a:lnSpc>
                <a:spcPct val="120000"/>
              </a:lnSpc>
              <a:spcBef>
                <a:spcPct val="0"/>
              </a:spcBef>
              <a:buClrTx/>
              <a:buFont typeface="Wingdings" panose="05000000000000000000" pitchFamily="2" charset="2"/>
              <a:buChar char="Ø"/>
              <a:defRPr/>
            </a:pPr>
            <a:r>
              <a:rPr lang="en-GB" sz="1200" dirty="0">
                <a:solidFill>
                  <a:schemeClr val="bg1"/>
                </a:solidFill>
                <a:latin typeface="Verdana"/>
                <a:ea typeface="+mj-ea"/>
                <a:cs typeface="Verdana"/>
              </a:rPr>
              <a:t>New Galileo Sensor Station sites (Wallis and Bonaire), </a:t>
            </a:r>
          </a:p>
          <a:p>
            <a:pPr marL="626953" indent="-283396" defTabSz="712446" eaLnBrk="1" hangingPunct="1">
              <a:lnSpc>
                <a:spcPct val="120000"/>
              </a:lnSpc>
              <a:spcBef>
                <a:spcPct val="0"/>
              </a:spcBef>
              <a:buClrTx/>
              <a:buFont typeface="Wingdings" panose="05000000000000000000" pitchFamily="2" charset="2"/>
              <a:buChar char="Ø"/>
              <a:defRPr/>
            </a:pPr>
            <a:r>
              <a:rPr lang="en-GB" sz="1200" dirty="0">
                <a:solidFill>
                  <a:schemeClr val="bg1"/>
                </a:solidFill>
                <a:latin typeface="Verdana"/>
                <a:ea typeface="+mj-ea"/>
                <a:cs typeface="Verdana"/>
              </a:rPr>
              <a:t>Complete deployment of GSS PRS Rx Chains and 3</a:t>
            </a:r>
            <a:r>
              <a:rPr lang="en-GB" sz="1200" baseline="30000" dirty="0">
                <a:solidFill>
                  <a:schemeClr val="bg1"/>
                </a:solidFill>
                <a:latin typeface="Verdana"/>
                <a:ea typeface="+mj-ea"/>
                <a:cs typeface="Verdana"/>
              </a:rPr>
              <a:t>rd</a:t>
            </a:r>
            <a:r>
              <a:rPr lang="en-GB" sz="1200" dirty="0">
                <a:solidFill>
                  <a:schemeClr val="bg1"/>
                </a:solidFill>
                <a:latin typeface="Verdana"/>
                <a:ea typeface="+mj-ea"/>
                <a:cs typeface="Verdana"/>
              </a:rPr>
              <a:t> GSS chains in remote sites  </a:t>
            </a:r>
          </a:p>
          <a:p>
            <a:pPr marL="626953" indent="-283396" defTabSz="712446" eaLnBrk="1" hangingPunct="1">
              <a:lnSpc>
                <a:spcPct val="120000"/>
              </a:lnSpc>
              <a:spcBef>
                <a:spcPct val="0"/>
              </a:spcBef>
              <a:buClrTx/>
              <a:buFont typeface="Wingdings" panose="05000000000000000000" pitchFamily="2" charset="2"/>
              <a:buChar char="Ø"/>
              <a:defRPr/>
            </a:pPr>
            <a:r>
              <a:rPr lang="en-GB" sz="1200" dirty="0">
                <a:solidFill>
                  <a:schemeClr val="bg1"/>
                </a:solidFill>
                <a:latin typeface="Verdana"/>
                <a:ea typeface="+mj-ea"/>
                <a:cs typeface="Verdana"/>
              </a:rPr>
              <a:t>System Extended Contingency mode covering up to 7 days with smooth performance degradation </a:t>
            </a:r>
          </a:p>
          <a:p>
            <a:pPr marL="626953" indent="-283396" defTabSz="712446" eaLnBrk="1" hangingPunct="1">
              <a:lnSpc>
                <a:spcPct val="120000"/>
              </a:lnSpc>
              <a:spcBef>
                <a:spcPct val="0"/>
              </a:spcBef>
              <a:buClrTx/>
              <a:buFont typeface="Wingdings" panose="05000000000000000000" pitchFamily="2" charset="2"/>
              <a:buChar char="Ø"/>
              <a:defRPr/>
            </a:pPr>
            <a:r>
              <a:rPr lang="en-GB" sz="1200" dirty="0">
                <a:solidFill>
                  <a:schemeClr val="bg1"/>
                </a:solidFill>
                <a:latin typeface="Verdana"/>
                <a:ea typeface="+mj-ea"/>
                <a:cs typeface="Verdana"/>
              </a:rPr>
              <a:t>Commercial Service Separate Encryption capability</a:t>
            </a:r>
          </a:p>
          <a:p>
            <a:pPr marL="799523" indent="-455966" defTabSz="712446" eaLnBrk="1" hangingPunct="1">
              <a:lnSpc>
                <a:spcPct val="120000"/>
              </a:lnSpc>
              <a:spcBef>
                <a:spcPct val="0"/>
              </a:spcBef>
              <a:buClrTx/>
              <a:buFont typeface="Wingdings" panose="05000000000000000000" pitchFamily="2" charset="2"/>
              <a:buChar char="Ø"/>
              <a:defRPr/>
            </a:pPr>
            <a:endParaRPr lang="en-GB" sz="1200" dirty="0">
              <a:solidFill>
                <a:schemeClr val="bg1"/>
              </a:solidFill>
              <a:latin typeface="Verdana"/>
              <a:ea typeface="+mj-ea"/>
              <a:cs typeface="Verdana"/>
            </a:endParaRPr>
          </a:p>
          <a:p>
            <a:pPr marL="360973" indent="-360973" defTabSz="712446" eaLnBrk="1" hangingPunct="1">
              <a:lnSpc>
                <a:spcPct val="120000"/>
              </a:lnSpc>
              <a:spcBef>
                <a:spcPct val="0"/>
              </a:spcBef>
              <a:buClrTx/>
              <a:buFont typeface="Wingdings" panose="05000000000000000000" pitchFamily="2" charset="2"/>
              <a:buChar char="Ø"/>
              <a:defRPr/>
            </a:pPr>
            <a:r>
              <a:rPr lang="en-GB" sz="1200" b="1" dirty="0">
                <a:solidFill>
                  <a:schemeClr val="bg1"/>
                </a:solidFill>
                <a:latin typeface="Verdana"/>
                <a:ea typeface="+mj-ea"/>
                <a:cs typeface="Verdana"/>
              </a:rPr>
              <a:t>GSF 3.0.2:</a:t>
            </a:r>
            <a:r>
              <a:rPr lang="en-GB" sz="1200" dirty="0">
                <a:solidFill>
                  <a:schemeClr val="bg1"/>
                </a:solidFill>
                <a:latin typeface="Verdana"/>
                <a:ea typeface="+mj-ea"/>
                <a:cs typeface="Verdana"/>
              </a:rPr>
              <a:t> </a:t>
            </a:r>
          </a:p>
          <a:p>
            <a:pPr marL="626953" indent="-283396" defTabSz="712446" eaLnBrk="1" hangingPunct="1">
              <a:lnSpc>
                <a:spcPct val="120000"/>
              </a:lnSpc>
              <a:spcBef>
                <a:spcPct val="0"/>
              </a:spcBef>
              <a:buClrTx/>
              <a:buFont typeface="Wingdings" panose="05000000000000000000" pitchFamily="2" charset="2"/>
              <a:buChar char="Ø"/>
              <a:defRPr/>
            </a:pPr>
            <a:r>
              <a:rPr lang="en-GB" sz="1200" dirty="0">
                <a:solidFill>
                  <a:schemeClr val="bg1"/>
                </a:solidFill>
                <a:latin typeface="Verdana"/>
                <a:ea typeface="+mj-ea"/>
                <a:cs typeface="Verdana"/>
              </a:rPr>
              <a:t>PRS Evolution through new enhanced Signal-In-Space  </a:t>
            </a:r>
          </a:p>
          <a:p>
            <a:pPr marL="626953" indent="-283396" defTabSz="712446" eaLnBrk="1" hangingPunct="1">
              <a:lnSpc>
                <a:spcPct val="120000"/>
              </a:lnSpc>
              <a:spcBef>
                <a:spcPct val="0"/>
              </a:spcBef>
              <a:buClrTx/>
              <a:buFont typeface="Wingdings" panose="05000000000000000000" pitchFamily="2" charset="2"/>
              <a:buChar char="Ø"/>
              <a:defRPr/>
            </a:pPr>
            <a:r>
              <a:rPr lang="en-GB" sz="1200" dirty="0">
                <a:solidFill>
                  <a:schemeClr val="bg1"/>
                </a:solidFill>
                <a:latin typeface="Verdana"/>
                <a:ea typeface="+mj-ea"/>
                <a:cs typeface="Verdana"/>
              </a:rPr>
              <a:t>Point of Contact for PRS deployed at FR and ES Pilot Sites</a:t>
            </a:r>
          </a:p>
          <a:p>
            <a:pPr marL="799523" indent="-455966" defTabSz="712446" eaLnBrk="1" hangingPunct="1">
              <a:lnSpc>
                <a:spcPct val="120000"/>
              </a:lnSpc>
              <a:spcBef>
                <a:spcPct val="0"/>
              </a:spcBef>
              <a:buClrTx/>
              <a:buFont typeface="Wingdings" panose="05000000000000000000" pitchFamily="2" charset="2"/>
              <a:buChar char="Ø"/>
              <a:defRPr/>
            </a:pPr>
            <a:endParaRPr lang="en-GB" sz="1200" dirty="0">
              <a:solidFill>
                <a:schemeClr val="bg1"/>
              </a:solidFill>
              <a:latin typeface="Verdana"/>
              <a:ea typeface="+mj-ea"/>
              <a:cs typeface="Verdana"/>
            </a:endParaRPr>
          </a:p>
          <a:p>
            <a:pPr marL="360973" indent="-360973" defTabSz="712446" eaLnBrk="1" hangingPunct="1">
              <a:lnSpc>
                <a:spcPct val="120000"/>
              </a:lnSpc>
              <a:spcBef>
                <a:spcPct val="0"/>
              </a:spcBef>
              <a:buClrTx/>
              <a:buFont typeface="Wingdings" panose="05000000000000000000" pitchFamily="2" charset="2"/>
              <a:buChar char="Ø"/>
              <a:defRPr/>
            </a:pPr>
            <a:r>
              <a:rPr lang="en-GB" sz="1200" b="1" dirty="0">
                <a:solidFill>
                  <a:schemeClr val="bg1"/>
                </a:solidFill>
                <a:latin typeface="Verdana"/>
                <a:ea typeface="+mj-ea"/>
                <a:cs typeface="Verdana"/>
              </a:rPr>
              <a:t>SECMON 3.0.1.1</a:t>
            </a:r>
            <a:r>
              <a:rPr lang="en-GB" sz="1200" dirty="0">
                <a:solidFill>
                  <a:schemeClr val="bg1"/>
                </a:solidFill>
                <a:latin typeface="Verdana"/>
                <a:ea typeface="+mj-ea"/>
                <a:cs typeface="Verdana"/>
              </a:rPr>
              <a:t>: new state of the art security monitoring system</a:t>
            </a:r>
          </a:p>
          <a:p>
            <a:pPr marL="455966" indent="-455966" defTabSz="712446" eaLnBrk="1" hangingPunct="1">
              <a:lnSpc>
                <a:spcPct val="120000"/>
              </a:lnSpc>
              <a:spcBef>
                <a:spcPct val="0"/>
              </a:spcBef>
              <a:buClrTx/>
              <a:buFont typeface="Wingdings" panose="05000000000000000000" pitchFamily="2" charset="2"/>
              <a:buChar char="Ø"/>
              <a:defRPr/>
            </a:pPr>
            <a:endParaRPr lang="en-GB" sz="1200" dirty="0">
              <a:solidFill>
                <a:schemeClr val="bg1"/>
              </a:solidFill>
              <a:latin typeface="Verdana"/>
              <a:ea typeface="+mj-ea"/>
              <a:cs typeface="Verdana"/>
            </a:endParaRPr>
          </a:p>
          <a:p>
            <a:pPr marL="360973" indent="-360973" defTabSz="712446" eaLnBrk="1" hangingPunct="1">
              <a:lnSpc>
                <a:spcPct val="120000"/>
              </a:lnSpc>
              <a:spcBef>
                <a:spcPct val="0"/>
              </a:spcBef>
              <a:buClrTx/>
              <a:buFont typeface="Wingdings" panose="05000000000000000000" pitchFamily="2" charset="2"/>
              <a:buChar char="Ø"/>
              <a:defRPr/>
            </a:pPr>
            <a:r>
              <a:rPr lang="en-GB" altLang="en-US" sz="1200" b="1" dirty="0">
                <a:solidFill>
                  <a:schemeClr val="bg1"/>
                </a:solidFill>
                <a:latin typeface="Verdana"/>
                <a:ea typeface="+mj-ea"/>
              </a:rPr>
              <a:t>GCS 3.1: </a:t>
            </a:r>
            <a:r>
              <a:rPr lang="en-GB" altLang="en-US" sz="1200" dirty="0">
                <a:solidFill>
                  <a:schemeClr val="bg1"/>
                </a:solidFill>
                <a:latin typeface="Verdana"/>
                <a:ea typeface="+mj-ea"/>
              </a:rPr>
              <a:t>operational improvements</a:t>
            </a:r>
          </a:p>
        </p:txBody>
      </p:sp>
    </p:spTree>
    <p:extLst>
      <p:ext uri="{BB962C8B-B14F-4D97-AF65-F5344CB8AC3E}">
        <p14:creationId xmlns:p14="http://schemas.microsoft.com/office/powerpoint/2010/main" val="403718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0327466" y="1336"/>
            <a:ext cx="1897871" cy="1097486"/>
          </a:xfrm>
          <a:prstGeom prst="rect">
            <a:avLst/>
          </a:prstGeom>
        </p:spPr>
      </p:pic>
      <p:pic>
        <p:nvPicPr>
          <p:cNvPr id="33" name="object 33"/>
          <p:cNvPicPr/>
          <p:nvPr/>
        </p:nvPicPr>
        <p:blipFill>
          <a:blip r:embed="rId4" cstate="print"/>
          <a:stretch>
            <a:fillRect/>
          </a:stretch>
        </p:blipFill>
        <p:spPr>
          <a:xfrm>
            <a:off x="10339217" y="6584687"/>
            <a:ext cx="1636282" cy="105877"/>
          </a:xfrm>
          <a:prstGeom prst="rect">
            <a:avLst/>
          </a:prstGeom>
        </p:spPr>
      </p:pic>
      <p:sp>
        <p:nvSpPr>
          <p:cNvPr id="9" name="Title 63">
            <a:extLst>
              <a:ext uri="{FF2B5EF4-FFF2-40B4-BE49-F238E27FC236}">
                <a16:creationId xmlns:a16="http://schemas.microsoft.com/office/drawing/2014/main" id="{C6AFC50A-67FF-EE2B-AFEA-2A304F3DD68B}"/>
              </a:ext>
            </a:extLst>
          </p:cNvPr>
          <p:cNvSpPr txBox="1">
            <a:spLocks/>
          </p:cNvSpPr>
          <p:nvPr/>
        </p:nvSpPr>
        <p:spPr>
          <a:xfrm>
            <a:off x="185001" y="152857"/>
            <a:ext cx="11967669" cy="614834"/>
          </a:xfrm>
          <a:prstGeom prst="rect">
            <a:avLst/>
          </a:prstGeom>
          <a:noFill/>
          <a:ln>
            <a:noFill/>
          </a:ln>
        </p:spPr>
        <p:txBody>
          <a:bodyPr vert="horz" wrap="square" lIns="121209" tIns="60604" rIns="121209" bIns="60604" numCol="1" rtlCol="0" anchor="ctr" anchorCtr="0" compatLnSpc="1">
            <a:prstTxWarp prst="textNoShape">
              <a:avLst/>
            </a:prstTxWarp>
            <a:spAutoFit/>
          </a:bodyPr>
          <a:lstStyle>
            <a:lvl1pPr>
              <a:defRPr sz="3600" b="1" i="0">
                <a:solidFill>
                  <a:srgbClr val="FEFFFF"/>
                </a:solidFill>
                <a:latin typeface="Verdana"/>
                <a:ea typeface="+mj-ea"/>
                <a:cs typeface="Verdana"/>
              </a:defRPr>
            </a:lvl1p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GB" sz="3200" dirty="0">
                <a:solidFill>
                  <a:schemeClr val="bg1"/>
                </a:solidFill>
                <a:latin typeface="Arial" panose="020B0604020202020204" pitchFamily="34" charset="0"/>
                <a:cs typeface="Arial" panose="020B0604020202020204" pitchFamily="34" charset="0"/>
              </a:rPr>
              <a:t>System Build 2.0 Migration in Figures</a:t>
            </a:r>
          </a:p>
        </p:txBody>
      </p:sp>
      <p:grpSp>
        <p:nvGrpSpPr>
          <p:cNvPr id="5" name="Group 4">
            <a:extLst>
              <a:ext uri="{FF2B5EF4-FFF2-40B4-BE49-F238E27FC236}">
                <a16:creationId xmlns:a16="http://schemas.microsoft.com/office/drawing/2014/main" id="{044DE509-1FE8-227A-CA23-8E554DC4A915}"/>
              </a:ext>
            </a:extLst>
          </p:cNvPr>
          <p:cNvGrpSpPr/>
          <p:nvPr/>
        </p:nvGrpSpPr>
        <p:grpSpPr>
          <a:xfrm>
            <a:off x="2741151" y="1118893"/>
            <a:ext cx="5311045" cy="4432821"/>
            <a:chOff x="2828239" y="1118893"/>
            <a:chExt cx="6224644" cy="5195349"/>
          </a:xfrm>
        </p:grpSpPr>
        <p:sp>
          <p:nvSpPr>
            <p:cNvPr id="24" name="Hexagon 23">
              <a:extLst>
                <a:ext uri="{FF2B5EF4-FFF2-40B4-BE49-F238E27FC236}">
                  <a16:creationId xmlns:a16="http://schemas.microsoft.com/office/drawing/2014/main" id="{0F64D675-CD31-4083-8A93-A796EB52B582}"/>
                </a:ext>
              </a:extLst>
            </p:cNvPr>
            <p:cNvSpPr/>
            <p:nvPr/>
          </p:nvSpPr>
          <p:spPr>
            <a:xfrm>
              <a:off x="4532671" y="2505629"/>
              <a:ext cx="2756751" cy="2382714"/>
            </a:xfrm>
            <a:prstGeom prst="hexag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a:ln w="0"/>
                  <a:solidFill>
                    <a:schemeClr val="tx1"/>
                  </a:solidFill>
                  <a:effectLst>
                    <a:outerShdw blurRad="38100" dist="19050" dir="2700000" algn="tl" rotWithShape="0">
                      <a:schemeClr val="dk1">
                        <a:alpha val="40000"/>
                      </a:schemeClr>
                    </a:outerShdw>
                  </a:effectLst>
                </a:rPr>
                <a:t>4 Billion of Galileo users NOT impacted</a:t>
              </a:r>
            </a:p>
          </p:txBody>
        </p:sp>
        <p:sp>
          <p:nvSpPr>
            <p:cNvPr id="25" name="Hexagon 24">
              <a:extLst>
                <a:ext uri="{FF2B5EF4-FFF2-40B4-BE49-F238E27FC236}">
                  <a16:creationId xmlns:a16="http://schemas.microsoft.com/office/drawing/2014/main" id="{CCDF9CE1-A72E-594E-CEC0-52521A676F2A}"/>
                </a:ext>
              </a:extLst>
            </p:cNvPr>
            <p:cNvSpPr/>
            <p:nvPr/>
          </p:nvSpPr>
          <p:spPr>
            <a:xfrm>
              <a:off x="5069188" y="5001805"/>
              <a:ext cx="1741178" cy="1312437"/>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600" b="1" dirty="0">
                  <a:ln w="0"/>
                  <a:solidFill>
                    <a:schemeClr val="tx1"/>
                  </a:solidFill>
                  <a:effectLst>
                    <a:outerShdw blurRad="38100" dist="19050" dir="2700000" algn="tl" rotWithShape="0">
                      <a:schemeClr val="dk1">
                        <a:alpha val="40000"/>
                      </a:schemeClr>
                    </a:outerShdw>
                  </a:effectLst>
                </a:rPr>
                <a:t>~170 people involved</a:t>
              </a:r>
            </a:p>
          </p:txBody>
        </p:sp>
        <p:sp>
          <p:nvSpPr>
            <p:cNvPr id="27" name="Hexagon 26">
              <a:extLst>
                <a:ext uri="{FF2B5EF4-FFF2-40B4-BE49-F238E27FC236}">
                  <a16:creationId xmlns:a16="http://schemas.microsoft.com/office/drawing/2014/main" id="{EE5A20DC-EAEF-6265-63A0-F3751EB2678E}"/>
                </a:ext>
              </a:extLst>
            </p:cNvPr>
            <p:cNvSpPr/>
            <p:nvPr/>
          </p:nvSpPr>
          <p:spPr>
            <a:xfrm>
              <a:off x="2828239" y="3828329"/>
              <a:ext cx="1981199" cy="1662393"/>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600" b="1" dirty="0">
                  <a:ln w="0"/>
                  <a:solidFill>
                    <a:schemeClr val="tx1"/>
                  </a:solidFill>
                  <a:effectLst>
                    <a:outerShdw blurRad="38100" dist="19050" dir="2700000" algn="tl" rotWithShape="0">
                      <a:schemeClr val="dk1">
                        <a:alpha val="40000"/>
                      </a:schemeClr>
                    </a:outerShdw>
                  </a:effectLst>
                </a:rPr>
                <a:t>More than 200 cables moved</a:t>
              </a:r>
            </a:p>
          </p:txBody>
        </p:sp>
        <p:sp>
          <p:nvSpPr>
            <p:cNvPr id="28" name="Hexagon 27">
              <a:extLst>
                <a:ext uri="{FF2B5EF4-FFF2-40B4-BE49-F238E27FC236}">
                  <a16:creationId xmlns:a16="http://schemas.microsoft.com/office/drawing/2014/main" id="{837EC685-9FFF-48D8-6E32-7EC4593E74DD}"/>
                </a:ext>
              </a:extLst>
            </p:cNvPr>
            <p:cNvSpPr/>
            <p:nvPr/>
          </p:nvSpPr>
          <p:spPr>
            <a:xfrm>
              <a:off x="2901020" y="1788924"/>
              <a:ext cx="1981199" cy="1662393"/>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600" b="1" dirty="0">
                  <a:ln w="0"/>
                  <a:solidFill>
                    <a:schemeClr val="tx1"/>
                  </a:solidFill>
                  <a:effectLst>
                    <a:outerShdw blurRad="38100" dist="19050" dir="2700000" algn="tl" rotWithShape="0">
                      <a:schemeClr val="dk1">
                        <a:alpha val="40000"/>
                      </a:schemeClr>
                    </a:outerShdw>
                  </a:effectLst>
                </a:rPr>
                <a:t>Migration completed as per plan in 6 weeks</a:t>
              </a:r>
            </a:p>
          </p:txBody>
        </p:sp>
        <p:sp>
          <p:nvSpPr>
            <p:cNvPr id="30" name="Hexagon 29">
              <a:extLst>
                <a:ext uri="{FF2B5EF4-FFF2-40B4-BE49-F238E27FC236}">
                  <a16:creationId xmlns:a16="http://schemas.microsoft.com/office/drawing/2014/main" id="{9CE9490C-EC6A-7719-F7A6-7DD14AED6CE2}"/>
                </a:ext>
              </a:extLst>
            </p:cNvPr>
            <p:cNvSpPr/>
            <p:nvPr/>
          </p:nvSpPr>
          <p:spPr>
            <a:xfrm>
              <a:off x="5012075" y="1118893"/>
              <a:ext cx="1797941" cy="1280560"/>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b="1" dirty="0">
                  <a:ln w="0"/>
                  <a:solidFill>
                    <a:schemeClr val="tx1"/>
                  </a:solidFill>
                  <a:effectLst>
                    <a:outerShdw blurRad="38100" dist="19050" dir="2700000" algn="tl" rotWithShape="0">
                      <a:schemeClr val="dk1">
                        <a:alpha val="40000"/>
                      </a:schemeClr>
                    </a:outerShdw>
                  </a:effectLst>
                </a:rPr>
                <a:t>~400 items (HW/SW) deployed</a:t>
              </a:r>
            </a:p>
          </p:txBody>
        </p:sp>
        <p:sp>
          <p:nvSpPr>
            <p:cNvPr id="31" name="Hexagon 30">
              <a:extLst>
                <a:ext uri="{FF2B5EF4-FFF2-40B4-BE49-F238E27FC236}">
                  <a16:creationId xmlns:a16="http://schemas.microsoft.com/office/drawing/2014/main" id="{06DA2567-DD88-347B-0BF8-C33AAF1219B1}"/>
                </a:ext>
              </a:extLst>
            </p:cNvPr>
            <p:cNvSpPr/>
            <p:nvPr/>
          </p:nvSpPr>
          <p:spPr>
            <a:xfrm>
              <a:off x="7011756" y="1941696"/>
              <a:ext cx="1981199" cy="1662393"/>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600" b="1" dirty="0">
                  <a:ln w="0"/>
                  <a:solidFill>
                    <a:schemeClr val="bg1"/>
                  </a:solidFill>
                  <a:effectLst>
                    <a:outerShdw blurRad="38100" dist="19050" dir="2700000" algn="tl" rotWithShape="0">
                      <a:schemeClr val="dk1">
                        <a:alpha val="40000"/>
                      </a:schemeClr>
                    </a:outerShdw>
                  </a:effectLst>
                </a:rPr>
                <a:t>5 months of rehearsal</a:t>
              </a:r>
            </a:p>
          </p:txBody>
        </p:sp>
        <p:sp>
          <p:nvSpPr>
            <p:cNvPr id="32" name="Hexagon 31">
              <a:extLst>
                <a:ext uri="{FF2B5EF4-FFF2-40B4-BE49-F238E27FC236}">
                  <a16:creationId xmlns:a16="http://schemas.microsoft.com/office/drawing/2014/main" id="{E3694AB5-AD7F-B3F9-0960-502632E0ABFF}"/>
                </a:ext>
              </a:extLst>
            </p:cNvPr>
            <p:cNvSpPr/>
            <p:nvPr/>
          </p:nvSpPr>
          <p:spPr>
            <a:xfrm>
              <a:off x="6924497" y="3899572"/>
              <a:ext cx="2128386" cy="1662393"/>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a:ln w="0"/>
                  <a:solidFill>
                    <a:schemeClr val="tx1"/>
                  </a:solidFill>
                  <a:effectLst>
                    <a:outerShdw blurRad="38100" dist="19050" dir="2700000" algn="tl" rotWithShape="0">
                      <a:schemeClr val="dk1">
                        <a:alpha val="40000"/>
                      </a:schemeClr>
                    </a:outerShdw>
                  </a:effectLst>
                </a:rPr>
                <a:t>Capability to roll-back  in 48 hours</a:t>
              </a:r>
            </a:p>
          </p:txBody>
        </p:sp>
      </p:grpSp>
      <p:pic>
        <p:nvPicPr>
          <p:cNvPr id="1028" name="Picture 4">
            <a:extLst>
              <a:ext uri="{FF2B5EF4-FFF2-40B4-BE49-F238E27FC236}">
                <a16:creationId xmlns:a16="http://schemas.microsoft.com/office/drawing/2014/main" id="{5C6E4F3A-D1EA-21FC-A7B1-7A141AF309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840" y="1012445"/>
            <a:ext cx="1737319" cy="2316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32E40C8-EB3D-1B3B-4A2E-1AEA697A37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824" y="3401578"/>
            <a:ext cx="1692335" cy="2256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B9682E6-7560-6B63-76C9-E785055436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5304" y="2243286"/>
            <a:ext cx="1385537" cy="1847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0A6D2B-BB20-96EA-2010-A39FE04A569B}"/>
              </a:ext>
            </a:extLst>
          </p:cNvPr>
          <p:cNvPicPr>
            <a:picLocks noChangeAspect="1"/>
          </p:cNvPicPr>
          <p:nvPr/>
        </p:nvPicPr>
        <p:blipFill>
          <a:blip r:embed="rId8"/>
          <a:stretch>
            <a:fillRect/>
          </a:stretch>
        </p:blipFill>
        <p:spPr>
          <a:xfrm>
            <a:off x="8163435" y="1012445"/>
            <a:ext cx="4007976" cy="3033661"/>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ED9E30B3-9EF1-4F46-5810-24F21158EF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49575" y="4200648"/>
            <a:ext cx="3989919" cy="1819152"/>
          </a:xfrm>
          <a:prstGeom prst="rect">
            <a:avLst/>
          </a:prstGeom>
        </p:spPr>
      </p:pic>
    </p:spTree>
    <p:extLst>
      <p:ext uri="{BB962C8B-B14F-4D97-AF65-F5344CB8AC3E}">
        <p14:creationId xmlns:p14="http://schemas.microsoft.com/office/powerpoint/2010/main" val="340375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2A31-6312-8508-2007-E524025BFAE0}"/>
              </a:ext>
            </a:extLst>
          </p:cNvPr>
          <p:cNvSpPr>
            <a:spLocks noGrp="1"/>
          </p:cNvSpPr>
          <p:nvPr>
            <p:ph type="title"/>
          </p:nvPr>
        </p:nvSpPr>
        <p:spPr/>
        <p:txBody>
          <a:bodyPr/>
          <a:lstStyle/>
          <a:p>
            <a:r>
              <a:rPr lang="en-GB" dirty="0"/>
              <a:t>Galileo </a:t>
            </a:r>
            <a:r>
              <a:rPr lang="en-NL" dirty="0"/>
              <a:t>Launch</a:t>
            </a:r>
            <a:r>
              <a:rPr lang="en-GB" dirty="0"/>
              <a:t> 12</a:t>
            </a:r>
            <a:r>
              <a:rPr lang="en-NL" dirty="0"/>
              <a:t> and </a:t>
            </a:r>
            <a:r>
              <a:rPr lang="en-GB" dirty="0"/>
              <a:t>Launch 13</a:t>
            </a:r>
            <a:endParaRPr lang="en-NL" dirty="0"/>
          </a:p>
        </p:txBody>
      </p:sp>
      <p:sp>
        <p:nvSpPr>
          <p:cNvPr id="3" name="Content Placeholder 2">
            <a:extLst>
              <a:ext uri="{FF2B5EF4-FFF2-40B4-BE49-F238E27FC236}">
                <a16:creationId xmlns:a16="http://schemas.microsoft.com/office/drawing/2014/main" id="{68E590AB-626D-40FF-507E-FEFEB2FD5A2A}"/>
              </a:ext>
            </a:extLst>
          </p:cNvPr>
          <p:cNvSpPr txBox="1">
            <a:spLocks/>
          </p:cNvSpPr>
          <p:nvPr/>
        </p:nvSpPr>
        <p:spPr bwMode="auto">
          <a:xfrm>
            <a:off x="216000" y="853354"/>
            <a:ext cx="11607405" cy="315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Ø"/>
            </a:pPr>
            <a:endParaRPr lang="en-NL" kern="0" dirty="0">
              <a:solidFill>
                <a:schemeClr val="bg1"/>
              </a:solidFill>
            </a:endParaRPr>
          </a:p>
        </p:txBody>
      </p:sp>
      <p:sp>
        <p:nvSpPr>
          <p:cNvPr id="8" name="Textfeld 2">
            <a:extLst>
              <a:ext uri="{FF2B5EF4-FFF2-40B4-BE49-F238E27FC236}">
                <a16:creationId xmlns:a16="http://schemas.microsoft.com/office/drawing/2014/main" id="{B87B5C62-2A83-0957-ECFB-45DB8F27A059}"/>
              </a:ext>
            </a:extLst>
          </p:cNvPr>
          <p:cNvSpPr txBox="1"/>
          <p:nvPr/>
        </p:nvSpPr>
        <p:spPr>
          <a:xfrm>
            <a:off x="1649254" y="6171341"/>
            <a:ext cx="782587" cy="276999"/>
          </a:xfrm>
          <a:prstGeom prst="rect">
            <a:avLst/>
          </a:prstGeom>
          <a:noFill/>
        </p:spPr>
        <p:txBody>
          <a:bodyPr wrap="none" rtlCol="0">
            <a:spAutoFit/>
          </a:bodyPr>
          <a:lstStyle/>
          <a:p>
            <a:r>
              <a:rPr lang="en-US" sz="1200" b="1"/>
              <a:t>Lift-off</a:t>
            </a:r>
          </a:p>
        </p:txBody>
      </p:sp>
      <p:sp>
        <p:nvSpPr>
          <p:cNvPr id="6" name="Content Placeholder 3">
            <a:extLst>
              <a:ext uri="{FF2B5EF4-FFF2-40B4-BE49-F238E27FC236}">
                <a16:creationId xmlns:a16="http://schemas.microsoft.com/office/drawing/2014/main" id="{6AB42EFD-7C9E-4552-865D-DB23CA575A80}"/>
              </a:ext>
            </a:extLst>
          </p:cNvPr>
          <p:cNvSpPr txBox="1">
            <a:spLocks/>
          </p:cNvSpPr>
          <p:nvPr/>
        </p:nvSpPr>
        <p:spPr bwMode="auto">
          <a:xfrm>
            <a:off x="125088" y="853354"/>
            <a:ext cx="5894614" cy="50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4" tIns="45702" rIns="91404" bIns="45702"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636" indent="-285636"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EU-US Security Agreement</a:t>
            </a:r>
          </a:p>
          <a:p>
            <a:pPr marL="285636" indent="-285636"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Launch 12 </a:t>
            </a:r>
          </a:p>
          <a:p>
            <a:pPr marL="1066962" lvl="1" indent="-285636" eaLnBrk="0" hangingPunct="0">
              <a:lnSpc>
                <a:spcPct val="100000"/>
              </a:lnSpc>
              <a:spcBef>
                <a:spcPts val="600"/>
              </a:spcBef>
              <a:buClr>
                <a:srgbClr val="00AE9C"/>
              </a:buClr>
              <a:buFont typeface="Arial" panose="020B0604020202020204" pitchFamily="34" charset="0"/>
              <a:buChar char="•"/>
              <a:defRPr/>
            </a:pPr>
            <a:r>
              <a:rPr lang="en-GB" sz="2000" dirty="0">
                <a:solidFill>
                  <a:srgbClr val="FFC000"/>
                </a:solidFill>
                <a:latin typeface="Arial"/>
                <a:ea typeface="MS PGothic"/>
                <a:cs typeface="Arial"/>
              </a:rPr>
              <a:t>Lift-off</a:t>
            </a:r>
            <a:r>
              <a:rPr lang="en-GB" sz="2000" dirty="0">
                <a:solidFill>
                  <a:schemeClr val="bg1"/>
                </a:solidFill>
                <a:latin typeface="Arial"/>
                <a:ea typeface="MS PGothic"/>
                <a:cs typeface="Arial"/>
              </a:rPr>
              <a:t> 28 April 2024 00:34 UTC</a:t>
            </a:r>
          </a:p>
          <a:p>
            <a:pPr marL="1066962" lvl="1" indent="-285636" eaLnBrk="0" hangingPunct="0">
              <a:lnSpc>
                <a:spcPct val="100000"/>
              </a:lnSpc>
              <a:spcBef>
                <a:spcPts val="600"/>
              </a:spcBef>
              <a:buClr>
                <a:srgbClr val="00AE9C"/>
              </a:buClr>
              <a:buFont typeface="Arial" panose="020B0604020202020204" pitchFamily="34" charset="0"/>
              <a:buChar char="•"/>
              <a:defRPr/>
            </a:pPr>
            <a:r>
              <a:rPr lang="en-GB" sz="2000" dirty="0">
                <a:solidFill>
                  <a:schemeClr val="bg1"/>
                </a:solidFill>
                <a:latin typeface="Arial"/>
                <a:ea typeface="MS PGothic"/>
                <a:cs typeface="Arial"/>
              </a:rPr>
              <a:t>Excellent orbit injection parameters</a:t>
            </a:r>
          </a:p>
          <a:p>
            <a:pPr marL="1066962" lvl="1" indent="-285636" eaLnBrk="0" hangingPunct="0">
              <a:lnSpc>
                <a:spcPct val="100000"/>
              </a:lnSpc>
              <a:spcBef>
                <a:spcPts val="600"/>
              </a:spcBef>
              <a:buClr>
                <a:srgbClr val="00AE9C"/>
              </a:buClr>
              <a:buFont typeface="Arial" panose="020B0604020202020204" pitchFamily="34" charset="0"/>
              <a:buChar char="•"/>
              <a:defRPr/>
            </a:pPr>
            <a:r>
              <a:rPr lang="en-GB" sz="2000" dirty="0">
                <a:solidFill>
                  <a:schemeClr val="bg1"/>
                </a:solidFill>
                <a:latin typeface="Arial"/>
                <a:ea typeface="MS PGothic"/>
                <a:cs typeface="Arial"/>
              </a:rPr>
              <a:t>Flawless </a:t>
            </a:r>
            <a:r>
              <a:rPr lang="en-GB" sz="2000" dirty="0">
                <a:solidFill>
                  <a:srgbClr val="FFC000"/>
                </a:solidFill>
                <a:latin typeface="Arial"/>
                <a:ea typeface="MS PGothic"/>
                <a:cs typeface="Arial"/>
              </a:rPr>
              <a:t>Launch and Early Orbit Phase </a:t>
            </a:r>
            <a:r>
              <a:rPr lang="en-GB" sz="2000" dirty="0">
                <a:solidFill>
                  <a:schemeClr val="bg1"/>
                </a:solidFill>
                <a:latin typeface="Arial"/>
                <a:ea typeface="MS PGothic"/>
                <a:cs typeface="Arial"/>
              </a:rPr>
              <a:t>completed on 13 May 2024</a:t>
            </a:r>
          </a:p>
          <a:p>
            <a:pPr marL="1066962" lvl="1" indent="-285636" eaLnBrk="0" hangingPunct="0">
              <a:lnSpc>
                <a:spcPct val="100000"/>
              </a:lnSpc>
              <a:spcBef>
                <a:spcPts val="600"/>
              </a:spcBef>
              <a:buClr>
                <a:srgbClr val="00AE9C"/>
              </a:buClr>
              <a:buFont typeface="Arial" panose="020B0604020202020204" pitchFamily="34" charset="0"/>
              <a:buChar char="•"/>
              <a:defRPr/>
            </a:pPr>
            <a:r>
              <a:rPr lang="en-GB" sz="2000" dirty="0">
                <a:solidFill>
                  <a:srgbClr val="FFC000"/>
                </a:solidFill>
                <a:latin typeface="Arial"/>
                <a:ea typeface="MS PGothic"/>
                <a:cs typeface="Arial"/>
              </a:rPr>
              <a:t>In Orbit Testing </a:t>
            </a:r>
            <a:r>
              <a:rPr lang="en-GB" sz="2000" dirty="0">
                <a:solidFill>
                  <a:schemeClr val="bg1"/>
                </a:solidFill>
                <a:latin typeface="Arial"/>
                <a:ea typeface="MS PGothic"/>
                <a:cs typeface="Arial"/>
              </a:rPr>
              <a:t>planned to be completed in August 2024</a:t>
            </a:r>
          </a:p>
          <a:p>
            <a:pPr marL="285636" indent="-285636"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Next Launch 13 planned in September 2024</a:t>
            </a:r>
          </a:p>
          <a:p>
            <a:pPr marL="285636" indent="-285636"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ARIANE 6 maiden flight in July to proceed with the further deployment of constellation in 2025 </a:t>
            </a:r>
          </a:p>
          <a:p>
            <a:pPr marL="1295158" lvl="1" indent="-514144" eaLnBrk="0" hangingPunct="0">
              <a:lnSpc>
                <a:spcPct val="100000"/>
              </a:lnSpc>
              <a:spcBef>
                <a:spcPts val="600"/>
              </a:spcBef>
              <a:buClr>
                <a:srgbClr val="00AE9C"/>
              </a:buClr>
              <a:buFont typeface="Wingdings" panose="05000000000000000000" pitchFamily="2" charset="2"/>
              <a:buChar char="§"/>
              <a:defRPr/>
            </a:pPr>
            <a:endParaRPr lang="en-GB" sz="1600" dirty="0">
              <a:solidFill>
                <a:schemeClr val="bg1"/>
              </a:solidFill>
              <a:latin typeface="Arial"/>
              <a:ea typeface="MS PGothic"/>
              <a:cs typeface="Arial"/>
            </a:endParaRPr>
          </a:p>
        </p:txBody>
      </p:sp>
      <p:pic>
        <p:nvPicPr>
          <p:cNvPr id="11" name="Content Placeholder 4">
            <a:extLst>
              <a:ext uri="{FF2B5EF4-FFF2-40B4-BE49-F238E27FC236}">
                <a16:creationId xmlns:a16="http://schemas.microsoft.com/office/drawing/2014/main" id="{D840EFEC-DB72-3609-56ED-F6957E354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715" y="892235"/>
            <a:ext cx="6174253" cy="3330443"/>
          </a:xfrm>
          <a:prstGeom prst="rect">
            <a:avLst/>
          </a:prstGeom>
        </p:spPr>
      </p:pic>
      <p:pic>
        <p:nvPicPr>
          <p:cNvPr id="12" name="Picture 2">
            <a:extLst>
              <a:ext uri="{FF2B5EF4-FFF2-40B4-BE49-F238E27FC236}">
                <a16:creationId xmlns:a16="http://schemas.microsoft.com/office/drawing/2014/main" id="{597B2933-87FA-E0CF-0E88-6F1FE5879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9353" y="3035088"/>
            <a:ext cx="2431615" cy="34236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rocket on a launch pad&#10;&#10;Description automatically generated">
            <a:extLst>
              <a:ext uri="{FF2B5EF4-FFF2-40B4-BE49-F238E27FC236}">
                <a16:creationId xmlns:a16="http://schemas.microsoft.com/office/drawing/2014/main" id="{CE9192D0-709B-1075-0C4B-E7DB7E41A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26"/>
          <a:stretch/>
        </p:blipFill>
        <p:spPr>
          <a:xfrm>
            <a:off x="5976715" y="4222678"/>
            <a:ext cx="3709575" cy="2024010"/>
          </a:xfrm>
          <a:prstGeom prst="rect">
            <a:avLst/>
          </a:prstGeom>
        </p:spPr>
      </p:pic>
      <p:pic>
        <p:nvPicPr>
          <p:cNvPr id="15" name="Picture 14" descr="A blue and yellow sign with a white circle and stars&#10;&#10;Description automatically generated">
            <a:extLst>
              <a:ext uri="{FF2B5EF4-FFF2-40B4-BE49-F238E27FC236}">
                <a16:creationId xmlns:a16="http://schemas.microsoft.com/office/drawing/2014/main" id="{DD3E5461-6AA1-BC48-F90D-AB51279634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3727" y="883603"/>
            <a:ext cx="1389509" cy="1755088"/>
          </a:xfrm>
          <a:prstGeom prst="rect">
            <a:avLst/>
          </a:prstGeom>
        </p:spPr>
      </p:pic>
    </p:spTree>
    <p:extLst>
      <p:ext uri="{BB962C8B-B14F-4D97-AF65-F5344CB8AC3E}">
        <p14:creationId xmlns:p14="http://schemas.microsoft.com/office/powerpoint/2010/main" val="2652999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CB05-46E7-9809-5BCD-5F6F1CF48589}"/>
              </a:ext>
            </a:extLst>
          </p:cNvPr>
          <p:cNvSpPr>
            <a:spLocks noGrp="1"/>
          </p:cNvSpPr>
          <p:nvPr>
            <p:ph type="title"/>
          </p:nvPr>
        </p:nvSpPr>
        <p:spPr/>
        <p:txBody>
          <a:bodyPr>
            <a:noAutofit/>
          </a:bodyPr>
          <a:lstStyle/>
          <a:p>
            <a:r>
              <a:rPr lang="en-GB" sz="3200" dirty="0"/>
              <a:t>Redesigned Launch Campaign </a:t>
            </a:r>
          </a:p>
        </p:txBody>
      </p:sp>
      <p:sp>
        <p:nvSpPr>
          <p:cNvPr id="3" name="Content Placeholder 2">
            <a:extLst>
              <a:ext uri="{FF2B5EF4-FFF2-40B4-BE49-F238E27FC236}">
                <a16:creationId xmlns:a16="http://schemas.microsoft.com/office/drawing/2014/main" id="{7F00DC90-6CDE-0EA2-B6FE-FE8CEBC847E5}"/>
              </a:ext>
            </a:extLst>
          </p:cNvPr>
          <p:cNvSpPr>
            <a:spLocks noGrp="1"/>
          </p:cNvSpPr>
          <p:nvPr>
            <p:ph idx="1"/>
          </p:nvPr>
        </p:nvSpPr>
        <p:spPr>
          <a:xfrm>
            <a:off x="45424" y="805993"/>
            <a:ext cx="11764800" cy="951857"/>
          </a:xfrm>
        </p:spPr>
        <p:txBody>
          <a:bodyPr/>
          <a:lstStyle/>
          <a:p>
            <a:pPr marL="285750" indent="-285750">
              <a:buFont typeface="Arial" panose="020B0604020202020204" pitchFamily="34" charset="0"/>
              <a:buChar char="•"/>
            </a:pPr>
            <a:r>
              <a:rPr lang="en-GB" dirty="0">
                <a:solidFill>
                  <a:schemeClr val="accent6"/>
                </a:solidFill>
              </a:rPr>
              <a:t>Short launch campaign from 12 weeks down to 5 (due to Space X high cadence)</a:t>
            </a:r>
          </a:p>
          <a:p>
            <a:pPr marL="285750" indent="-285750">
              <a:buFont typeface="Arial" panose="020B0604020202020204" pitchFamily="34" charset="0"/>
              <a:buChar char="•"/>
            </a:pPr>
            <a:r>
              <a:rPr lang="en-GB" dirty="0">
                <a:solidFill>
                  <a:schemeClr val="accent6"/>
                </a:solidFill>
              </a:rPr>
              <a:t>Optimised activities &amp; double shift 6 days / week</a:t>
            </a:r>
          </a:p>
          <a:p>
            <a:endParaRPr lang="en-GB" i="1" dirty="0"/>
          </a:p>
          <a:p>
            <a:pPr marL="285750" indent="-285750">
              <a:buFont typeface="Arial" panose="020B0604020202020204" pitchFamily="34" charset="0"/>
              <a:buChar char="•"/>
            </a:pPr>
            <a:endParaRPr lang="en-GB" dirty="0"/>
          </a:p>
        </p:txBody>
      </p:sp>
      <p:graphicFrame>
        <p:nvGraphicFramePr>
          <p:cNvPr id="5" name="Table 4">
            <a:extLst>
              <a:ext uri="{FF2B5EF4-FFF2-40B4-BE49-F238E27FC236}">
                <a16:creationId xmlns:a16="http://schemas.microsoft.com/office/drawing/2014/main" id="{EE642BAC-D4DD-7E6D-4CBB-FC6F3EB61D9C}"/>
              </a:ext>
            </a:extLst>
          </p:cNvPr>
          <p:cNvGraphicFramePr>
            <a:graphicFrameLocks noGrp="1"/>
          </p:cNvGraphicFramePr>
          <p:nvPr>
            <p:extLst>
              <p:ext uri="{D42A27DB-BD31-4B8C-83A1-F6EECF244321}">
                <p14:modId xmlns:p14="http://schemas.microsoft.com/office/powerpoint/2010/main" val="1328667525"/>
              </p:ext>
            </p:extLst>
          </p:nvPr>
        </p:nvGraphicFramePr>
        <p:xfrm>
          <a:off x="8729776" y="961300"/>
          <a:ext cx="3457462" cy="3268980"/>
        </p:xfrm>
        <a:graphic>
          <a:graphicData uri="http://schemas.openxmlformats.org/drawingml/2006/table">
            <a:tbl>
              <a:tblPr bandRow="1">
                <a:tableStyleId>{5C22544A-7EE6-4342-B048-85BDC9FD1C3A}</a:tableStyleId>
              </a:tblPr>
              <a:tblGrid>
                <a:gridCol w="1813725">
                  <a:extLst>
                    <a:ext uri="{9D8B030D-6E8A-4147-A177-3AD203B41FA5}">
                      <a16:colId xmlns:a16="http://schemas.microsoft.com/office/drawing/2014/main" val="126143706"/>
                    </a:ext>
                  </a:extLst>
                </a:gridCol>
                <a:gridCol w="1643737">
                  <a:extLst>
                    <a:ext uri="{9D8B030D-6E8A-4147-A177-3AD203B41FA5}">
                      <a16:colId xmlns:a16="http://schemas.microsoft.com/office/drawing/2014/main" val="2818761571"/>
                    </a:ext>
                  </a:extLst>
                </a:gridCol>
              </a:tblGrid>
              <a:tr h="201941">
                <a:tc>
                  <a:txBody>
                    <a:bodyPr/>
                    <a:lstStyle/>
                    <a:p>
                      <a:r>
                        <a:rPr lang="en-GB" sz="1050"/>
                        <a:t>30 March KSC (</a:t>
                      </a:r>
                      <a:r>
                        <a:rPr lang="en-GB" sz="1050" b="1"/>
                        <a:t>Florida</a:t>
                      </a:r>
                      <a:r>
                        <a:rPr lang="en-GB" sz="1050"/>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r>
                        <a:rPr lang="en-GB" sz="1050" b="1"/>
                        <a:t>Eutelsat 36D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3008288374"/>
                  </a:ext>
                </a:extLst>
              </a:tr>
              <a:tr h="201941">
                <a:tc>
                  <a:txBody>
                    <a:bodyPr/>
                    <a:lstStyle/>
                    <a:p>
                      <a:r>
                        <a:rPr lang="en-GB" sz="1050" dirty="0"/>
                        <a:t>31 March CCSFS (</a:t>
                      </a:r>
                      <a:r>
                        <a:rPr lang="en-GB" sz="1050" b="1" dirty="0"/>
                        <a:t>Florida</a:t>
                      </a:r>
                      <a:r>
                        <a:rPr lang="en-GB" sz="1050" dirty="0"/>
                        <a:t>)</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GB" sz="1050"/>
                        <a:t>Starlink</a:t>
                      </a: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1151143106"/>
                  </a:ext>
                </a:extLst>
              </a:tr>
              <a:tr h="201941">
                <a:tc>
                  <a:txBody>
                    <a:bodyPr/>
                    <a:lstStyle/>
                    <a:p>
                      <a:r>
                        <a:rPr lang="en-GB" sz="1050"/>
                        <a:t>2 April VSFB (California)</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r>
                        <a:rPr lang="en-GB" sz="1050"/>
                        <a:t>Starlink</a:t>
                      </a:r>
                    </a:p>
                  </a:txBody>
                  <a:tcP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507117690"/>
                  </a:ext>
                </a:extLst>
              </a:tr>
              <a:tr h="201941">
                <a:tc>
                  <a:txBody>
                    <a:bodyPr/>
                    <a:lstStyle/>
                    <a:p>
                      <a:r>
                        <a:rPr lang="en-GB" sz="1050"/>
                        <a:t>5 April CCSFS (</a:t>
                      </a:r>
                      <a:r>
                        <a:rPr lang="en-GB" sz="1050" b="1"/>
                        <a:t>Florida</a:t>
                      </a:r>
                      <a:r>
                        <a:rPr lang="en-GB" sz="1050"/>
                        <a:t>)</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GB" sz="1050"/>
                        <a:t>Starlink </a:t>
                      </a: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3231549454"/>
                  </a:ext>
                </a:extLst>
              </a:tr>
              <a:tr h="201941">
                <a:tc>
                  <a:txBody>
                    <a:bodyPr/>
                    <a:lstStyle/>
                    <a:p>
                      <a:r>
                        <a:rPr lang="en-GB" sz="1050"/>
                        <a:t>7 April VSFB (California)</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050"/>
                        <a:t>Starlink </a:t>
                      </a:r>
                    </a:p>
                  </a:txBody>
                  <a:tcPr>
                    <a:lnR w="12700" cap="flat" cmpd="sng" algn="ctr">
                      <a:solidFill>
                        <a:schemeClr val="tx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3141486133"/>
                  </a:ext>
                </a:extLst>
              </a:tr>
              <a:tr h="201941">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050"/>
                        <a:t>7 April KSC (</a:t>
                      </a:r>
                      <a:r>
                        <a:rPr lang="en-GB" sz="1050" b="1"/>
                        <a:t>Florida</a:t>
                      </a:r>
                      <a:r>
                        <a:rPr lang="en-GB" sz="1050"/>
                        <a:t>)</a:t>
                      </a:r>
                    </a:p>
                  </a:txBody>
                  <a:tcPr>
                    <a:lnL w="1270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050" b="1"/>
                        <a:t>Bandwagon/Rideshare </a:t>
                      </a:r>
                    </a:p>
                  </a:txBody>
                  <a:tcPr>
                    <a:lnR w="12700" cap="flat" cmpd="sng" algn="ctr">
                      <a:solidFill>
                        <a:schemeClr val="tx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4264854909"/>
                  </a:ext>
                </a:extLst>
              </a:tr>
              <a:tr h="201941">
                <a:tc>
                  <a:txBody>
                    <a:bodyPr/>
                    <a:lstStyle/>
                    <a:p>
                      <a:r>
                        <a:rPr lang="en-GB" sz="1050"/>
                        <a:t>10 April CCSFS (</a:t>
                      </a:r>
                      <a:r>
                        <a:rPr lang="en-GB" sz="1050" b="1"/>
                        <a:t>Florida</a:t>
                      </a:r>
                      <a:r>
                        <a:rPr lang="en-GB" sz="1050"/>
                        <a:t>)</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GB" sz="1050"/>
                        <a:t>Starlink</a:t>
                      </a: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2091910728"/>
                  </a:ext>
                </a:extLst>
              </a:tr>
              <a:tr h="201941">
                <a:tc>
                  <a:txBody>
                    <a:bodyPr/>
                    <a:lstStyle/>
                    <a:p>
                      <a:r>
                        <a:rPr lang="en-GB" sz="1050"/>
                        <a:t>11 April VSFB (California)</a:t>
                      </a:r>
                    </a:p>
                  </a:txBody>
                  <a:tcPr>
                    <a:lnL w="12700" cap="flat" cmpd="sng" algn="ctr">
                      <a:solidFill>
                        <a:schemeClr val="tx1"/>
                      </a:solidFill>
                      <a:prstDash val="solid"/>
                      <a:round/>
                      <a:headEnd type="none" w="med" len="med"/>
                      <a:tailEnd type="none" w="med" len="med"/>
                    </a:lnL>
                    <a:solidFill>
                      <a:schemeClr val="accent5">
                        <a:lumMod val="40000"/>
                        <a:lumOff val="60000"/>
                      </a:schemeClr>
                    </a:solidFill>
                  </a:tcPr>
                </a:tc>
                <a:tc>
                  <a:txBody>
                    <a:bodyPr/>
                    <a:lstStyle/>
                    <a:p>
                      <a:r>
                        <a:rPr lang="en-GB" sz="1050" b="1"/>
                        <a:t>USSF-62</a:t>
                      </a:r>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313276616"/>
                  </a:ext>
                </a:extLst>
              </a:tr>
              <a:tr h="201941">
                <a:tc>
                  <a:txBody>
                    <a:bodyPr/>
                    <a:lstStyle/>
                    <a:p>
                      <a:r>
                        <a:rPr lang="en-GB" sz="1050"/>
                        <a:t>13 April CCSFS (</a:t>
                      </a:r>
                      <a:r>
                        <a:rPr lang="en-GB" sz="1050" b="1"/>
                        <a:t>Florida</a:t>
                      </a:r>
                      <a:r>
                        <a:rPr lang="en-GB" sz="1050"/>
                        <a:t>)</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GB" sz="1050"/>
                        <a:t>Starlink</a:t>
                      </a: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3856436964"/>
                  </a:ext>
                </a:extLst>
              </a:tr>
              <a:tr h="201941">
                <a:tc>
                  <a:txBody>
                    <a:bodyPr/>
                    <a:lstStyle/>
                    <a:p>
                      <a:r>
                        <a:rPr lang="en-GB" sz="1050"/>
                        <a:t>17 April KSC (</a:t>
                      </a:r>
                      <a:r>
                        <a:rPr lang="en-GB" sz="1050" b="1"/>
                        <a:t>Florida</a:t>
                      </a:r>
                      <a:r>
                        <a:rPr lang="en-GB" sz="1050"/>
                        <a:t>)</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GB" sz="1050"/>
                        <a:t>Starlink</a:t>
                      </a: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2163642665"/>
                  </a:ext>
                </a:extLst>
              </a:tr>
              <a:tr h="201941">
                <a:tc>
                  <a:txBody>
                    <a:bodyPr/>
                    <a:lstStyle/>
                    <a:p>
                      <a:r>
                        <a:rPr lang="en-GB" sz="1050"/>
                        <a:t>18 April CCSFS (</a:t>
                      </a:r>
                      <a:r>
                        <a:rPr lang="en-GB" sz="1050" b="1"/>
                        <a:t>Florida</a:t>
                      </a:r>
                      <a:r>
                        <a:rPr lang="en-GB" sz="1050"/>
                        <a:t>)</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GB" sz="1050"/>
                        <a:t>Starlink</a:t>
                      </a: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3230540110"/>
                  </a:ext>
                </a:extLst>
              </a:tr>
              <a:tr h="201941">
                <a:tc>
                  <a:txBody>
                    <a:bodyPr/>
                    <a:lstStyle/>
                    <a:p>
                      <a:r>
                        <a:rPr lang="en-GB" sz="1050"/>
                        <a:t>23 April CCSFS (</a:t>
                      </a:r>
                      <a:r>
                        <a:rPr lang="en-GB" sz="1050" b="1"/>
                        <a:t>Florida</a:t>
                      </a:r>
                      <a:r>
                        <a:rPr lang="en-GB" sz="1050"/>
                        <a:t>)</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GB" sz="1050"/>
                        <a:t>Starlink</a:t>
                      </a: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839041326"/>
                  </a:ext>
                </a:extLst>
              </a:tr>
              <a:tr h="201941">
                <a:tc>
                  <a:txBody>
                    <a:bodyPr/>
                    <a:lstStyle/>
                    <a:p>
                      <a:r>
                        <a:rPr lang="en-GB" sz="1050"/>
                        <a:t>28 April KSC (</a:t>
                      </a:r>
                      <a:r>
                        <a:rPr lang="en-GB" sz="1050" b="1"/>
                        <a:t>Florida</a:t>
                      </a:r>
                      <a:r>
                        <a:rPr lang="en-GB" sz="105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GB" sz="1050" b="1" dirty="0"/>
                        <a:t>Galileo L12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565807912"/>
                  </a:ext>
                </a:extLst>
              </a:tr>
            </a:tbl>
          </a:graphicData>
        </a:graphic>
      </p:graphicFrame>
      <p:sp>
        <p:nvSpPr>
          <p:cNvPr id="6" name="Left Brace 5">
            <a:extLst>
              <a:ext uri="{FF2B5EF4-FFF2-40B4-BE49-F238E27FC236}">
                <a16:creationId xmlns:a16="http://schemas.microsoft.com/office/drawing/2014/main" id="{0D3DAD46-1DF4-8251-722C-C0BB9C4F9252}"/>
              </a:ext>
            </a:extLst>
          </p:cNvPr>
          <p:cNvSpPr/>
          <p:nvPr/>
        </p:nvSpPr>
        <p:spPr>
          <a:xfrm>
            <a:off x="8499973" y="961300"/>
            <a:ext cx="229804" cy="3268980"/>
          </a:xfrm>
          <a:prstGeom prst="leftBrace">
            <a:avLst>
              <a:gd name="adj1" fmla="val 8333"/>
              <a:gd name="adj2" fmla="val 14295"/>
            </a:avLst>
          </a:prstGeom>
          <a:ln>
            <a:solidFill>
              <a:schemeClr val="bg2"/>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F7FB6D9-5F57-531D-DC8C-5FC52C3D2DDF}"/>
              </a:ext>
            </a:extLst>
          </p:cNvPr>
          <p:cNvCxnSpPr>
            <a:cxnSpLocks/>
          </p:cNvCxnSpPr>
          <p:nvPr/>
        </p:nvCxnSpPr>
        <p:spPr>
          <a:xfrm>
            <a:off x="7663543" y="1422400"/>
            <a:ext cx="874530"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map of a space force station&#10;&#10;Description automatically generated">
            <a:extLst>
              <a:ext uri="{FF2B5EF4-FFF2-40B4-BE49-F238E27FC236}">
                <a16:creationId xmlns:a16="http://schemas.microsoft.com/office/drawing/2014/main" id="{26AB764E-A83C-E4E1-9708-2D4D4B08C97F}"/>
              </a:ext>
            </a:extLst>
          </p:cNvPr>
          <p:cNvPicPr>
            <a:picLocks noChangeAspect="1"/>
          </p:cNvPicPr>
          <p:nvPr/>
        </p:nvPicPr>
        <p:blipFill rotWithShape="1">
          <a:blip r:embed="rId2"/>
          <a:srcRect l="-1128" t="430" r="204" b="143"/>
          <a:stretch/>
        </p:blipFill>
        <p:spPr>
          <a:xfrm>
            <a:off x="113171" y="1757850"/>
            <a:ext cx="2831077" cy="4294157"/>
          </a:xfrm>
          <a:prstGeom prst="rect">
            <a:avLst/>
          </a:prstGeom>
        </p:spPr>
      </p:pic>
      <p:sp>
        <p:nvSpPr>
          <p:cNvPr id="9" name="Content Placeholder 2">
            <a:extLst>
              <a:ext uri="{FF2B5EF4-FFF2-40B4-BE49-F238E27FC236}">
                <a16:creationId xmlns:a16="http://schemas.microsoft.com/office/drawing/2014/main" id="{F9C24AE5-6A32-8B11-F2CF-A872B8F85F8C}"/>
              </a:ext>
            </a:extLst>
          </p:cNvPr>
          <p:cNvSpPr txBox="1">
            <a:spLocks/>
          </p:cNvSpPr>
          <p:nvPr/>
        </p:nvSpPr>
        <p:spPr bwMode="auto">
          <a:xfrm>
            <a:off x="2997462" y="2771600"/>
            <a:ext cx="5449296"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NL" kern="0" dirty="0">
                <a:solidFill>
                  <a:schemeClr val="bg1"/>
                </a:solidFill>
                <a:latin typeface="Arial"/>
                <a:ea typeface="MS PGothic"/>
                <a:cs typeface="Arial"/>
              </a:rPr>
              <a:t>SpaceX Re-uses all Booster and Fairing with short turn around time.</a:t>
            </a:r>
            <a:endParaRPr lang="en-NL" kern="0" dirty="0">
              <a:solidFill>
                <a:schemeClr val="bg1"/>
              </a:solidFill>
            </a:endParaRPr>
          </a:p>
          <a:p>
            <a:pPr>
              <a:buFont typeface="Arial" panose="020B0604020202020204" pitchFamily="34" charset="0"/>
              <a:buChar char="•"/>
            </a:pPr>
            <a:r>
              <a:rPr lang="en-NL" kern="0" dirty="0">
                <a:solidFill>
                  <a:schemeClr val="bg1"/>
                </a:solidFill>
              </a:rPr>
              <a:t>Only second stages are new and not re-used.</a:t>
            </a:r>
          </a:p>
          <a:p>
            <a:pPr>
              <a:buFont typeface="Arial" panose="020B0604020202020204" pitchFamily="34" charset="0"/>
              <a:buChar char="•"/>
            </a:pPr>
            <a:r>
              <a:rPr lang="en-NL" kern="0" dirty="0">
                <a:solidFill>
                  <a:schemeClr val="bg1"/>
                </a:solidFill>
              </a:rPr>
              <a:t>SpaceX aiming to qualify boosters up to 40 times, based on engine run time and ON/OFF cycles </a:t>
            </a:r>
          </a:p>
          <a:p>
            <a:pPr>
              <a:buFont typeface="Arial" panose="020B0604020202020204" pitchFamily="34" charset="0"/>
              <a:buChar char="•"/>
            </a:pPr>
            <a:r>
              <a:rPr lang="en-NL" kern="0" dirty="0">
                <a:solidFill>
                  <a:schemeClr val="bg1"/>
                </a:solidFill>
              </a:rPr>
              <a:t>Galileo L12 was final flight for Booster 1060</a:t>
            </a:r>
          </a:p>
          <a:p>
            <a:r>
              <a:rPr lang="en-NL" kern="0" dirty="0">
                <a:solidFill>
                  <a:schemeClr val="bg1"/>
                </a:solidFill>
              </a:rPr>
              <a:t>	Booster recovery not possible due to trajectory</a:t>
            </a:r>
          </a:p>
          <a:p>
            <a:r>
              <a:rPr lang="en-NL" kern="0" dirty="0">
                <a:solidFill>
                  <a:schemeClr val="bg1"/>
                </a:solidFill>
              </a:rPr>
              <a:t>	Fairings recoved few hours after launch</a:t>
            </a:r>
          </a:p>
        </p:txBody>
      </p:sp>
      <p:pic>
        <p:nvPicPr>
          <p:cNvPr id="11" name="Picture 10">
            <a:extLst>
              <a:ext uri="{FF2B5EF4-FFF2-40B4-BE49-F238E27FC236}">
                <a16:creationId xmlns:a16="http://schemas.microsoft.com/office/drawing/2014/main" id="{204D71AA-42EF-FD94-6666-C6A2F1A159B6}"/>
              </a:ext>
            </a:extLst>
          </p:cNvPr>
          <p:cNvPicPr>
            <a:picLocks noChangeAspect="1"/>
          </p:cNvPicPr>
          <p:nvPr/>
        </p:nvPicPr>
        <p:blipFill>
          <a:blip r:embed="rId3"/>
          <a:stretch>
            <a:fillRect/>
          </a:stretch>
        </p:blipFill>
        <p:spPr>
          <a:xfrm>
            <a:off x="8504811" y="4539368"/>
            <a:ext cx="3682427" cy="1611061"/>
          </a:xfrm>
          <a:prstGeom prst="rect">
            <a:avLst/>
          </a:prstGeom>
        </p:spPr>
      </p:pic>
    </p:spTree>
    <p:extLst>
      <p:ext uri="{BB962C8B-B14F-4D97-AF65-F5344CB8AC3E}">
        <p14:creationId xmlns:p14="http://schemas.microsoft.com/office/powerpoint/2010/main" val="1495004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687417-7EFC-0EF3-A960-6074D636FD5A}"/>
              </a:ext>
            </a:extLst>
          </p:cNvPr>
          <p:cNvSpPr>
            <a:spLocks noGrp="1"/>
          </p:cNvSpPr>
          <p:nvPr>
            <p:ph type="title"/>
          </p:nvPr>
        </p:nvSpPr>
        <p:spPr/>
        <p:txBody>
          <a:bodyPr>
            <a:noAutofit/>
          </a:bodyPr>
          <a:lstStyle/>
          <a:p>
            <a:r>
              <a:rPr lang="en-GB" sz="3200" dirty="0"/>
              <a:t>LEOP and In Orbit Testing </a:t>
            </a:r>
          </a:p>
        </p:txBody>
      </p:sp>
      <p:sp>
        <p:nvSpPr>
          <p:cNvPr id="2" name="Content Placeholder 2">
            <a:extLst>
              <a:ext uri="{FF2B5EF4-FFF2-40B4-BE49-F238E27FC236}">
                <a16:creationId xmlns:a16="http://schemas.microsoft.com/office/drawing/2014/main" id="{F7376EF7-E292-91F7-C8C6-5D73F38510A6}"/>
              </a:ext>
            </a:extLst>
          </p:cNvPr>
          <p:cNvSpPr>
            <a:spLocks noGrp="1"/>
          </p:cNvSpPr>
          <p:nvPr>
            <p:ph idx="4294967295"/>
          </p:nvPr>
        </p:nvSpPr>
        <p:spPr>
          <a:xfrm>
            <a:off x="0" y="882650"/>
            <a:ext cx="6473780" cy="2654508"/>
          </a:xfrm>
        </p:spPr>
        <p:txBody>
          <a:bodyPr/>
          <a:lstStyle/>
          <a:p>
            <a:pPr>
              <a:buClr>
                <a:srgbClr val="92D050"/>
              </a:buClr>
              <a:buFont typeface="Arial" panose="020B0604020202020204" pitchFamily="34" charset="0"/>
              <a:buChar char="•"/>
            </a:pPr>
            <a:r>
              <a:rPr lang="en-GB" b="1" dirty="0">
                <a:solidFill>
                  <a:schemeClr val="bg1"/>
                </a:solidFill>
                <a:latin typeface="Arial"/>
                <a:ea typeface="MS PGothic"/>
                <a:cs typeface="Arial"/>
              </a:rPr>
              <a:t>Satellites</a:t>
            </a:r>
            <a:r>
              <a:rPr lang="en-GB" dirty="0">
                <a:solidFill>
                  <a:schemeClr val="bg1"/>
                </a:solidFill>
                <a:latin typeface="Arial"/>
                <a:ea typeface="MS PGothic"/>
                <a:cs typeface="Arial"/>
              </a:rPr>
              <a:t> </a:t>
            </a:r>
            <a:r>
              <a:rPr lang="en-GB" b="1" dirty="0">
                <a:solidFill>
                  <a:schemeClr val="bg1"/>
                </a:solidFill>
                <a:latin typeface="Arial"/>
                <a:ea typeface="MS PGothic"/>
                <a:cs typeface="Arial"/>
              </a:rPr>
              <a:t>directly injected into Medium Earth Orbit</a:t>
            </a:r>
          </a:p>
          <a:p>
            <a:pPr marL="601938" indent="-285750">
              <a:buClr>
                <a:srgbClr val="92D050"/>
              </a:buClr>
              <a:buFont typeface="Wingdings" pitchFamily="2" charset="2"/>
              <a:buChar char="ü"/>
            </a:pPr>
            <a:r>
              <a:rPr lang="en-NL" b="1" dirty="0">
                <a:solidFill>
                  <a:srgbClr val="00B050"/>
                </a:solidFill>
              </a:rPr>
              <a:t>Excellent orbit injection parameters</a:t>
            </a:r>
            <a:endParaRPr lang="en-GB" b="1" dirty="0">
              <a:solidFill>
                <a:srgbClr val="00B050"/>
              </a:solidFill>
            </a:endParaRPr>
          </a:p>
          <a:p>
            <a:pPr>
              <a:buClr>
                <a:srgbClr val="92D050"/>
              </a:buClr>
              <a:buFont typeface="Arial" panose="020B0604020202020204" pitchFamily="34" charset="0"/>
              <a:buChar char="•"/>
            </a:pPr>
            <a:r>
              <a:rPr lang="en-GB" b="1" dirty="0">
                <a:solidFill>
                  <a:schemeClr val="bg1"/>
                </a:solidFill>
              </a:rPr>
              <a:t>Launch and Early Orbit Phase (LEOP) in GCC-D</a:t>
            </a:r>
            <a:endParaRPr lang="en-NL" b="1" dirty="0">
              <a:solidFill>
                <a:schemeClr val="bg1"/>
              </a:solidFill>
            </a:endParaRPr>
          </a:p>
          <a:p>
            <a:pPr marL="601938" indent="-285750">
              <a:buClr>
                <a:srgbClr val="92D050"/>
              </a:buClr>
              <a:buFont typeface="Wingdings" pitchFamily="2" charset="2"/>
              <a:buChar char="ü"/>
            </a:pPr>
            <a:r>
              <a:rPr lang="en-GB" dirty="0">
                <a:solidFill>
                  <a:schemeClr val="bg1"/>
                </a:solidFill>
                <a:latin typeface="Arial"/>
                <a:ea typeface="MS PGothic"/>
                <a:cs typeface="Arial"/>
              </a:rPr>
              <a:t>After separation, the spacecraft performs autonomously the INIT sequence, rate damping and sun initial acquisition and performs the solar arrays deployment.</a:t>
            </a:r>
          </a:p>
          <a:p>
            <a:pPr marL="601938" indent="-285750">
              <a:buClr>
                <a:srgbClr val="92D050"/>
              </a:buClr>
              <a:buFont typeface="Wingdings" pitchFamily="2" charset="2"/>
              <a:buChar char="ü"/>
            </a:pPr>
            <a:r>
              <a:rPr lang="en-GB" b="1" dirty="0">
                <a:solidFill>
                  <a:srgbClr val="00B050"/>
                </a:solidFill>
              </a:rPr>
              <a:t>Completed successfully without any anomaly</a:t>
            </a:r>
          </a:p>
          <a:p>
            <a:pPr marL="1067076" lvl="1" indent="-285750">
              <a:buClr>
                <a:srgbClr val="92D050"/>
              </a:buClr>
              <a:buFont typeface="Wingdings" pitchFamily="2" charset="2"/>
              <a:buChar char="ü"/>
            </a:pPr>
            <a:endParaRPr lang="en-GB" dirty="0">
              <a:solidFill>
                <a:schemeClr val="bg1"/>
              </a:solidFill>
            </a:endParaRPr>
          </a:p>
          <a:p>
            <a:pPr marL="316188" indent="0">
              <a:buClr>
                <a:srgbClr val="92D050"/>
              </a:buClr>
            </a:pPr>
            <a:endParaRPr lang="en-GB" dirty="0">
              <a:solidFill>
                <a:schemeClr val="bg1"/>
              </a:solidFill>
            </a:endParaRPr>
          </a:p>
          <a:p>
            <a:pPr marL="1067076" lvl="1" indent="-285750">
              <a:buClr>
                <a:srgbClr val="92D050"/>
              </a:buClr>
              <a:buFont typeface="Wingdings" pitchFamily="2" charset="2"/>
              <a:buChar char="ü"/>
            </a:pPr>
            <a:endParaRPr lang="en-GB" dirty="0">
              <a:solidFill>
                <a:schemeClr val="bg1"/>
              </a:solidFill>
            </a:endParaRPr>
          </a:p>
          <a:p>
            <a:pPr>
              <a:buClr>
                <a:srgbClr val="92D050"/>
              </a:buClr>
            </a:pPr>
            <a:endParaRPr lang="en-GB" dirty="0">
              <a:solidFill>
                <a:schemeClr val="bg1"/>
              </a:solidFill>
            </a:endParaRPr>
          </a:p>
          <a:p>
            <a:pPr>
              <a:buClr>
                <a:srgbClr val="92D050"/>
              </a:buClr>
            </a:pPr>
            <a:endParaRPr lang="en-NL" sz="1600" dirty="0">
              <a:solidFill>
                <a:schemeClr val="bg1"/>
              </a:solidFill>
            </a:endParaRPr>
          </a:p>
          <a:p>
            <a:pPr>
              <a:buClr>
                <a:srgbClr val="92D050"/>
              </a:buClr>
            </a:pPr>
            <a:endParaRPr lang="en-NL" sz="1600" dirty="0">
              <a:solidFill>
                <a:schemeClr val="bg1"/>
              </a:solidFill>
            </a:endParaRPr>
          </a:p>
          <a:p>
            <a:pPr>
              <a:buClr>
                <a:srgbClr val="92D050"/>
              </a:buClr>
            </a:pPr>
            <a:endParaRPr lang="en-NL" sz="1600" dirty="0">
              <a:solidFill>
                <a:schemeClr val="bg1"/>
              </a:solidFill>
            </a:endParaRPr>
          </a:p>
          <a:p>
            <a:pPr>
              <a:buClr>
                <a:srgbClr val="92D050"/>
              </a:buClr>
            </a:pPr>
            <a:endParaRPr lang="en-NL" sz="1600" dirty="0">
              <a:solidFill>
                <a:schemeClr val="bg1"/>
              </a:solidFill>
            </a:endParaRPr>
          </a:p>
        </p:txBody>
      </p:sp>
      <p:pic>
        <p:nvPicPr>
          <p:cNvPr id="3" name="Content Placeholder 6">
            <a:extLst>
              <a:ext uri="{FF2B5EF4-FFF2-40B4-BE49-F238E27FC236}">
                <a16:creationId xmlns:a16="http://schemas.microsoft.com/office/drawing/2014/main" id="{6F3B5508-2AEC-D4B7-73B6-4120E82B7C78}"/>
              </a:ext>
            </a:extLst>
          </p:cNvPr>
          <p:cNvPicPr>
            <a:picLocks noChangeAspect="1"/>
          </p:cNvPicPr>
          <p:nvPr/>
        </p:nvPicPr>
        <p:blipFill rotWithShape="1">
          <a:blip r:embed="rId2"/>
          <a:srcRect l="2645" r="5589"/>
          <a:stretch/>
        </p:blipFill>
        <p:spPr bwMode="auto">
          <a:xfrm>
            <a:off x="6749142" y="882650"/>
            <a:ext cx="5169721" cy="302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TextBox 6">
            <a:extLst>
              <a:ext uri="{FF2B5EF4-FFF2-40B4-BE49-F238E27FC236}">
                <a16:creationId xmlns:a16="http://schemas.microsoft.com/office/drawing/2014/main" id="{3E1CFEC4-315C-B47B-88B8-36149B4A1C49}"/>
              </a:ext>
            </a:extLst>
          </p:cNvPr>
          <p:cNvSpPr txBox="1"/>
          <p:nvPr/>
        </p:nvSpPr>
        <p:spPr>
          <a:xfrm>
            <a:off x="0" y="3537158"/>
            <a:ext cx="6253842" cy="32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0" hangingPunct="0">
              <a:lnSpc>
                <a:spcPct val="119000"/>
              </a:lnSpc>
              <a:spcBef>
                <a:spcPct val="20000"/>
              </a:spcBef>
              <a:buClr>
                <a:srgbClr val="92D050"/>
              </a:buClr>
              <a:buFont typeface="Arial" panose="020B0604020202020204" pitchFamily="34" charset="0"/>
              <a:buChar char="•"/>
              <a:defRPr sz="1800">
                <a:solidFill>
                  <a:schemeClr val="bg1"/>
                </a:solidFill>
                <a:latin typeface="Arial"/>
                <a:ea typeface="MS PGothic"/>
                <a:cs typeface="Arial"/>
              </a:defRPr>
            </a:lvl1pPr>
            <a:lvl2pPr marL="1067076" lvl="1" indent="-285750" eaLnBrk="0" hangingPunct="0">
              <a:lnSpc>
                <a:spcPct val="119000"/>
              </a:lnSpc>
              <a:spcBef>
                <a:spcPct val="20000"/>
              </a:spcBef>
              <a:buClr>
                <a:srgbClr val="92D050"/>
              </a:buClr>
              <a:buFont typeface="Wingdings" pitchFamily="2" charset="2"/>
              <a:buChar char="ü"/>
              <a:defRPr sz="1800">
                <a:solidFill>
                  <a:schemeClr val="bg1"/>
                </a:solidFill>
                <a:latin typeface="Arial" charset="0"/>
                <a:ea typeface="MS PGothic" pitchFamily="34" charset="-128"/>
                <a:cs typeface="Arial" charset="0"/>
              </a:defRPr>
            </a:lvl2pPr>
            <a:lvl3pPr marL="1406525" indent="-492125" eaLnBrk="0" hangingPunct="0">
              <a:lnSpc>
                <a:spcPct val="119000"/>
              </a:lnSpc>
              <a:spcBef>
                <a:spcPct val="20000"/>
              </a:spcBef>
              <a:buClr>
                <a:schemeClr val="accent1"/>
              </a:buClr>
              <a:buFont typeface="+mj-lt" charset="0"/>
              <a:defRPr sz="1800">
                <a:solidFill>
                  <a:srgbClr val="8197A6"/>
                </a:solidFill>
                <a:latin typeface="Arial" charset="0"/>
                <a:ea typeface="MS PGothic" pitchFamily="34" charset="-128"/>
                <a:cs typeface="Arial" charset="0"/>
              </a:defRPr>
            </a:lvl3pPr>
            <a:lvl4pPr marL="2005013" indent="-633413" eaLnBrk="0" hangingPunct="0">
              <a:lnSpc>
                <a:spcPct val="119000"/>
              </a:lnSpc>
              <a:spcBef>
                <a:spcPct val="20000"/>
              </a:spcBef>
              <a:buClr>
                <a:schemeClr val="accent1"/>
              </a:buClr>
              <a:buFont typeface="+mj-lt" charset="0"/>
              <a:defRPr sz="1800">
                <a:solidFill>
                  <a:srgbClr val="8197A6"/>
                </a:solidFill>
                <a:latin typeface="Arial" charset="0"/>
                <a:ea typeface="MS PGothic" pitchFamily="34" charset="-128"/>
                <a:cs typeface="Arial" charset="0"/>
              </a:defRPr>
            </a:lvl4pPr>
            <a:lvl5pPr marL="2603500" indent="-774700" eaLnBrk="0" hangingPunct="0">
              <a:lnSpc>
                <a:spcPct val="119000"/>
              </a:lnSpc>
              <a:spcBef>
                <a:spcPct val="20000"/>
              </a:spcBef>
              <a:buClr>
                <a:schemeClr val="accent1"/>
              </a:buClr>
              <a:buFont typeface="+mj-lt" charset="0"/>
              <a:defRPr sz="1800">
                <a:solidFill>
                  <a:srgbClr val="8197A6"/>
                </a:solidFill>
                <a:latin typeface="Arial" charset="0"/>
                <a:ea typeface="MS PGothic" pitchFamily="34" charset="-128"/>
                <a:cs typeface="Arial" charset="0"/>
              </a:defRPr>
            </a:lvl5pPr>
            <a:lvl6pPr marL="34798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b="1" dirty="0"/>
              <a:t>Payload In Orbit Testing (IOT) in Redu </a:t>
            </a:r>
          </a:p>
          <a:p>
            <a:pPr marL="601938" lvl="1"/>
            <a:r>
              <a:rPr lang="en-GB" dirty="0">
                <a:latin typeface="Arial"/>
                <a:ea typeface="MS PGothic"/>
                <a:cs typeface="Arial"/>
              </a:rPr>
              <a:t>Payload activated and successfully outgassed</a:t>
            </a:r>
          </a:p>
          <a:p>
            <a:pPr marL="601938" lvl="1"/>
            <a:r>
              <a:rPr lang="en-GB" b="1" dirty="0">
                <a:solidFill>
                  <a:srgbClr val="00B050"/>
                </a:solidFill>
                <a:latin typeface="Arial"/>
                <a:ea typeface="MS PGothic"/>
                <a:cs typeface="Arial"/>
              </a:rPr>
              <a:t>All signals fully assessed</a:t>
            </a:r>
          </a:p>
          <a:p>
            <a:pPr marL="601938" lvl="1"/>
            <a:r>
              <a:rPr lang="en-GB" dirty="0">
                <a:latin typeface="Arial"/>
                <a:ea typeface="MS PGothic"/>
                <a:cs typeface="Arial"/>
              </a:rPr>
              <a:t>On the 21st of August, In Orbit Test Review will assess the operational status of both satellites and pronounce the green light for entry into service</a:t>
            </a:r>
            <a:endParaRPr lang="en-NL" dirty="0">
              <a:latin typeface="Arial"/>
              <a:ea typeface="MS PGothic"/>
              <a:cs typeface="Arial"/>
            </a:endParaRPr>
          </a:p>
        </p:txBody>
      </p:sp>
      <p:pic>
        <p:nvPicPr>
          <p:cNvPr id="8" name="Picture 7" descr="A close-up of a graph&#10;&#10;Description automatically generated">
            <a:extLst>
              <a:ext uri="{FF2B5EF4-FFF2-40B4-BE49-F238E27FC236}">
                <a16:creationId xmlns:a16="http://schemas.microsoft.com/office/drawing/2014/main" id="{77994038-1D3A-2461-323E-8EA5644A8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2" y="877181"/>
            <a:ext cx="5172565" cy="5484339"/>
          </a:xfrm>
          <a:prstGeom prst="rect">
            <a:avLst/>
          </a:prstGeom>
        </p:spPr>
      </p:pic>
    </p:spTree>
    <p:extLst>
      <p:ext uri="{BB962C8B-B14F-4D97-AF65-F5344CB8AC3E}">
        <p14:creationId xmlns:p14="http://schemas.microsoft.com/office/powerpoint/2010/main" val="11347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2B1B5F6-DA1D-4393-F431-901FC1D641CC}"/>
              </a:ext>
            </a:extLst>
          </p:cNvPr>
          <p:cNvSpPr txBox="1">
            <a:spLocks noChangeArrowheads="1"/>
          </p:cNvSpPr>
          <p:nvPr/>
        </p:nvSpPr>
        <p:spPr bwMode="auto">
          <a:xfrm>
            <a:off x="157182" y="197367"/>
            <a:ext cx="10196816" cy="535279"/>
          </a:xfrm>
          <a:prstGeom prst="rect">
            <a:avLst/>
          </a:prstGeom>
          <a:noFill/>
          <a:ln>
            <a:noFill/>
          </a:ln>
        </p:spPr>
        <p:txBody>
          <a:bodyPr vert="horz" wrap="square" lIns="91191" tIns="45595" rIns="91191" bIns="45595"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a:ea typeface="Arial" charset="0"/>
                <a:cs typeface="Arial"/>
              </a:rPr>
              <a:t>Europe leading Satellite Navigation</a:t>
            </a:r>
            <a:endParaRPr lang="en-GB" sz="3200" b="1" dirty="0">
              <a:solidFill>
                <a:schemeClr val="bg1"/>
              </a:solidFill>
              <a:latin typeface="Arial"/>
              <a:ea typeface="Arial" charset="0"/>
              <a:cs typeface="Arial"/>
            </a:endParaRPr>
          </a:p>
        </p:txBody>
      </p:sp>
      <p:pic>
        <p:nvPicPr>
          <p:cNvPr id="18" name="Picture 3" descr="The number of smartphones around the globe benefitting from Galileo is increasing rapidly">
            <a:extLst>
              <a:ext uri="{FF2B5EF4-FFF2-40B4-BE49-F238E27FC236}">
                <a16:creationId xmlns:a16="http://schemas.microsoft.com/office/drawing/2014/main" id="{AA0BADAF-7EC8-1F70-EA4F-D39E5C85F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0" y="9352"/>
            <a:ext cx="9499" cy="94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galileo satellite navigation">
            <a:extLst>
              <a:ext uri="{FF2B5EF4-FFF2-40B4-BE49-F238E27FC236}">
                <a16:creationId xmlns:a16="http://schemas.microsoft.com/office/drawing/2014/main" id="{E99334D8-2CB6-1AC9-2AD7-39B5538E76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4846" y="905596"/>
            <a:ext cx="2065700" cy="191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EB8DDBB9-4307-CE2B-5BEE-B0503E9C8309}"/>
              </a:ext>
            </a:extLst>
          </p:cNvPr>
          <p:cNvGrpSpPr/>
          <p:nvPr/>
        </p:nvGrpSpPr>
        <p:grpSpPr>
          <a:xfrm>
            <a:off x="3385990" y="5302111"/>
            <a:ext cx="5453357" cy="1118508"/>
            <a:chOff x="330994" y="5242831"/>
            <a:chExt cx="5453357" cy="1118508"/>
          </a:xfrm>
        </p:grpSpPr>
        <p:sp>
          <p:nvSpPr>
            <p:cNvPr id="31" name="Rectangle: Rounded Corners 30">
              <a:extLst>
                <a:ext uri="{FF2B5EF4-FFF2-40B4-BE49-F238E27FC236}">
                  <a16:creationId xmlns:a16="http://schemas.microsoft.com/office/drawing/2014/main" id="{A2D1C0CF-C430-8F8B-53E1-A1F95ACB13BA}"/>
                </a:ext>
              </a:extLst>
            </p:cNvPr>
            <p:cNvSpPr/>
            <p:nvPr/>
          </p:nvSpPr>
          <p:spPr>
            <a:xfrm>
              <a:off x="371814" y="5242831"/>
              <a:ext cx="5412537" cy="1118508"/>
            </a:xfrm>
            <a:prstGeom prst="round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pic>
          <p:nvPicPr>
            <p:cNvPr id="28" name="Picture 27" descr="Image result for logo eu">
              <a:extLst>
                <a:ext uri="{FF2B5EF4-FFF2-40B4-BE49-F238E27FC236}">
                  <a16:creationId xmlns:a16="http://schemas.microsoft.com/office/drawing/2014/main" id="{EFF05C5F-BDD6-E3C6-A978-0590B5276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9003" y="5415781"/>
              <a:ext cx="1358602" cy="78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Image result for logo esa">
              <a:extLst>
                <a:ext uri="{FF2B5EF4-FFF2-40B4-BE49-F238E27FC236}">
                  <a16:creationId xmlns:a16="http://schemas.microsoft.com/office/drawing/2014/main" id="{58679561-B55D-4B39-8BF9-7373EA7034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994" y="5336840"/>
              <a:ext cx="1611114" cy="97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blue and yellow logo&#10;&#10;Description automatically generated">
              <a:extLst>
                <a:ext uri="{FF2B5EF4-FFF2-40B4-BE49-F238E27FC236}">
                  <a16:creationId xmlns:a16="http://schemas.microsoft.com/office/drawing/2014/main" id="{19B285F4-7CF4-92C7-E24B-9E98369752F4}"/>
                </a:ext>
              </a:extLst>
            </p:cNvPr>
            <p:cNvPicPr>
              <a:picLocks noChangeAspect="1"/>
            </p:cNvPicPr>
            <p:nvPr/>
          </p:nvPicPr>
          <p:blipFill>
            <a:blip r:embed="rId6"/>
            <a:stretch>
              <a:fillRect/>
            </a:stretch>
          </p:blipFill>
          <p:spPr>
            <a:xfrm>
              <a:off x="3648414" y="5336840"/>
              <a:ext cx="1981200" cy="847862"/>
            </a:xfrm>
            <a:prstGeom prst="rect">
              <a:avLst/>
            </a:prstGeom>
          </p:spPr>
        </p:pic>
      </p:grpSp>
      <p:pic>
        <p:nvPicPr>
          <p:cNvPr id="8" name="Picture 2">
            <a:extLst>
              <a:ext uri="{FF2B5EF4-FFF2-40B4-BE49-F238E27FC236}">
                <a16:creationId xmlns:a16="http://schemas.microsoft.com/office/drawing/2014/main" id="{789AD24B-8524-B840-83DD-6E134D86A6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2321" y="1517944"/>
            <a:ext cx="2053479" cy="6296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4264B58-F49A-8377-D06A-6B8C44DA8B34}"/>
              </a:ext>
            </a:extLst>
          </p:cNvPr>
          <p:cNvSpPr txBox="1"/>
          <p:nvPr/>
        </p:nvSpPr>
        <p:spPr>
          <a:xfrm>
            <a:off x="8098263" y="905596"/>
            <a:ext cx="4047610" cy="2185214"/>
          </a:xfrm>
          <a:prstGeom prst="rect">
            <a:avLst/>
          </a:prstGeom>
          <a:noFill/>
        </p:spPr>
        <p:txBody>
          <a:bodyPr wrap="square">
            <a:spAutoFit/>
          </a:bodyPr>
          <a:lstStyle/>
          <a:p>
            <a:pPr marL="342900" indent="-342900" fontAlgn="auto">
              <a:spcBef>
                <a:spcPts val="0"/>
              </a:spcBef>
              <a:spcAft>
                <a:spcPts val="596"/>
              </a:spcAft>
              <a:buFont typeface="Arial" panose="020B0604020202020204" pitchFamily="34" charset="0"/>
              <a:buChar char="•"/>
              <a:defRPr/>
            </a:pPr>
            <a:r>
              <a:rPr kumimoji="0" lang="en-GB" sz="1800" b="0" i="0" u="none" strike="noStrike" kern="0" cap="none" spc="0" normalizeH="0" baseline="0" noProof="0" dirty="0">
                <a:ln>
                  <a:noFill/>
                </a:ln>
                <a:solidFill>
                  <a:schemeClr val="bg1"/>
                </a:solidFill>
                <a:effectLst/>
                <a:uLnTx/>
                <a:uFillTx/>
                <a:latin typeface="Arial"/>
                <a:ea typeface="+mn-ea"/>
                <a:cs typeface="Arial"/>
              </a:rPr>
              <a:t>More than </a:t>
            </a:r>
            <a:r>
              <a:rPr kumimoji="0" lang="en-GB" sz="1800" b="0" i="0" u="none" strike="noStrike" kern="0" cap="none" spc="0" normalizeH="0" baseline="0" noProof="0" dirty="0">
                <a:ln>
                  <a:noFill/>
                </a:ln>
                <a:solidFill>
                  <a:srgbClr val="FFC000"/>
                </a:solidFill>
                <a:effectLst/>
                <a:uLnTx/>
                <a:uFillTx/>
                <a:latin typeface="Arial"/>
                <a:ea typeface="+mn-ea"/>
                <a:cs typeface="Arial"/>
              </a:rPr>
              <a:t>4 Billion users worldwide</a:t>
            </a:r>
          </a:p>
          <a:p>
            <a:pPr marL="342900" marR="0" lvl="0" indent="-342900"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FFC000"/>
                </a:solidFill>
                <a:effectLst/>
                <a:uLnTx/>
                <a:uFillTx/>
                <a:latin typeface="Arial"/>
                <a:ea typeface="+mn-ea"/>
                <a:cs typeface="Arial"/>
              </a:rPr>
              <a:t>The most precise </a:t>
            </a:r>
            <a:br>
              <a:rPr kumimoji="0" lang="en-GB" sz="1800" b="0" i="0" u="none" strike="noStrike" kern="0" cap="none" spc="0" normalizeH="0" baseline="0" noProof="0" dirty="0">
                <a:ln>
                  <a:noFill/>
                </a:ln>
                <a:solidFill>
                  <a:srgbClr val="FFC000"/>
                </a:solidFill>
                <a:effectLst/>
                <a:uLnTx/>
                <a:uFillTx/>
                <a:latin typeface="Arial"/>
                <a:ea typeface="+mn-ea"/>
                <a:cs typeface="Arial"/>
              </a:rPr>
            </a:br>
            <a:r>
              <a:rPr kumimoji="0" lang="en-GB" sz="1800" b="0" i="0" u="none" strike="noStrike" kern="0" cap="none" spc="0" normalizeH="0" baseline="0" noProof="0" dirty="0">
                <a:ln>
                  <a:noFill/>
                </a:ln>
                <a:solidFill>
                  <a:srgbClr val="FFC000"/>
                </a:solidFill>
                <a:effectLst/>
                <a:uLnTx/>
                <a:uFillTx/>
                <a:latin typeface="Arial"/>
                <a:ea typeface="+mn-ea"/>
                <a:cs typeface="Arial"/>
              </a:rPr>
              <a:t>GNSS in the World </a:t>
            </a:r>
            <a:r>
              <a:rPr kumimoji="0" lang="en-GB" sz="1800" b="0" i="0" u="none" strike="noStrike" kern="0" cap="none" spc="0" normalizeH="0" baseline="0" noProof="0" dirty="0">
                <a:ln>
                  <a:noFill/>
                </a:ln>
                <a:solidFill>
                  <a:schemeClr val="bg1"/>
                </a:solidFill>
                <a:effectLst/>
                <a:uLnTx/>
                <a:uFillTx/>
                <a:latin typeface="Arial"/>
                <a:ea typeface="+mn-ea"/>
                <a:cs typeface="Arial"/>
              </a:rPr>
              <a:t>with </a:t>
            </a:r>
            <a:br>
              <a:rPr kumimoji="0" lang="en-GB" sz="1800" b="0" i="0" u="none" strike="noStrike" kern="0" cap="none" spc="0" normalizeH="0" baseline="0" noProof="0" dirty="0">
                <a:ln>
                  <a:noFill/>
                </a:ln>
                <a:solidFill>
                  <a:schemeClr val="bg1"/>
                </a:solidFill>
                <a:effectLst/>
                <a:uLnTx/>
                <a:uFillTx/>
                <a:latin typeface="Arial"/>
                <a:ea typeface="+mn-ea"/>
                <a:cs typeface="Arial"/>
              </a:rPr>
            </a:br>
            <a:r>
              <a:rPr kumimoji="0" lang="en-GB" sz="1800" b="0" i="0" u="none" strike="noStrike" kern="0" cap="none" spc="0" normalizeH="0" baseline="0" noProof="0" dirty="0">
                <a:ln>
                  <a:noFill/>
                </a:ln>
                <a:solidFill>
                  <a:schemeClr val="bg1"/>
                </a:solidFill>
                <a:effectLst/>
                <a:uLnTx/>
                <a:uFillTx/>
                <a:latin typeface="Arial"/>
                <a:ea typeface="+mn-ea"/>
                <a:cs typeface="Arial"/>
              </a:rPr>
              <a:t>20 cm High Accuracy Service </a:t>
            </a:r>
          </a:p>
          <a:p>
            <a:pPr marL="342900" marR="0" lvl="0" indent="-342900"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r>
              <a:rPr lang="en-GB" kern="0" dirty="0">
                <a:solidFill>
                  <a:prstClr val="white"/>
                </a:solidFill>
                <a:latin typeface="Arial"/>
                <a:cs typeface="Arial"/>
              </a:rPr>
              <a:t>Open Service </a:t>
            </a:r>
            <a:r>
              <a:rPr lang="en-GB" kern="0" dirty="0">
                <a:solidFill>
                  <a:srgbClr val="FFC000"/>
                </a:solidFill>
                <a:latin typeface="Arial"/>
                <a:cs typeface="Arial"/>
              </a:rPr>
              <a:t>Navigation Message Authentication</a:t>
            </a:r>
            <a:r>
              <a:rPr kumimoji="0" lang="en-GB" sz="1800" b="0" i="0" u="none" strike="noStrike" kern="0" cap="none" spc="0" normalizeH="0" baseline="0" noProof="0" dirty="0">
                <a:ln>
                  <a:noFill/>
                </a:ln>
                <a:solidFill>
                  <a:srgbClr val="FFC000"/>
                </a:solidFill>
                <a:effectLst/>
                <a:uLnTx/>
                <a:uFillTx/>
                <a:latin typeface="Arial"/>
                <a:ea typeface="+mn-ea"/>
                <a:cs typeface="Arial"/>
              </a:rPr>
              <a:t> </a:t>
            </a:r>
            <a:r>
              <a:rPr kumimoji="0" lang="en-GB" sz="1800" b="0" i="0" u="none" strike="noStrike" kern="0" cap="none" spc="0" normalizeH="0" baseline="0" noProof="0" dirty="0">
                <a:ln>
                  <a:noFill/>
                </a:ln>
                <a:solidFill>
                  <a:schemeClr val="bg1"/>
                </a:solidFill>
                <a:effectLst/>
                <a:uLnTx/>
                <a:uFillTx/>
                <a:latin typeface="Arial"/>
                <a:ea typeface="+mn-ea"/>
                <a:cs typeface="Arial"/>
              </a:rPr>
              <a:t>broadcast</a:t>
            </a:r>
          </a:p>
        </p:txBody>
      </p:sp>
      <p:sp>
        <p:nvSpPr>
          <p:cNvPr id="12" name="TextBox 11">
            <a:extLst>
              <a:ext uri="{FF2B5EF4-FFF2-40B4-BE49-F238E27FC236}">
                <a16:creationId xmlns:a16="http://schemas.microsoft.com/office/drawing/2014/main" id="{E09022C3-58CC-CF36-8599-7C0436045189}"/>
              </a:ext>
            </a:extLst>
          </p:cNvPr>
          <p:cNvSpPr txBox="1"/>
          <p:nvPr/>
        </p:nvSpPr>
        <p:spPr>
          <a:xfrm>
            <a:off x="144371" y="977514"/>
            <a:ext cx="3410487" cy="2816156"/>
          </a:xfrm>
          <a:prstGeom prst="rect">
            <a:avLst/>
          </a:prstGeom>
          <a:noFill/>
        </p:spPr>
        <p:txBody>
          <a:bodyPr wrap="square">
            <a:spAutoFit/>
          </a:bodyPr>
          <a:lstStyle/>
          <a:p>
            <a:pPr marL="342900" marR="0" lvl="0" indent="-342900"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Arial"/>
                <a:ea typeface="+mn-ea"/>
                <a:cs typeface="Arial"/>
              </a:rPr>
              <a:t>More than </a:t>
            </a:r>
            <a:r>
              <a:rPr kumimoji="0" lang="en-GB" sz="1800" b="0" i="0" u="none" strike="noStrike" kern="0" cap="none" spc="0" normalizeH="0" baseline="0" noProof="0" dirty="0">
                <a:ln>
                  <a:noFill/>
                </a:ln>
                <a:solidFill>
                  <a:srgbClr val="FFC000"/>
                </a:solidFill>
                <a:effectLst/>
                <a:uLnTx/>
                <a:uFillTx/>
                <a:latin typeface="Arial"/>
                <a:ea typeface="+mn-ea"/>
                <a:cs typeface="Arial"/>
              </a:rPr>
              <a:t>13 years of operation </a:t>
            </a:r>
            <a:r>
              <a:rPr kumimoji="0" lang="en-GB" sz="1800" b="0" i="0" u="none" strike="noStrike" kern="0" cap="none" spc="0" normalizeH="0" baseline="0" noProof="0" dirty="0">
                <a:ln>
                  <a:noFill/>
                </a:ln>
                <a:solidFill>
                  <a:schemeClr val="bg1"/>
                </a:solidFill>
                <a:effectLst/>
                <a:uLnTx/>
                <a:uFillTx/>
                <a:latin typeface="Arial"/>
                <a:ea typeface="+mn-ea"/>
                <a:cs typeface="Arial"/>
              </a:rPr>
              <a:t>providing</a:t>
            </a:r>
            <a:r>
              <a:rPr lang="en-GB" kern="0" dirty="0">
                <a:solidFill>
                  <a:srgbClr val="FFC000"/>
                </a:solidFill>
                <a:latin typeface="Arial"/>
                <a:cs typeface="Arial"/>
              </a:rPr>
              <a:t> </a:t>
            </a:r>
            <a:r>
              <a:rPr kumimoji="0" lang="en-GB" sz="1800" b="0" i="0" u="none" strike="noStrike" kern="0" cap="none" spc="0" normalizeH="0" baseline="0" noProof="0" dirty="0">
                <a:ln>
                  <a:noFill/>
                </a:ln>
                <a:solidFill>
                  <a:schemeClr val="bg1"/>
                </a:solidFill>
                <a:effectLst/>
                <a:uLnTx/>
                <a:uFillTx/>
                <a:latin typeface="Arial"/>
                <a:ea typeface="+mn-ea"/>
                <a:cs typeface="Arial"/>
              </a:rPr>
              <a:t>integrity messages to users with an  extremely reliable guarantee</a:t>
            </a:r>
          </a:p>
          <a:p>
            <a:pPr marL="342900" indent="-342900" fontAlgn="auto">
              <a:spcBef>
                <a:spcPts val="0"/>
              </a:spcBef>
              <a:spcAft>
                <a:spcPts val="596"/>
              </a:spcAft>
              <a:buFont typeface="Arial" panose="020B0604020202020204" pitchFamily="34" charset="0"/>
              <a:buChar char="•"/>
              <a:defRPr/>
            </a:pPr>
            <a:r>
              <a:rPr kumimoji="0" lang="en-GB" sz="1800" b="0" i="0" u="none" strike="noStrike" kern="0" cap="none" spc="0" normalizeH="0" baseline="0" noProof="0" dirty="0">
                <a:ln>
                  <a:noFill/>
                </a:ln>
                <a:solidFill>
                  <a:srgbClr val="FFC000"/>
                </a:solidFill>
                <a:effectLst/>
                <a:uLnTx/>
                <a:uFillTx/>
                <a:latin typeface="Arial"/>
                <a:ea typeface="+mn-ea"/>
                <a:cs typeface="Arial"/>
              </a:rPr>
              <a:t>Fully</a:t>
            </a:r>
            <a:r>
              <a:rPr kumimoji="0" lang="en-GB" sz="1800" b="0" i="0" u="none" strike="noStrike" kern="0" cap="none" spc="0" normalizeH="0" baseline="0" noProof="0" dirty="0">
                <a:ln>
                  <a:noFill/>
                </a:ln>
                <a:solidFill>
                  <a:prstClr val="white"/>
                </a:solidFill>
                <a:effectLst/>
                <a:uLnTx/>
                <a:uFillTx/>
                <a:latin typeface="Arial"/>
                <a:ea typeface="+mn-ea"/>
                <a:cs typeface="Arial"/>
              </a:rPr>
              <a:t> </a:t>
            </a:r>
            <a:r>
              <a:rPr kumimoji="0" lang="en-GB" sz="1800" b="0" i="0" u="none" strike="noStrike" kern="0" cap="none" spc="0" normalizeH="0" baseline="0" noProof="0" dirty="0">
                <a:ln>
                  <a:noFill/>
                </a:ln>
                <a:solidFill>
                  <a:srgbClr val="FFC000"/>
                </a:solidFill>
                <a:effectLst/>
                <a:uLnTx/>
                <a:uFillTx/>
                <a:latin typeface="Arial"/>
                <a:ea typeface="+mn-ea"/>
                <a:cs typeface="Arial"/>
              </a:rPr>
              <a:t>interoperable</a:t>
            </a:r>
            <a:r>
              <a:rPr kumimoji="0" lang="en-GB" sz="1800" b="0" i="0" u="none" strike="noStrike" kern="0" cap="none" spc="0" normalizeH="0" baseline="0" noProof="0" dirty="0">
                <a:ln>
                  <a:noFill/>
                </a:ln>
                <a:solidFill>
                  <a:prstClr val="white"/>
                </a:solidFill>
                <a:effectLst/>
                <a:uLnTx/>
                <a:uFillTx/>
                <a:latin typeface="Arial"/>
                <a:ea typeface="+mn-ea"/>
                <a:cs typeface="Arial"/>
              </a:rPr>
              <a:t> with other Satellite Based Augmentation Systems</a:t>
            </a:r>
          </a:p>
          <a:p>
            <a:pPr marL="342900" marR="0" lvl="0" indent="-342900"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prstClr val="white"/>
              </a:solidFill>
              <a:effectLst/>
              <a:uLnTx/>
              <a:uFillTx/>
              <a:latin typeface="Arial"/>
              <a:ea typeface="+mn-ea"/>
              <a:cs typeface="Arial"/>
            </a:endParaRPr>
          </a:p>
          <a:p>
            <a:pPr marL="342900" marR="0" lvl="0" indent="-342900"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prstClr val="white"/>
              </a:solidFill>
              <a:effectLst/>
              <a:uLnTx/>
              <a:uFillTx/>
              <a:latin typeface="Arial"/>
              <a:ea typeface="+mn-ea"/>
              <a:cs typeface="Arial"/>
            </a:endParaRPr>
          </a:p>
        </p:txBody>
      </p:sp>
      <p:sp>
        <p:nvSpPr>
          <p:cNvPr id="13" name="TextBox 12">
            <a:extLst>
              <a:ext uri="{FF2B5EF4-FFF2-40B4-BE49-F238E27FC236}">
                <a16:creationId xmlns:a16="http://schemas.microsoft.com/office/drawing/2014/main" id="{B1FAF871-B533-CF6C-0D79-9B8EF53AA97A}"/>
              </a:ext>
            </a:extLst>
          </p:cNvPr>
          <p:cNvSpPr txBox="1"/>
          <p:nvPr/>
        </p:nvSpPr>
        <p:spPr>
          <a:xfrm>
            <a:off x="5831744" y="3047535"/>
            <a:ext cx="6236412" cy="2185214"/>
          </a:xfrm>
          <a:prstGeom prst="rect">
            <a:avLst/>
          </a:prstGeom>
          <a:noFill/>
        </p:spPr>
        <p:txBody>
          <a:bodyPr wrap="square">
            <a:spAutoFit/>
          </a:bodyPr>
          <a:lstStyle/>
          <a:p>
            <a:pPr marL="342763" marR="0" lvl="0" indent="-342763"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FFC000"/>
                </a:solidFill>
                <a:effectLst/>
                <a:uLnTx/>
                <a:uFillTx/>
                <a:latin typeface="Arial"/>
                <a:ea typeface="+mn-ea"/>
                <a:cs typeface="Arial"/>
              </a:rPr>
              <a:t>Contributing to Safety of Life </a:t>
            </a:r>
            <a:r>
              <a:rPr kumimoji="0" lang="en-GB" sz="1800" b="0" i="0" u="none" strike="noStrike" kern="0" cap="none" spc="0" normalizeH="0" baseline="0" noProof="0" dirty="0">
                <a:ln>
                  <a:noFill/>
                </a:ln>
                <a:solidFill>
                  <a:prstClr val="white"/>
                </a:solidFill>
                <a:effectLst/>
                <a:uLnTx/>
                <a:uFillTx/>
                <a:latin typeface="Arial"/>
                <a:ea typeface="+mn-ea"/>
                <a:cs typeface="Arial"/>
              </a:rPr>
              <a:t>Dual Frequency Multi Constellation SBAS and Advanced Receiver Autonomous Integrity Monitoring (Horizontal A-RAIM)</a:t>
            </a:r>
          </a:p>
          <a:p>
            <a:pPr marL="342763" marR="0" lvl="0" indent="-342763"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Arial"/>
                <a:ea typeface="+mn-ea"/>
                <a:cs typeface="Arial"/>
              </a:rPr>
              <a:t>Introduction of </a:t>
            </a:r>
            <a:r>
              <a:rPr kumimoji="0" lang="en-GB" sz="1800" b="0" i="0" u="none" strike="noStrike" kern="0" cap="none" spc="0" normalizeH="0" baseline="0" noProof="0" dirty="0">
                <a:ln>
                  <a:noFill/>
                </a:ln>
                <a:solidFill>
                  <a:srgbClr val="FFC000"/>
                </a:solidFill>
                <a:effectLst/>
                <a:uLnTx/>
                <a:uFillTx/>
                <a:latin typeface="Arial"/>
                <a:ea typeface="+mn-ea"/>
                <a:cs typeface="Arial"/>
              </a:rPr>
              <a:t>Two-Way Communication via Search &amp; Rescue Return Link Service</a:t>
            </a:r>
          </a:p>
          <a:p>
            <a:pPr marL="342763" marR="0" lvl="0" indent="-342763"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Arial"/>
                <a:ea typeface="+mn-ea"/>
                <a:cs typeface="Arial"/>
              </a:rPr>
              <a:t>Successful </a:t>
            </a:r>
            <a:r>
              <a:rPr kumimoji="0" lang="en-GB" sz="1800" b="0" i="0" u="none" strike="noStrike" kern="0" cap="none" spc="0" normalizeH="0" baseline="0" noProof="0" dirty="0">
                <a:ln>
                  <a:noFill/>
                </a:ln>
                <a:solidFill>
                  <a:srgbClr val="FFC000"/>
                </a:solidFill>
                <a:effectLst/>
                <a:uLnTx/>
                <a:uFillTx/>
                <a:latin typeface="Arial"/>
                <a:ea typeface="+mn-ea"/>
                <a:cs typeface="Arial"/>
              </a:rPr>
              <a:t>demonstration of Emergency Warning Satellite Services </a:t>
            </a:r>
            <a:r>
              <a:rPr kumimoji="0" lang="en-GB" sz="1800" b="0" i="0" u="none" strike="noStrike" kern="0" cap="none" spc="0" normalizeH="0" baseline="0" noProof="0" dirty="0">
                <a:ln>
                  <a:noFill/>
                </a:ln>
                <a:solidFill>
                  <a:prstClr val="white"/>
                </a:solidFill>
                <a:effectLst/>
                <a:uLnTx/>
                <a:uFillTx/>
                <a:latin typeface="Arial"/>
                <a:ea typeface="+mn-ea"/>
                <a:cs typeface="Arial"/>
              </a:rPr>
              <a:t>to targeted civil protection users</a:t>
            </a:r>
          </a:p>
        </p:txBody>
      </p:sp>
      <p:sp>
        <p:nvSpPr>
          <p:cNvPr id="16" name="TextBox 15">
            <a:extLst>
              <a:ext uri="{FF2B5EF4-FFF2-40B4-BE49-F238E27FC236}">
                <a16:creationId xmlns:a16="http://schemas.microsoft.com/office/drawing/2014/main" id="{42FD47EE-AC4C-AB52-9457-16F2ED403D37}"/>
              </a:ext>
            </a:extLst>
          </p:cNvPr>
          <p:cNvSpPr txBox="1"/>
          <p:nvPr/>
        </p:nvSpPr>
        <p:spPr>
          <a:xfrm>
            <a:off x="127970" y="3098905"/>
            <a:ext cx="5219301" cy="2339102"/>
          </a:xfrm>
          <a:prstGeom prst="rect">
            <a:avLst/>
          </a:prstGeom>
          <a:noFill/>
        </p:spPr>
        <p:txBody>
          <a:bodyPr wrap="square">
            <a:spAutoFit/>
          </a:bodyPr>
          <a:lstStyle/>
          <a:p>
            <a:pPr marL="342900" indent="-342900" fontAlgn="auto">
              <a:spcBef>
                <a:spcPts val="0"/>
              </a:spcBef>
              <a:spcAft>
                <a:spcPts val="596"/>
              </a:spcAft>
              <a:buFont typeface="Arial" panose="020B0604020202020204" pitchFamily="34" charset="0"/>
              <a:buChar char="•"/>
              <a:defRPr/>
            </a:pPr>
            <a:r>
              <a:rPr kumimoji="0" lang="en-GB" sz="1800" b="0" i="0" u="none" strike="noStrike" kern="0" cap="none" spc="0" normalizeH="0" baseline="0" noProof="0" dirty="0">
                <a:ln>
                  <a:noFill/>
                </a:ln>
                <a:solidFill>
                  <a:srgbClr val="FFC000"/>
                </a:solidFill>
                <a:effectLst/>
                <a:uLnTx/>
                <a:uFillTx/>
                <a:latin typeface="Arial"/>
                <a:ea typeface="+mn-ea"/>
                <a:cs typeface="Arial"/>
              </a:rPr>
              <a:t>Available</a:t>
            </a:r>
            <a:r>
              <a:rPr kumimoji="0" lang="en-GB" sz="1800" b="0" i="0" u="none" strike="noStrike" kern="0" cap="none" spc="0" normalizeH="0" baseline="0" noProof="0" dirty="0">
                <a:ln>
                  <a:noFill/>
                </a:ln>
                <a:solidFill>
                  <a:prstClr val="white"/>
                </a:solidFill>
                <a:effectLst/>
                <a:uLnTx/>
                <a:uFillTx/>
                <a:latin typeface="Arial"/>
                <a:ea typeface="+mn-ea"/>
                <a:cs typeface="Arial"/>
              </a:rPr>
              <a:t> on all European airports and </a:t>
            </a:r>
            <a:r>
              <a:rPr kumimoji="0" lang="en-GB" sz="1800" b="0" i="0" u="none" strike="noStrike" kern="0" cap="none" spc="0" normalizeH="0" baseline="0" noProof="0" dirty="0">
                <a:ln>
                  <a:noFill/>
                </a:ln>
                <a:solidFill>
                  <a:srgbClr val="FFC000"/>
                </a:solidFill>
                <a:effectLst/>
                <a:uLnTx/>
                <a:uFillTx/>
                <a:latin typeface="Arial"/>
                <a:ea typeface="+mn-ea"/>
                <a:cs typeface="Arial"/>
              </a:rPr>
              <a:t>adopted by end </a:t>
            </a:r>
            <a:r>
              <a:rPr lang="en-GB" kern="0" dirty="0">
                <a:solidFill>
                  <a:srgbClr val="FFC000"/>
                </a:solidFill>
                <a:latin typeface="Arial"/>
                <a:cs typeface="Arial"/>
              </a:rPr>
              <a:t>u</a:t>
            </a:r>
            <a:r>
              <a:rPr kumimoji="0" lang="en-GB" sz="1800" b="0" i="0" u="none" strike="noStrike" kern="0" cap="none" spc="0" normalizeH="0" baseline="0" noProof="0" dirty="0" err="1">
                <a:ln>
                  <a:noFill/>
                </a:ln>
                <a:solidFill>
                  <a:srgbClr val="FFC000"/>
                </a:solidFill>
                <a:effectLst/>
                <a:uLnTx/>
                <a:uFillTx/>
                <a:latin typeface="Arial"/>
                <a:ea typeface="+mn-ea"/>
                <a:cs typeface="Arial"/>
              </a:rPr>
              <a:t>sers</a:t>
            </a:r>
            <a:r>
              <a:rPr kumimoji="0" lang="en-GB" sz="1800" b="0" i="0" u="none" strike="noStrike" kern="0" cap="none" spc="0" normalizeH="0" baseline="0" noProof="0" dirty="0">
                <a:ln>
                  <a:noFill/>
                </a:ln>
                <a:solidFill>
                  <a:prstClr val="white"/>
                </a:solidFill>
                <a:effectLst/>
                <a:uLnTx/>
                <a:uFillTx/>
                <a:latin typeface="Arial"/>
                <a:ea typeface="+mn-ea"/>
                <a:cs typeface="Arial"/>
              </a:rPr>
              <a:t>:</a:t>
            </a:r>
          </a:p>
          <a:p>
            <a:pPr lvl="1" fontAlgn="auto">
              <a:spcBef>
                <a:spcPts val="0"/>
              </a:spcBef>
              <a:spcAft>
                <a:spcPts val="596"/>
              </a:spcAft>
              <a:defRPr/>
            </a:pPr>
            <a:r>
              <a:rPr lang="en-GB" kern="0" dirty="0">
                <a:solidFill>
                  <a:prstClr val="white"/>
                </a:solidFill>
                <a:latin typeface="Arial"/>
                <a:cs typeface="Arial"/>
              </a:rPr>
              <a:t>&gt; 920 LPV procedures published</a:t>
            </a:r>
          </a:p>
          <a:p>
            <a:pPr lvl="1" fontAlgn="auto">
              <a:spcBef>
                <a:spcPts val="0"/>
              </a:spcBef>
              <a:spcAft>
                <a:spcPts val="596"/>
              </a:spcAft>
              <a:defRPr/>
            </a:pPr>
            <a:r>
              <a:rPr kumimoji="0" lang="en-GB" b="0" i="0" u="none" strike="noStrike" kern="0" cap="none" spc="0" normalizeH="0" baseline="0" noProof="0" dirty="0">
                <a:ln>
                  <a:noFill/>
                </a:ln>
                <a:solidFill>
                  <a:prstClr val="white"/>
                </a:solidFill>
                <a:effectLst/>
                <a:uLnTx/>
                <a:uFillTx/>
                <a:latin typeface="Arial"/>
                <a:ea typeface="+mn-ea"/>
                <a:cs typeface="Arial"/>
              </a:rPr>
              <a:t>65% of instrumental runway ends equipped</a:t>
            </a:r>
          </a:p>
          <a:p>
            <a:pPr marL="342900" marR="0" lvl="0" indent="-342900"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Arial"/>
                <a:ea typeface="+mn-ea"/>
                <a:cs typeface="Arial"/>
              </a:rPr>
              <a:t>EGNOS avionics available for </a:t>
            </a:r>
            <a:r>
              <a:rPr kumimoji="0" lang="en-GB" sz="1800" b="0" i="0" u="none" strike="noStrike" kern="0" cap="none" spc="0" normalizeH="0" baseline="0" noProof="0" dirty="0">
                <a:ln>
                  <a:noFill/>
                </a:ln>
                <a:solidFill>
                  <a:srgbClr val="FFC000"/>
                </a:solidFill>
                <a:effectLst/>
                <a:uLnTx/>
                <a:uFillTx/>
                <a:latin typeface="Arial"/>
                <a:ea typeface="+mn-ea"/>
                <a:cs typeface="Arial"/>
              </a:rPr>
              <a:t>most aircraft common models</a:t>
            </a:r>
          </a:p>
          <a:p>
            <a:pPr marL="342900" marR="0" lvl="0" indent="-342900" defTabSz="914400" eaLnBrk="1" fontAlgn="auto" latinLnBrk="0" hangingPunct="1">
              <a:lnSpc>
                <a:spcPct val="100000"/>
              </a:lnSpc>
              <a:spcBef>
                <a:spcPts val="0"/>
              </a:spcBef>
              <a:spcAft>
                <a:spcPts val="596"/>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97869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CB14-4DF5-603C-B425-4F5C2BC32EC8}"/>
              </a:ext>
            </a:extLst>
          </p:cNvPr>
          <p:cNvSpPr>
            <a:spLocks noGrp="1"/>
          </p:cNvSpPr>
          <p:nvPr>
            <p:ph type="title"/>
          </p:nvPr>
        </p:nvSpPr>
        <p:spPr/>
        <p:txBody>
          <a:bodyPr>
            <a:noAutofit/>
          </a:bodyPr>
          <a:lstStyle/>
          <a:p>
            <a:r>
              <a:rPr lang="en-NL" sz="3200" dirty="0"/>
              <a:t>G</a:t>
            </a:r>
            <a:r>
              <a:rPr lang="en-GB" sz="3200" dirty="0" err="1"/>
              <a:t>alileo</a:t>
            </a:r>
            <a:r>
              <a:rPr lang="en-GB" sz="3200" dirty="0"/>
              <a:t> </a:t>
            </a:r>
            <a:r>
              <a:rPr lang="en-NL" sz="3200" dirty="0"/>
              <a:t>Metadata status</a:t>
            </a:r>
            <a:r>
              <a:rPr lang="en-GB" sz="3200" dirty="0"/>
              <a:t> (First Gen Satellites)</a:t>
            </a:r>
            <a:endParaRPr lang="en-NL" sz="3200" dirty="0"/>
          </a:p>
        </p:txBody>
      </p:sp>
      <p:sp>
        <p:nvSpPr>
          <p:cNvPr id="4" name="Content Placeholder 2">
            <a:extLst>
              <a:ext uri="{FF2B5EF4-FFF2-40B4-BE49-F238E27FC236}">
                <a16:creationId xmlns:a16="http://schemas.microsoft.com/office/drawing/2014/main" id="{91FDD401-1772-84C0-CDB6-D4B029CC1D69}"/>
              </a:ext>
            </a:extLst>
          </p:cNvPr>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buClr>
                <a:schemeClr val="accent1"/>
              </a:buClr>
            </a:pPr>
            <a:r>
              <a:rPr lang="en-US" sz="1600" b="1" kern="1200" dirty="0">
                <a:solidFill>
                  <a:schemeClr val="bg1"/>
                </a:solidFill>
                <a:latin typeface="Verdana"/>
                <a:ea typeface="+mn-ea"/>
                <a:cs typeface="Verdana"/>
              </a:rPr>
              <a:t>Content definition</a:t>
            </a:r>
          </a:p>
          <a:p>
            <a:pPr marL="342900" indent="-342900" eaLnBrk="1" hangingPunct="1">
              <a:buClr>
                <a:schemeClr val="accent1"/>
              </a:buClr>
              <a:buFont typeface="Arial" panose="020B0604020202020204" pitchFamily="34" charset="0"/>
              <a:buChar char="•"/>
            </a:pPr>
            <a:r>
              <a:rPr lang="en-US" sz="1600" kern="1200" dirty="0">
                <a:solidFill>
                  <a:schemeClr val="bg1"/>
                </a:solidFill>
                <a:latin typeface="Verdana"/>
                <a:ea typeface="+mn-ea"/>
                <a:cs typeface="Verdana"/>
              </a:rPr>
              <a:t>2011 </a:t>
            </a:r>
            <a:r>
              <a:rPr lang="en-NL" sz="1600" kern="1200" dirty="0">
                <a:solidFill>
                  <a:schemeClr val="bg1"/>
                </a:solidFill>
                <a:latin typeface="Verdana"/>
                <a:ea typeface="+mn-ea"/>
                <a:cs typeface="Verdana"/>
              </a:rPr>
              <a:t>Content defined by the Galileo Scientific Advisory Comitte and requested to European Comission (EC)</a:t>
            </a:r>
          </a:p>
          <a:p>
            <a:pPr eaLnBrk="1" hangingPunct="1">
              <a:buClr>
                <a:schemeClr val="accent1"/>
              </a:buClr>
            </a:pPr>
            <a:endParaRPr lang="en-US" sz="1600" kern="1200" dirty="0">
              <a:solidFill>
                <a:schemeClr val="bg1"/>
              </a:solidFill>
              <a:latin typeface="Verdana"/>
              <a:ea typeface="+mn-ea"/>
              <a:cs typeface="Verdana"/>
            </a:endParaRPr>
          </a:p>
          <a:p>
            <a:pPr>
              <a:buClr>
                <a:schemeClr val="accent1"/>
              </a:buClr>
            </a:pPr>
            <a:r>
              <a:rPr lang="en-US" sz="1600" b="1" kern="1200" dirty="0">
                <a:solidFill>
                  <a:schemeClr val="bg1"/>
                </a:solidFill>
                <a:latin typeface="Verdana"/>
                <a:ea typeface="+mn-ea"/>
                <a:cs typeface="Verdana"/>
              </a:rPr>
              <a:t>Release through ILRS web site: </a:t>
            </a:r>
            <a:r>
              <a:rPr lang="en-US" sz="1600" b="1" kern="1200" dirty="0" err="1">
                <a:solidFill>
                  <a:schemeClr val="bg1"/>
                </a:solidFill>
                <a:latin typeface="Verdana"/>
                <a:ea typeface="+mn-ea"/>
                <a:cs typeface="Verdana"/>
              </a:rPr>
              <a:t>www.ilrs.gsfc.nasa.gov</a:t>
            </a:r>
            <a:endParaRPr lang="en-US" sz="1600" b="1" kern="1200" dirty="0">
              <a:solidFill>
                <a:schemeClr val="bg1"/>
              </a:solidFill>
              <a:latin typeface="Verdana"/>
              <a:ea typeface="+mn-ea"/>
              <a:cs typeface="Verdana"/>
            </a:endParaRPr>
          </a:p>
          <a:p>
            <a:pPr marL="285750" indent="-285750" eaLnBrk="1" hangingPunct="1">
              <a:buClr>
                <a:schemeClr val="accent1"/>
              </a:buClr>
              <a:buFont typeface="Arial" panose="020B0604020202020204" pitchFamily="34" charset="0"/>
              <a:buChar char="•"/>
            </a:pPr>
            <a:r>
              <a:rPr lang="en-US" sz="1600" kern="1200" dirty="0">
                <a:solidFill>
                  <a:schemeClr val="bg1"/>
                </a:solidFill>
                <a:latin typeface="Verdana"/>
                <a:ea typeface="+mn-ea"/>
                <a:cs typeface="Verdana"/>
              </a:rPr>
              <a:t>2011 IOV (GSAT101-104) release of IOV Center of Mass (</a:t>
            </a:r>
            <a:r>
              <a:rPr lang="en-US" sz="1600" kern="1200" dirty="0" err="1">
                <a:solidFill>
                  <a:schemeClr val="bg1"/>
                </a:solidFill>
                <a:latin typeface="Verdana"/>
                <a:ea typeface="+mn-ea"/>
                <a:cs typeface="Verdana"/>
              </a:rPr>
              <a:t>CoM</a:t>
            </a:r>
            <a:r>
              <a:rPr lang="en-US" sz="1600" kern="1200" dirty="0">
                <a:solidFill>
                  <a:schemeClr val="bg1"/>
                </a:solidFill>
                <a:latin typeface="Verdana"/>
                <a:ea typeface="+mn-ea"/>
                <a:cs typeface="Verdana"/>
              </a:rPr>
              <a:t>)</a:t>
            </a:r>
          </a:p>
          <a:p>
            <a:pPr marL="285750" indent="-285750" eaLnBrk="1" hangingPunct="1">
              <a:buClr>
                <a:schemeClr val="accent1"/>
              </a:buClr>
              <a:buFont typeface="Arial" panose="020B0604020202020204" pitchFamily="34" charset="0"/>
              <a:buChar char="•"/>
            </a:pPr>
            <a:r>
              <a:rPr lang="en-US" sz="1600" kern="1200" dirty="0">
                <a:solidFill>
                  <a:schemeClr val="bg1"/>
                </a:solidFill>
                <a:latin typeface="Verdana"/>
                <a:ea typeface="+mn-ea"/>
                <a:cs typeface="Verdana"/>
              </a:rPr>
              <a:t>Onwards: continuous mass and </a:t>
            </a:r>
            <a:r>
              <a:rPr lang="en-US" sz="1600" kern="1200" dirty="0" err="1">
                <a:solidFill>
                  <a:schemeClr val="bg1"/>
                </a:solidFill>
                <a:latin typeface="Verdana"/>
                <a:ea typeface="+mn-ea"/>
                <a:cs typeface="Verdana"/>
              </a:rPr>
              <a:t>CoM</a:t>
            </a:r>
            <a:r>
              <a:rPr lang="en-US" sz="1600" kern="1200" dirty="0">
                <a:solidFill>
                  <a:schemeClr val="bg1"/>
                </a:solidFill>
                <a:latin typeface="Verdana"/>
                <a:ea typeface="+mn-ea"/>
                <a:cs typeface="Verdana"/>
              </a:rPr>
              <a:t> information update for all new satellites and after maneuvers</a:t>
            </a:r>
          </a:p>
          <a:p>
            <a:pPr eaLnBrk="1" hangingPunct="1">
              <a:buClr>
                <a:schemeClr val="accent1"/>
              </a:buClr>
            </a:pPr>
            <a:endParaRPr lang="en-US" sz="1600" kern="1200" dirty="0">
              <a:solidFill>
                <a:schemeClr val="bg1"/>
              </a:solidFill>
              <a:latin typeface="Verdana"/>
              <a:ea typeface="+mn-ea"/>
              <a:cs typeface="Verdana"/>
            </a:endParaRPr>
          </a:p>
          <a:p>
            <a:pPr>
              <a:buClr>
                <a:schemeClr val="accent1"/>
              </a:buClr>
            </a:pPr>
            <a:r>
              <a:rPr lang="en-US" sz="1600" b="1" kern="1200" dirty="0">
                <a:solidFill>
                  <a:schemeClr val="bg1"/>
                </a:solidFill>
                <a:latin typeface="Verdana"/>
                <a:ea typeface="+mn-ea"/>
                <a:cs typeface="Verdana"/>
              </a:rPr>
              <a:t>Release though GSC web site: </a:t>
            </a:r>
            <a:r>
              <a:rPr lang="en-US" sz="1600" b="1" kern="1200" dirty="0" err="1">
                <a:solidFill>
                  <a:schemeClr val="bg1"/>
                </a:solidFill>
                <a:latin typeface="Verdana"/>
                <a:ea typeface="+mn-ea"/>
                <a:cs typeface="Verdana"/>
              </a:rPr>
              <a:t>www.gsc-europa.eu</a:t>
            </a:r>
            <a:endParaRPr lang="en-US" sz="1600" b="1" kern="1200" dirty="0">
              <a:solidFill>
                <a:schemeClr val="bg1"/>
              </a:solidFill>
              <a:latin typeface="Verdana"/>
              <a:ea typeface="+mn-ea"/>
              <a:cs typeface="Verdana"/>
            </a:endParaRPr>
          </a:p>
          <a:p>
            <a:pPr marL="285750" indent="-285750" eaLnBrk="1" hangingPunct="1">
              <a:buClr>
                <a:schemeClr val="accent1"/>
              </a:buClr>
              <a:buFont typeface="Arial" panose="020B0604020202020204" pitchFamily="34" charset="0"/>
              <a:buChar char="•"/>
            </a:pPr>
            <a:r>
              <a:rPr lang="en-US" sz="1600" kern="1200" dirty="0">
                <a:solidFill>
                  <a:schemeClr val="bg1"/>
                </a:solidFill>
                <a:latin typeface="Verdana"/>
                <a:ea typeface="+mn-ea"/>
                <a:cs typeface="Verdana"/>
              </a:rPr>
              <a:t>2016 IOV (GSAT101-104) values for </a:t>
            </a:r>
            <a:r>
              <a:rPr lang="en-US" sz="1600" kern="1200" dirty="0" err="1">
                <a:solidFill>
                  <a:schemeClr val="bg1"/>
                </a:solidFill>
                <a:latin typeface="Verdana"/>
                <a:ea typeface="+mn-ea"/>
                <a:cs typeface="Verdana"/>
              </a:rPr>
              <a:t>CoM</a:t>
            </a:r>
            <a:r>
              <a:rPr lang="en-US" sz="1600" kern="1200" dirty="0">
                <a:solidFill>
                  <a:schemeClr val="bg1"/>
                </a:solidFill>
                <a:latin typeface="Verdana"/>
                <a:ea typeface="+mn-ea"/>
                <a:cs typeface="Verdana"/>
              </a:rPr>
              <a:t>, NAVANT, Geometry, Delays, attitude</a:t>
            </a:r>
          </a:p>
          <a:p>
            <a:pPr marL="285750" indent="-285750" eaLnBrk="1" hangingPunct="1">
              <a:buClr>
                <a:schemeClr val="accent1"/>
              </a:buClr>
              <a:buFont typeface="Arial" panose="020B0604020202020204" pitchFamily="34" charset="0"/>
              <a:buChar char="•"/>
            </a:pPr>
            <a:r>
              <a:rPr lang="en-US" sz="1600" kern="1200" dirty="0">
                <a:solidFill>
                  <a:schemeClr val="bg1"/>
                </a:solidFill>
                <a:latin typeface="Verdana"/>
                <a:ea typeface="+mn-ea"/>
                <a:cs typeface="Verdana"/>
              </a:rPr>
              <a:t>2017 FOC (GSAT201-214) values for </a:t>
            </a:r>
            <a:r>
              <a:rPr lang="en-US" sz="1600" kern="1200" dirty="0" err="1">
                <a:solidFill>
                  <a:schemeClr val="bg1"/>
                </a:solidFill>
                <a:latin typeface="Verdana"/>
                <a:ea typeface="+mn-ea"/>
                <a:cs typeface="Verdana"/>
              </a:rPr>
              <a:t>CoM</a:t>
            </a:r>
            <a:r>
              <a:rPr lang="en-US" sz="1600" kern="1200" dirty="0">
                <a:solidFill>
                  <a:schemeClr val="bg1"/>
                </a:solidFill>
                <a:latin typeface="Verdana"/>
                <a:ea typeface="+mn-ea"/>
                <a:cs typeface="Verdana"/>
              </a:rPr>
              <a:t>, NAVANT, Geometry, attitude</a:t>
            </a:r>
          </a:p>
          <a:p>
            <a:pPr marL="285750" indent="-285750" eaLnBrk="1" hangingPunct="1">
              <a:buClr>
                <a:schemeClr val="accent1"/>
              </a:buClr>
              <a:buFont typeface="Arial" panose="020B0604020202020204" pitchFamily="34" charset="0"/>
              <a:buChar char="•"/>
            </a:pPr>
            <a:r>
              <a:rPr lang="en-US" sz="1600" kern="1200" dirty="0">
                <a:solidFill>
                  <a:schemeClr val="bg1"/>
                </a:solidFill>
                <a:latin typeface="Verdana"/>
                <a:ea typeface="+mn-ea"/>
                <a:cs typeface="Verdana"/>
              </a:rPr>
              <a:t>2019 FOC (GSAT215-222) values for </a:t>
            </a:r>
            <a:r>
              <a:rPr lang="en-US" sz="1600" kern="1200" dirty="0" err="1">
                <a:solidFill>
                  <a:schemeClr val="bg1"/>
                </a:solidFill>
                <a:latin typeface="Verdana"/>
                <a:ea typeface="+mn-ea"/>
                <a:cs typeface="Verdana"/>
              </a:rPr>
              <a:t>CoM</a:t>
            </a:r>
            <a:r>
              <a:rPr lang="en-US" sz="1600" kern="1200" dirty="0">
                <a:solidFill>
                  <a:schemeClr val="bg1"/>
                </a:solidFill>
                <a:latin typeface="Verdana"/>
                <a:ea typeface="+mn-ea"/>
                <a:cs typeface="Verdana"/>
              </a:rPr>
              <a:t>, NAVANT</a:t>
            </a:r>
          </a:p>
          <a:p>
            <a:pPr marL="285750" indent="-285750" eaLnBrk="1" hangingPunct="1">
              <a:buClr>
                <a:schemeClr val="accent1"/>
              </a:buClr>
              <a:buFont typeface="Arial" panose="020B0604020202020204" pitchFamily="34" charset="0"/>
              <a:buChar char="•"/>
            </a:pPr>
            <a:r>
              <a:rPr lang="en-US" sz="1600" kern="1200" dirty="0">
                <a:solidFill>
                  <a:schemeClr val="bg1"/>
                </a:solidFill>
                <a:latin typeface="Verdana"/>
                <a:ea typeface="+mn-ea"/>
                <a:cs typeface="Verdana"/>
              </a:rPr>
              <a:t>2022 FOC (GSAT223-224) values for </a:t>
            </a:r>
            <a:r>
              <a:rPr lang="en-US" sz="1600" kern="1200" dirty="0" err="1">
                <a:solidFill>
                  <a:schemeClr val="bg1"/>
                </a:solidFill>
                <a:latin typeface="Verdana"/>
                <a:ea typeface="+mn-ea"/>
                <a:cs typeface="Verdana"/>
              </a:rPr>
              <a:t>CoM</a:t>
            </a:r>
            <a:r>
              <a:rPr lang="en-US" sz="1600" kern="1200" dirty="0">
                <a:solidFill>
                  <a:schemeClr val="bg1"/>
                </a:solidFill>
                <a:latin typeface="Verdana"/>
                <a:ea typeface="+mn-ea"/>
                <a:cs typeface="Verdana"/>
              </a:rPr>
              <a:t>, NAVANT</a:t>
            </a:r>
          </a:p>
          <a:p>
            <a:pPr marL="285750" indent="-285750">
              <a:buClr>
                <a:schemeClr val="accent1"/>
              </a:buClr>
              <a:buFont typeface="Arial" panose="020B0604020202020204" pitchFamily="34" charset="0"/>
              <a:buChar char="•"/>
            </a:pPr>
            <a:r>
              <a:rPr lang="en-US" sz="1600" kern="1200" dirty="0">
                <a:solidFill>
                  <a:schemeClr val="bg1"/>
                </a:solidFill>
                <a:latin typeface="Verdana"/>
                <a:ea typeface="+mn-ea"/>
                <a:cs typeface="Verdana"/>
              </a:rPr>
              <a:t>2024 FOC (GSAT225,227) values for </a:t>
            </a:r>
            <a:r>
              <a:rPr lang="en-US" sz="1600" kern="1200" dirty="0" err="1">
                <a:solidFill>
                  <a:schemeClr val="bg1"/>
                </a:solidFill>
                <a:latin typeface="Verdana"/>
                <a:ea typeface="+mn-ea"/>
                <a:cs typeface="Verdana"/>
              </a:rPr>
              <a:t>CoM</a:t>
            </a:r>
            <a:r>
              <a:rPr lang="en-US" sz="1600" kern="1200" dirty="0">
                <a:solidFill>
                  <a:schemeClr val="bg1"/>
                </a:solidFill>
                <a:latin typeface="Verdana"/>
                <a:ea typeface="+mn-ea"/>
                <a:cs typeface="Verdana"/>
              </a:rPr>
              <a:t>, NAVANT (expected, satellites under commissioning)</a:t>
            </a:r>
          </a:p>
          <a:p>
            <a:pPr eaLnBrk="1" hangingPunct="1">
              <a:buClr>
                <a:schemeClr val="accent1"/>
              </a:buClr>
            </a:pPr>
            <a:endParaRPr lang="en-US" sz="1600" kern="1200" dirty="0">
              <a:solidFill>
                <a:schemeClr val="bg1"/>
              </a:solidFill>
              <a:latin typeface="Verdana"/>
              <a:ea typeface="+mn-ea"/>
              <a:cs typeface="Verdana"/>
            </a:endParaRPr>
          </a:p>
        </p:txBody>
      </p:sp>
    </p:spTree>
    <p:extLst>
      <p:ext uri="{BB962C8B-B14F-4D97-AF65-F5344CB8AC3E}">
        <p14:creationId xmlns:p14="http://schemas.microsoft.com/office/powerpoint/2010/main" val="3880386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6666-1E8A-8F33-4895-9351356C3653}"/>
              </a:ext>
            </a:extLst>
          </p:cNvPr>
          <p:cNvSpPr>
            <a:spLocks noGrp="1"/>
          </p:cNvSpPr>
          <p:nvPr>
            <p:ph type="title"/>
          </p:nvPr>
        </p:nvSpPr>
        <p:spPr/>
        <p:txBody>
          <a:bodyPr>
            <a:noAutofit/>
          </a:bodyPr>
          <a:lstStyle/>
          <a:p>
            <a:r>
              <a:rPr lang="en-US" sz="3200" b="1" dirty="0">
                <a:solidFill>
                  <a:schemeClr val="bg1"/>
                </a:solidFill>
                <a:latin typeface="Arial" panose="020B0604020202020204" pitchFamily="34" charset="0"/>
                <a:ea typeface="Verdana" panose="020B0604030504040204" pitchFamily="34" charset="0"/>
                <a:cs typeface="Arial" panose="020B0604020202020204" pitchFamily="34" charset="0"/>
              </a:rPr>
              <a:t>Metadata possible additional content</a:t>
            </a:r>
            <a:endParaRPr lang="en-NL" sz="3200" dirty="0"/>
          </a:p>
        </p:txBody>
      </p:sp>
      <p:graphicFrame>
        <p:nvGraphicFramePr>
          <p:cNvPr id="4" name="Table 3">
            <a:extLst>
              <a:ext uri="{FF2B5EF4-FFF2-40B4-BE49-F238E27FC236}">
                <a16:creationId xmlns:a16="http://schemas.microsoft.com/office/drawing/2014/main" id="{0F00D315-14C7-BF95-CFF6-2024F0942917}"/>
              </a:ext>
            </a:extLst>
          </p:cNvPr>
          <p:cNvGraphicFramePr>
            <a:graphicFrameLocks noGrp="1"/>
          </p:cNvGraphicFramePr>
          <p:nvPr/>
        </p:nvGraphicFramePr>
        <p:xfrm>
          <a:off x="579843" y="1255011"/>
          <a:ext cx="10588899" cy="5015157"/>
        </p:xfrm>
        <a:graphic>
          <a:graphicData uri="http://schemas.openxmlformats.org/drawingml/2006/table">
            <a:tbl>
              <a:tblPr>
                <a:tableStyleId>{69CF1AB2-1976-4502-BF36-3FF5EA218861}</a:tableStyleId>
              </a:tblPr>
              <a:tblGrid>
                <a:gridCol w="1181501">
                  <a:extLst>
                    <a:ext uri="{9D8B030D-6E8A-4147-A177-3AD203B41FA5}">
                      <a16:colId xmlns:a16="http://schemas.microsoft.com/office/drawing/2014/main" val="2589020747"/>
                    </a:ext>
                  </a:extLst>
                </a:gridCol>
                <a:gridCol w="1841819">
                  <a:extLst>
                    <a:ext uri="{9D8B030D-6E8A-4147-A177-3AD203B41FA5}">
                      <a16:colId xmlns:a16="http://schemas.microsoft.com/office/drawing/2014/main" val="3659952139"/>
                    </a:ext>
                  </a:extLst>
                </a:gridCol>
                <a:gridCol w="7565579">
                  <a:extLst>
                    <a:ext uri="{9D8B030D-6E8A-4147-A177-3AD203B41FA5}">
                      <a16:colId xmlns:a16="http://schemas.microsoft.com/office/drawing/2014/main" val="2608549594"/>
                    </a:ext>
                  </a:extLst>
                </a:gridCol>
              </a:tblGrid>
              <a:tr h="450028">
                <a:tc rowSpan="7">
                  <a:txBody>
                    <a:bodyPr/>
                    <a:lstStyle/>
                    <a:p>
                      <a:pPr algn="ctr" fontAlgn="ctr"/>
                      <a:r>
                        <a:rPr lang="en-GB" sz="1200" b="1" i="0" u="none" strike="noStrike" dirty="0">
                          <a:effectLst/>
                          <a:latin typeface="Arial" panose="020B0604020202020204" pitchFamily="34" charset="0"/>
                        </a:rPr>
                        <a:t>Non gravitational  forces</a:t>
                      </a:r>
                    </a:p>
                  </a:txBody>
                  <a:tcPr marL="0" marR="0" marT="0" marB="0" anchor="ctr"/>
                </a:tc>
                <a:tc rowSpan="3">
                  <a:txBody>
                    <a:bodyPr/>
                    <a:lstStyle/>
                    <a:p>
                      <a:pPr algn="ctr" fontAlgn="ctr"/>
                      <a:r>
                        <a:rPr lang="en-GB" sz="1200" u="none" strike="noStrike" dirty="0">
                          <a:effectLst/>
                        </a:rPr>
                        <a:t>Satellite Model</a:t>
                      </a:r>
                    </a:p>
                  </a:txBody>
                  <a:tcPr marL="0" marR="0" marT="0" marB="0" anchor="ctr"/>
                </a:tc>
                <a:tc>
                  <a:txBody>
                    <a:bodyPr/>
                    <a:lstStyle/>
                    <a:p>
                      <a:pPr algn="l" fontAlgn="b"/>
                      <a:r>
                        <a:rPr lang="en-GB" sz="1050" u="none" strike="noStrike" dirty="0">
                          <a:solidFill>
                            <a:schemeClr val="tx1"/>
                          </a:solidFill>
                          <a:effectLst/>
                        </a:rPr>
                        <a:t>Box wing with Higher level of details  concerning different materials used on the different satellite surfaces (area, optical properties, including nominal uncertainties), including front and back side optical properties for solar arrays.</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695128742"/>
                  </a:ext>
                </a:extLst>
              </a:tr>
              <a:tr h="313835">
                <a:tc vMerge="1">
                  <a:txBody>
                    <a:bodyPr/>
                    <a:lstStyle/>
                    <a:p>
                      <a:endParaRPr lang="en-NL"/>
                    </a:p>
                  </a:txBody>
                  <a:tcPr/>
                </a:tc>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GB" sz="1050" b="0" i="0" u="none" strike="noStrike" dirty="0">
                          <a:solidFill>
                            <a:schemeClr val="tx1"/>
                          </a:solidFill>
                          <a:effectLst/>
                          <a:latin typeface="Calibri" panose="020F0502020204030204" pitchFamily="34" charset="0"/>
                        </a:rPr>
                        <a:t>3D model for raytracing. </a:t>
                      </a:r>
                    </a:p>
                  </a:txBody>
                  <a:tcPr marL="0" marR="0" marT="0" marB="0" anchor="ctr"/>
                </a:tc>
                <a:extLst>
                  <a:ext uri="{0D108BD9-81ED-4DB2-BD59-A6C34878D82A}">
                    <a16:rowId xmlns:a16="http://schemas.microsoft.com/office/drawing/2014/main" val="704229060"/>
                  </a:ext>
                </a:extLst>
              </a:tr>
              <a:tr h="185251">
                <a:tc vMerge="1">
                  <a:txBody>
                    <a:bodyPr/>
                    <a:lstStyle/>
                    <a:p>
                      <a:endParaRPr lang="en-NL"/>
                    </a:p>
                  </a:txBody>
                  <a:tcPr/>
                </a:tc>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882030" rtl="0" eaLnBrk="1" fontAlgn="b" latinLnBrk="0" hangingPunct="1">
                        <a:lnSpc>
                          <a:spcPct val="100000"/>
                        </a:lnSpc>
                        <a:spcBef>
                          <a:spcPts val="0"/>
                        </a:spcBef>
                        <a:spcAft>
                          <a:spcPts val="0"/>
                        </a:spcAft>
                        <a:buClrTx/>
                        <a:buSzTx/>
                        <a:buFontTx/>
                        <a:buNone/>
                        <a:tabLst/>
                        <a:defRPr/>
                      </a:pPr>
                      <a:r>
                        <a:rPr lang="en-GB" sz="1050" u="none" strike="noStrike" dirty="0">
                          <a:solidFill>
                            <a:schemeClr val="tx1"/>
                          </a:solidFill>
                          <a:effectLst/>
                        </a:rPr>
                        <a:t>Infrared optical properties of surface materials for modelling of thermal Earth radiation effects.</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2331738439"/>
                  </a:ext>
                </a:extLst>
              </a:tr>
              <a:tr h="370500">
                <a:tc vMerge="1">
                  <a:txBody>
                    <a:bodyPr/>
                    <a:lstStyle/>
                    <a:p>
                      <a:endParaRPr lang="en-NL"/>
                    </a:p>
                  </a:txBody>
                  <a:tcPr/>
                </a:tc>
                <a:tc>
                  <a:txBody>
                    <a:bodyPr/>
                    <a:lstStyle/>
                    <a:p>
                      <a:pPr algn="ctr" fontAlgn="b"/>
                      <a:r>
                        <a:rPr lang="en-GB" sz="1200" b="0" i="0" u="none" strike="noStrike" dirty="0">
                          <a:solidFill>
                            <a:srgbClr val="000000"/>
                          </a:solidFill>
                          <a:effectLst/>
                          <a:latin typeface="Calibri" panose="020F0502020204030204" pitchFamily="34" charset="0"/>
                        </a:rPr>
                        <a:t>Antenna(s) emissions</a:t>
                      </a:r>
                    </a:p>
                  </a:txBody>
                  <a:tcPr marL="0" marR="0" marT="0" marB="0" anchor="ctr"/>
                </a:tc>
                <a:tc>
                  <a:txBody>
                    <a:bodyPr/>
                    <a:lstStyle/>
                    <a:p>
                      <a:pPr marL="0" marR="0" lvl="0" indent="0" algn="l" defTabSz="882030" rtl="0" eaLnBrk="1" fontAlgn="b" latinLnBrk="0" hangingPunct="1">
                        <a:lnSpc>
                          <a:spcPct val="100000"/>
                        </a:lnSpc>
                        <a:spcBef>
                          <a:spcPts val="0"/>
                        </a:spcBef>
                        <a:spcAft>
                          <a:spcPts val="0"/>
                        </a:spcAft>
                        <a:buClrTx/>
                        <a:buSzTx/>
                        <a:buFontTx/>
                        <a:buNone/>
                        <a:tabLst/>
                        <a:defRPr/>
                      </a:pPr>
                      <a:r>
                        <a:rPr lang="en-GB" sz="1050" u="none" strike="noStrike" dirty="0">
                          <a:solidFill>
                            <a:schemeClr val="tx1"/>
                          </a:solidFill>
                          <a:effectLst/>
                        </a:rPr>
                        <a:t>Transmit power for the calculation of the antenna thrust.</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3978070149"/>
                  </a:ext>
                </a:extLst>
              </a:tr>
              <a:tr h="370500">
                <a:tc vMerge="1">
                  <a:txBody>
                    <a:bodyPr/>
                    <a:lstStyle/>
                    <a:p>
                      <a:endParaRPr lang="en-NL"/>
                    </a:p>
                  </a:txBody>
                  <a:tcPr/>
                </a:tc>
                <a:tc rowSpan="3">
                  <a:txBody>
                    <a:bodyPr/>
                    <a:lstStyle/>
                    <a:p>
                      <a:pPr algn="ctr" fontAlgn="b"/>
                      <a:r>
                        <a:rPr lang="en-GB" sz="1200" b="0" i="0" u="none" strike="noStrike" dirty="0">
                          <a:solidFill>
                            <a:srgbClr val="000000"/>
                          </a:solidFill>
                          <a:effectLst/>
                          <a:latin typeface="Calibri" panose="020F0502020204030204" pitchFamily="34" charset="0"/>
                        </a:rPr>
                        <a:t>Thermal Emissions</a:t>
                      </a:r>
                    </a:p>
                  </a:txBody>
                  <a:tcPr marL="0" marR="0" marT="0" marB="0" anchor="ctr"/>
                </a:tc>
                <a:tc>
                  <a:txBody>
                    <a:bodyPr/>
                    <a:lstStyle/>
                    <a:p>
                      <a:pPr algn="l" fontAlgn="b"/>
                      <a:r>
                        <a:rPr lang="en-GB" sz="1050" u="none" strike="noStrike" dirty="0">
                          <a:solidFill>
                            <a:schemeClr val="tx1"/>
                          </a:solidFill>
                          <a:effectLst/>
                        </a:rPr>
                        <a:t>Radiator emission power (at least mean value) for the different surfaces to allow for the calculation of the corresponding thrust.</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2704755650"/>
                  </a:ext>
                </a:extLst>
              </a:tr>
              <a:tr h="470753">
                <a:tc vMerge="1">
                  <a:txBody>
                    <a:bodyPr/>
                    <a:lstStyle/>
                    <a:p>
                      <a:endParaRPr lang="en-NL"/>
                    </a:p>
                  </a:txBody>
                  <a:tcPr/>
                </a:tc>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GB" sz="1050" u="none" strike="noStrike" dirty="0">
                          <a:solidFill>
                            <a:schemeClr val="tx1"/>
                          </a:solidFill>
                          <a:effectLst/>
                        </a:rPr>
                        <a:t>Thermal properties of solar arrays (temperature and </a:t>
                      </a:r>
                      <a:r>
                        <a:rPr lang="en-GB" sz="1050" u="none" strike="noStrike" dirty="0" err="1">
                          <a:solidFill>
                            <a:schemeClr val="tx1"/>
                          </a:solidFill>
                          <a:effectLst/>
                        </a:rPr>
                        <a:t>emissivities</a:t>
                      </a:r>
                      <a:r>
                        <a:rPr lang="en-GB" sz="1050" u="none" strike="noStrike" dirty="0">
                          <a:solidFill>
                            <a:schemeClr val="tx1"/>
                          </a:solidFill>
                          <a:effectLst/>
                        </a:rPr>
                        <a:t> of front and back sides, thickness, heat capacity ) for modelling of re-radiation thrust in particular during shadow transits.</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3795350875"/>
                  </a:ext>
                </a:extLst>
              </a:tr>
              <a:tr h="370500">
                <a:tc vMerge="1">
                  <a:txBody>
                    <a:bodyPr/>
                    <a:lstStyle/>
                    <a:p>
                      <a:endParaRPr lang="en-NL"/>
                    </a:p>
                  </a:txBody>
                  <a:tcPr/>
                </a:tc>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GB" sz="1050" u="none" strike="noStrike" dirty="0">
                          <a:solidFill>
                            <a:schemeClr val="tx1"/>
                          </a:solidFill>
                          <a:effectLst/>
                        </a:rPr>
                        <a:t>Thermal properties (temperature range, emissivity, heat capacity) of the relevant external elements for computing the variable radial thermal thrust.</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2344745270"/>
                  </a:ext>
                </a:extLst>
              </a:tr>
              <a:tr h="313835">
                <a:tc>
                  <a:txBody>
                    <a:bodyPr/>
                    <a:lstStyle/>
                    <a:p>
                      <a:pPr algn="ctr" fontAlgn="ctr"/>
                      <a:r>
                        <a:rPr lang="en-GB" sz="1200" b="1" u="none" strike="noStrike" dirty="0">
                          <a:effectLst/>
                        </a:rPr>
                        <a:t>Attitude</a:t>
                      </a:r>
                      <a:endParaRPr lang="en-GB" sz="1200" b="1" i="0" u="none" strike="noStrike" dirty="0">
                        <a:effectLst/>
                        <a:latin typeface="Arial" panose="020B0604020202020204" pitchFamily="34" charset="0"/>
                      </a:endParaRP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Yaw turns epoch</a:t>
                      </a:r>
                    </a:p>
                  </a:txBody>
                  <a:tcPr marL="0" marR="0" marT="0" marB="0" anchor="ctr"/>
                </a:tc>
                <a:tc>
                  <a:txBody>
                    <a:bodyPr/>
                    <a:lstStyle/>
                    <a:p>
                      <a:pPr algn="l" fontAlgn="b"/>
                      <a:r>
                        <a:rPr lang="en-GB" sz="1050" u="none" strike="noStrike" dirty="0">
                          <a:solidFill>
                            <a:schemeClr val="tx1"/>
                          </a:solidFill>
                          <a:effectLst/>
                        </a:rPr>
                        <a:t> Information about the actual yaw turn switching epochs is needed to model the satellite orientation at these dates. </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406061580"/>
                  </a:ext>
                </a:extLst>
              </a:tr>
              <a:tr h="374118">
                <a:tc>
                  <a:txBody>
                    <a:bodyPr/>
                    <a:lstStyle/>
                    <a:p>
                      <a:pPr algn="ctr" fontAlgn="ctr"/>
                      <a:r>
                        <a:rPr lang="en-GB" sz="1200" b="1" i="0" u="none" strike="noStrike" dirty="0">
                          <a:effectLst/>
                          <a:latin typeface="Arial" panose="020B0604020202020204" pitchFamily="34" charset="0"/>
                        </a:rPr>
                        <a:t>clock</a:t>
                      </a: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Active clock</a:t>
                      </a:r>
                    </a:p>
                    <a:p>
                      <a:pPr algn="ctr" fontAlgn="b"/>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GB" sz="1050" u="none" strike="noStrike" dirty="0">
                          <a:solidFill>
                            <a:schemeClr val="tx1"/>
                          </a:solidFill>
                          <a:effectLst/>
                        </a:rPr>
                        <a:t>Notification of the active clock with corresponding time intervals also for the past to support reprocessing activities.</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1098838398"/>
                  </a:ext>
                </a:extLst>
              </a:tr>
              <a:tr h="313835">
                <a:tc rowSpan="5">
                  <a:txBody>
                    <a:bodyPr/>
                    <a:lstStyle/>
                    <a:p>
                      <a:pPr algn="ctr" fontAlgn="ctr"/>
                      <a:r>
                        <a:rPr lang="en-GB" sz="1200" b="1" u="none" strike="noStrike">
                          <a:effectLst/>
                        </a:rPr>
                        <a:t>Phase </a:t>
                      </a:r>
                      <a:endParaRPr lang="en-GB" sz="1200" b="1" u="none" strike="noStrike" dirty="0">
                        <a:effectLst/>
                      </a:endParaRPr>
                    </a:p>
                    <a:p>
                      <a:pPr algn="ctr" fontAlgn="ctr"/>
                      <a:r>
                        <a:rPr lang="en-GB" sz="1200" b="1" u="none" strike="noStrike" dirty="0">
                          <a:effectLst/>
                        </a:rPr>
                        <a:t>centres</a:t>
                      </a:r>
                      <a:endParaRPr lang="en-GB" sz="1200" b="1" i="0" u="none" strike="noStrike" dirty="0">
                        <a:effectLst/>
                        <a:latin typeface="Arial" panose="020B0604020202020204" pitchFamily="34" charset="0"/>
                      </a:endParaRPr>
                    </a:p>
                  </a:txBody>
                  <a:tcPr marL="0" marR="0" marT="0" marB="0" anchor="ctr"/>
                </a:tc>
                <a:tc rowSpan="3">
                  <a:txBody>
                    <a:bodyPr/>
                    <a:lstStyle/>
                    <a:p>
                      <a:pPr algn="ctr" fontAlgn="b"/>
                      <a:r>
                        <a:rPr lang="en-GB" sz="1200" u="none" strike="noStrike" dirty="0">
                          <a:effectLst/>
                        </a:rPr>
                        <a:t>NAVANT</a:t>
                      </a:r>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GB" sz="1050" u="none" strike="noStrike" dirty="0">
                          <a:solidFill>
                            <a:schemeClr val="tx1"/>
                          </a:solidFill>
                          <a:effectLst/>
                        </a:rPr>
                        <a:t>Phase centre offsets used for the generation of the broadcast orbits for the different services.</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148339781"/>
                  </a:ext>
                </a:extLst>
              </a:tr>
              <a:tr h="185251">
                <a:tc vMerge="1">
                  <a:txBody>
                    <a:bodyPr/>
                    <a:lstStyle/>
                    <a:p>
                      <a:pPr algn="ctr" fontAlgn="ctr"/>
                      <a:endParaRPr lang="en-GB" sz="1050" b="1" i="0" u="none" strike="noStrike" dirty="0">
                        <a:effectLst/>
                        <a:latin typeface="Arial" panose="020B0604020202020204" pitchFamily="34" charset="0"/>
                      </a:endParaRPr>
                    </a:p>
                  </a:txBody>
                  <a:tcPr marL="0" marR="0" marT="0" marB="0" anchor="ctr"/>
                </a:tc>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GB" sz="1050" u="none" strike="noStrike" dirty="0">
                          <a:solidFill>
                            <a:schemeClr val="tx1"/>
                          </a:solidFill>
                          <a:effectLst/>
                        </a:rPr>
                        <a:t>Transmit antenna group delay variations and nadir patterns.</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3725413029"/>
                  </a:ext>
                </a:extLst>
              </a:tr>
              <a:tr h="185251">
                <a:tc vMerge="1">
                  <a:txBody>
                    <a:bodyPr/>
                    <a:lstStyle/>
                    <a:p>
                      <a:endParaRPr lang="en-NL"/>
                    </a:p>
                  </a:txBody>
                  <a:tcPr/>
                </a:tc>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GB" sz="1050" u="none" strike="noStrike" dirty="0">
                          <a:solidFill>
                            <a:schemeClr val="tx1"/>
                          </a:solidFill>
                          <a:effectLst/>
                        </a:rPr>
                        <a:t>Transmit antenna gain pattern for boresight angles up to 90 degrees.</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2241815331"/>
                  </a:ext>
                </a:extLst>
              </a:tr>
              <a:tr h="370500">
                <a:tc vMerge="1">
                  <a:txBody>
                    <a:bodyPr/>
                    <a:lstStyle/>
                    <a:p>
                      <a:endParaRPr lang="en-NL"/>
                    </a:p>
                  </a:txBody>
                  <a:tcPr/>
                </a:tc>
                <a:tc>
                  <a:txBody>
                    <a:bodyPr/>
                    <a:lstStyle/>
                    <a:p>
                      <a:pPr algn="ctr" fontAlgn="b"/>
                      <a:r>
                        <a:rPr lang="en-GB" sz="1200" b="0" i="0" u="none" strike="noStrike" dirty="0">
                          <a:solidFill>
                            <a:srgbClr val="000000"/>
                          </a:solidFill>
                          <a:effectLst/>
                          <a:latin typeface="Calibri" panose="020F0502020204030204" pitchFamily="34" charset="0"/>
                        </a:rPr>
                        <a:t>Laser Retro Reflector</a:t>
                      </a:r>
                    </a:p>
                  </a:txBody>
                  <a:tcPr marL="0" marR="0" marT="0" marB="0" anchor="ctr"/>
                </a:tc>
                <a:tc>
                  <a:txBody>
                    <a:bodyPr/>
                    <a:lstStyle/>
                    <a:p>
                      <a:pPr algn="l" fontAlgn="b"/>
                      <a:r>
                        <a:rPr lang="en-GB" sz="1050" u="none" strike="noStrike" dirty="0">
                          <a:solidFill>
                            <a:schemeClr val="tx1"/>
                          </a:solidFill>
                          <a:effectLst/>
                        </a:rPr>
                        <a:t>Phase centre dependence from azimuth and elevation.  </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1120495385"/>
                  </a:ext>
                </a:extLst>
              </a:tr>
              <a:tr h="370500">
                <a:tc vMerge="1">
                  <a:txBody>
                    <a:bodyPr/>
                    <a:lstStyle/>
                    <a:p>
                      <a:pPr algn="ctr" fontAlgn="ctr"/>
                      <a:endParaRPr lang="en-GB" sz="1400" b="1" i="0" u="none" strike="noStrike" dirty="0">
                        <a:effectLst/>
                        <a:latin typeface="Arial" panose="020B0604020202020204" pitchFamily="34" charset="0"/>
                      </a:endParaRP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Inter Satellite Ranging</a:t>
                      </a:r>
                    </a:p>
                  </a:txBody>
                  <a:tcPr marL="0" marR="0" marT="0" marB="0" anchor="ctr"/>
                </a:tc>
                <a:tc>
                  <a:txBody>
                    <a:bodyPr/>
                    <a:lstStyle/>
                    <a:p>
                      <a:pPr algn="l" fontAlgn="b"/>
                      <a:r>
                        <a:rPr lang="en-GB" sz="1050" u="none" strike="noStrike" dirty="0">
                          <a:solidFill>
                            <a:schemeClr val="tx1"/>
                          </a:solidFill>
                          <a:effectLst/>
                        </a:rPr>
                        <a:t>Phase centre location and pointing information </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614029348"/>
                  </a:ext>
                </a:extLst>
              </a:tr>
              <a:tr h="370500">
                <a:tc>
                  <a:txBody>
                    <a:bodyPr/>
                    <a:lstStyle/>
                    <a:p>
                      <a:pPr algn="ctr" fontAlgn="ctr"/>
                      <a:r>
                        <a:rPr lang="en-GB" sz="1200" b="1" u="none" strike="noStrike" dirty="0">
                          <a:effectLst/>
                        </a:rPr>
                        <a:t>Accuracies</a:t>
                      </a:r>
                      <a:endParaRPr lang="en-GB" sz="1200" b="1" i="0" u="none" strike="noStrike" dirty="0">
                        <a:effectLst/>
                        <a:latin typeface="Arial" panose="020B0604020202020204" pitchFamily="34" charset="0"/>
                      </a:endParaRPr>
                    </a:p>
                  </a:txBody>
                  <a:tcPr marL="0" marR="0" marT="0" marB="0" anchor="ctr"/>
                </a:tc>
                <a:tc>
                  <a:txBody>
                    <a:bodyPr/>
                    <a:lstStyle/>
                    <a:p>
                      <a:pPr algn="ctr" fontAlgn="b"/>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GB" sz="1050" u="none" strike="noStrike" dirty="0">
                          <a:solidFill>
                            <a:schemeClr val="tx1"/>
                          </a:solidFill>
                          <a:effectLst/>
                        </a:rPr>
                        <a:t>Nominal accuracies of the metadata provided helps to assess the uncertainties of derived models of non-gravitational orbit perturbations. </a:t>
                      </a:r>
                      <a:endParaRPr lang="en-GB" sz="1050" b="0"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a16="http://schemas.microsoft.com/office/drawing/2014/main" val="3963900368"/>
                  </a:ext>
                </a:extLst>
              </a:tr>
            </a:tbl>
          </a:graphicData>
        </a:graphic>
      </p:graphicFrame>
      <p:sp>
        <p:nvSpPr>
          <p:cNvPr id="6" name="TextBox 5">
            <a:extLst>
              <a:ext uri="{FF2B5EF4-FFF2-40B4-BE49-F238E27FC236}">
                <a16:creationId xmlns:a16="http://schemas.microsoft.com/office/drawing/2014/main" id="{B3DDBFA3-217A-4D3A-AA3B-88AC1B5335A2}"/>
              </a:ext>
            </a:extLst>
          </p:cNvPr>
          <p:cNvSpPr txBox="1"/>
          <p:nvPr/>
        </p:nvSpPr>
        <p:spPr>
          <a:xfrm>
            <a:off x="579844" y="862706"/>
            <a:ext cx="11065650" cy="369332"/>
          </a:xfrm>
          <a:prstGeom prst="rect">
            <a:avLst/>
          </a:prstGeom>
          <a:noFill/>
        </p:spPr>
        <p:txBody>
          <a:bodyPr wrap="square">
            <a:spAutoFit/>
          </a:bodyPr>
          <a:lstStyle/>
          <a:p>
            <a:r>
              <a:rPr lang="en-GB" dirty="0">
                <a:solidFill>
                  <a:schemeClr val="bg1"/>
                </a:solidFill>
              </a:rPr>
              <a:t>Galileo Scientific Advisory Committee recommendation for additional Metadata content</a:t>
            </a:r>
            <a:endParaRPr lang="en-NL" dirty="0">
              <a:solidFill>
                <a:schemeClr val="bg1"/>
              </a:solidFill>
            </a:endParaRPr>
          </a:p>
        </p:txBody>
      </p:sp>
    </p:spTree>
    <p:extLst>
      <p:ext uri="{BB962C8B-B14F-4D97-AF65-F5344CB8AC3E}">
        <p14:creationId xmlns:p14="http://schemas.microsoft.com/office/powerpoint/2010/main" val="256822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avier benedicto\Desktop\BR-galileo_140721_V1aw.bm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6810" y="967003"/>
            <a:ext cx="5631718" cy="547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7017" y="145885"/>
            <a:ext cx="10136492" cy="1040658"/>
          </a:xfrm>
        </p:spPr>
        <p:txBody>
          <a:bodyPr vert="horz" lIns="0" tIns="45720" rIns="0" bIns="45720" rtlCol="0" anchor="ctr" anchorCtr="0">
            <a:normAutofit/>
          </a:bodyPr>
          <a:lstStyle/>
          <a:p>
            <a:r>
              <a:rPr lang="en-GB" sz="4000" dirty="0">
                <a:solidFill>
                  <a:srgbClr val="FFC000"/>
                </a:solidFill>
              </a:rPr>
              <a:t>GALILEO UNDER DEVELOPMENT</a:t>
            </a:r>
          </a:p>
        </p:txBody>
      </p:sp>
    </p:spTree>
    <p:extLst>
      <p:ext uri="{BB962C8B-B14F-4D97-AF65-F5344CB8AC3E}">
        <p14:creationId xmlns:p14="http://schemas.microsoft.com/office/powerpoint/2010/main" val="327582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17" y="145885"/>
            <a:ext cx="10136492" cy="584775"/>
          </a:xfrm>
          <a:noFill/>
          <a:ln>
            <a:noFill/>
          </a:ln>
        </p:spPr>
        <p:txBody>
          <a:bodyPr vert="horz" wrap="square" lIns="121920" tIns="60960" rIns="121920" bIns="60960" numCol="1" rtlCol="0" anchor="ctr" anchorCtr="0" compatLnSpc="1">
            <a:prstTxWarp prst="textNoShape">
              <a:avLst/>
            </a:prstTxWarp>
            <a:spAutoFit/>
          </a:bodyPr>
          <a:lstStyle/>
          <a:p>
            <a:r>
              <a:rPr lang="en-GB" dirty="0">
                <a:solidFill>
                  <a:schemeClr val="bg1"/>
                </a:solidFill>
                <a:latin typeface="Arial" charset="0"/>
                <a:ea typeface="Arial" charset="0"/>
                <a:cs typeface="Arial" charset="0"/>
              </a:rPr>
              <a:t>GALILEO Satellites Production</a:t>
            </a:r>
          </a:p>
        </p:txBody>
      </p:sp>
      <p:pic>
        <p:nvPicPr>
          <p:cNvPr id="3" name="Picture 2">
            <a:extLst>
              <a:ext uri="{FF2B5EF4-FFF2-40B4-BE49-F238E27FC236}">
                <a16:creationId xmlns:a16="http://schemas.microsoft.com/office/drawing/2014/main" id="{CB16DFDE-1C59-F3C1-965A-09E2CDE95088}"/>
              </a:ext>
            </a:extLst>
          </p:cNvPr>
          <p:cNvPicPr>
            <a:picLocks noChangeAspect="1"/>
          </p:cNvPicPr>
          <p:nvPr/>
        </p:nvPicPr>
        <p:blipFill>
          <a:blip r:embed="rId2"/>
          <a:stretch>
            <a:fillRect/>
          </a:stretch>
        </p:blipFill>
        <p:spPr>
          <a:xfrm>
            <a:off x="5927304" y="3708970"/>
            <a:ext cx="2143497" cy="2685471"/>
          </a:xfrm>
          <a:prstGeom prst="rect">
            <a:avLst/>
          </a:prstGeom>
        </p:spPr>
      </p:pic>
      <p:pic>
        <p:nvPicPr>
          <p:cNvPr id="5" name="Picture 4" descr="A large metal box on a platform&#10;&#10;Description automatically generated">
            <a:extLst>
              <a:ext uri="{FF2B5EF4-FFF2-40B4-BE49-F238E27FC236}">
                <a16:creationId xmlns:a16="http://schemas.microsoft.com/office/drawing/2014/main" id="{56B21858-2404-7B45-03A5-391276F18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3747" y="3708970"/>
            <a:ext cx="2143497" cy="2687706"/>
          </a:xfrm>
          <a:prstGeom prst="rect">
            <a:avLst/>
          </a:prstGeom>
        </p:spPr>
      </p:pic>
      <p:pic>
        <p:nvPicPr>
          <p:cNvPr id="12" name="Picture 2" descr="C:\Users\javier benedicto\Desktop\BR-galileo_140721_V1aw.bmp">
            <a:extLst>
              <a:ext uri="{FF2B5EF4-FFF2-40B4-BE49-F238E27FC236}">
                <a16:creationId xmlns:a16="http://schemas.microsoft.com/office/drawing/2014/main" id="{0EADFC47-D882-255E-5D62-B43F34E4FE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251" y="1033752"/>
            <a:ext cx="2645159" cy="257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3">
            <a:extLst>
              <a:ext uri="{FF2B5EF4-FFF2-40B4-BE49-F238E27FC236}">
                <a16:creationId xmlns:a16="http://schemas.microsoft.com/office/drawing/2014/main" id="{38011E02-3730-C9A3-3DDC-C75F169AAD91}"/>
              </a:ext>
            </a:extLst>
          </p:cNvPr>
          <p:cNvSpPr txBox="1">
            <a:spLocks/>
          </p:cNvSpPr>
          <p:nvPr/>
        </p:nvSpPr>
        <p:spPr bwMode="auto">
          <a:xfrm>
            <a:off x="4841495" y="835016"/>
            <a:ext cx="4067202" cy="101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4" tIns="45702" rIns="91404" bIns="45702"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636" indent="-285636" eaLnBrk="0" hangingPunct="0">
              <a:lnSpc>
                <a:spcPct val="100000"/>
              </a:lnSpc>
              <a:spcBef>
                <a:spcPts val="600"/>
              </a:spcBef>
              <a:buClr>
                <a:srgbClr val="00AE9C"/>
              </a:buClr>
              <a:buFont typeface="Arial" panose="020B0604020202020204" pitchFamily="34" charset="0"/>
              <a:buChar char="•"/>
              <a:defRPr/>
            </a:pPr>
            <a:r>
              <a:rPr lang="en-GB" sz="2800" b="1" dirty="0">
                <a:solidFill>
                  <a:srgbClr val="FFC000"/>
                </a:solidFill>
                <a:latin typeface="Arial"/>
                <a:ea typeface="MS PGothic"/>
                <a:cs typeface="Arial"/>
              </a:rPr>
              <a:t>8</a:t>
            </a:r>
            <a:r>
              <a:rPr lang="en-GB" sz="2800" b="1" dirty="0">
                <a:solidFill>
                  <a:schemeClr val="bg1"/>
                </a:solidFill>
                <a:latin typeface="Arial"/>
                <a:ea typeface="MS PGothic"/>
                <a:cs typeface="Arial"/>
              </a:rPr>
              <a:t> Satellites delivered</a:t>
            </a:r>
          </a:p>
          <a:p>
            <a:pPr marL="1066962" lvl="1" indent="-285636"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FOC Batch 3</a:t>
            </a:r>
          </a:p>
          <a:p>
            <a:pPr marL="1066962" lvl="1" indent="-285636"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In storage at OHB</a:t>
            </a:r>
          </a:p>
          <a:p>
            <a:pPr marL="285636" indent="-285636" eaLnBrk="0" hangingPunct="0">
              <a:lnSpc>
                <a:spcPct val="100000"/>
              </a:lnSpc>
              <a:spcBef>
                <a:spcPts val="600"/>
              </a:spcBef>
              <a:buClr>
                <a:srgbClr val="00AE9C"/>
              </a:buClr>
              <a:buFont typeface="Arial" panose="020B0604020202020204" pitchFamily="34" charset="0"/>
              <a:buChar char="•"/>
              <a:defRPr/>
            </a:pPr>
            <a:endParaRPr lang="en-GB" sz="2800" b="1" dirty="0">
              <a:solidFill>
                <a:schemeClr val="bg1"/>
              </a:solidFill>
              <a:latin typeface="Arial"/>
              <a:ea typeface="MS PGothic"/>
              <a:cs typeface="Arial"/>
            </a:endParaRPr>
          </a:p>
        </p:txBody>
      </p:sp>
      <p:sp>
        <p:nvSpPr>
          <p:cNvPr id="17" name="Content Placeholder 3">
            <a:extLst>
              <a:ext uri="{FF2B5EF4-FFF2-40B4-BE49-F238E27FC236}">
                <a16:creationId xmlns:a16="http://schemas.microsoft.com/office/drawing/2014/main" id="{B2C81963-5EBB-4C41-7046-60D2B5921FFE}"/>
              </a:ext>
            </a:extLst>
          </p:cNvPr>
          <p:cNvSpPr txBox="1">
            <a:spLocks/>
          </p:cNvSpPr>
          <p:nvPr/>
        </p:nvSpPr>
        <p:spPr bwMode="auto">
          <a:xfrm>
            <a:off x="295432" y="3773869"/>
            <a:ext cx="5817237" cy="129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4" tIns="45702" rIns="91404" bIns="45702"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636" indent="-285636" eaLnBrk="0" hangingPunct="0">
              <a:lnSpc>
                <a:spcPct val="100000"/>
              </a:lnSpc>
              <a:spcBef>
                <a:spcPts val="600"/>
              </a:spcBef>
              <a:buClr>
                <a:srgbClr val="00AE9C"/>
              </a:buClr>
              <a:buFont typeface="Arial" panose="020B0604020202020204" pitchFamily="34" charset="0"/>
              <a:buChar char="•"/>
              <a:defRPr/>
            </a:pPr>
            <a:r>
              <a:rPr lang="en-GB" sz="2800" b="1" dirty="0">
                <a:solidFill>
                  <a:srgbClr val="FFC000"/>
                </a:solidFill>
                <a:latin typeface="Arial"/>
                <a:ea typeface="MS PGothic"/>
                <a:cs typeface="Arial"/>
              </a:rPr>
              <a:t>12</a:t>
            </a:r>
            <a:r>
              <a:rPr lang="en-GB" sz="2800" b="1" dirty="0">
                <a:solidFill>
                  <a:schemeClr val="bg1"/>
                </a:solidFill>
                <a:latin typeface="Arial"/>
                <a:ea typeface="MS PGothic"/>
                <a:cs typeface="Arial"/>
              </a:rPr>
              <a:t> Satellites under production</a:t>
            </a:r>
          </a:p>
          <a:p>
            <a:pPr marL="1124226" lvl="1" indent="-342900"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2nd Generation </a:t>
            </a:r>
            <a:br>
              <a:rPr lang="en-GB" sz="2400" dirty="0">
                <a:solidFill>
                  <a:schemeClr val="bg1"/>
                </a:solidFill>
                <a:latin typeface="Arial"/>
                <a:ea typeface="MS PGothic"/>
                <a:cs typeface="Arial"/>
              </a:rPr>
            </a:br>
            <a:r>
              <a:rPr lang="en-GB" sz="2400" dirty="0">
                <a:solidFill>
                  <a:schemeClr val="bg1"/>
                </a:solidFill>
                <a:latin typeface="Arial"/>
                <a:ea typeface="MS PGothic"/>
                <a:cs typeface="Arial"/>
              </a:rPr>
              <a:t>6 Thales + 6 ADS</a:t>
            </a:r>
          </a:p>
          <a:p>
            <a:pPr marL="1124226" lvl="1" indent="-342900"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Structure Models delivered</a:t>
            </a:r>
          </a:p>
          <a:p>
            <a:pPr marL="1124226" lvl="1" indent="-342900" eaLnBrk="0" hangingPunct="0">
              <a:lnSpc>
                <a:spcPct val="100000"/>
              </a:lnSpc>
              <a:spcBef>
                <a:spcPts val="600"/>
              </a:spcBef>
              <a:buClr>
                <a:srgbClr val="00AE9C"/>
              </a:buClr>
              <a:buFont typeface="Arial" panose="020B0604020202020204" pitchFamily="34" charset="0"/>
              <a:buChar char="•"/>
              <a:defRPr/>
            </a:pPr>
            <a:r>
              <a:rPr lang="en-GB" sz="2400" dirty="0">
                <a:solidFill>
                  <a:schemeClr val="bg1"/>
                </a:solidFill>
                <a:latin typeface="Arial"/>
                <a:ea typeface="MS PGothic"/>
                <a:cs typeface="Arial"/>
              </a:rPr>
              <a:t>Both SAT-CDRs completed</a:t>
            </a:r>
          </a:p>
        </p:txBody>
      </p:sp>
      <p:sp>
        <p:nvSpPr>
          <p:cNvPr id="11" name="Content Placeholder 3">
            <a:extLst>
              <a:ext uri="{FF2B5EF4-FFF2-40B4-BE49-F238E27FC236}">
                <a16:creationId xmlns:a16="http://schemas.microsoft.com/office/drawing/2014/main" id="{D0405A66-05FF-1F2C-378C-0B5C3EF00B88}"/>
              </a:ext>
            </a:extLst>
          </p:cNvPr>
          <p:cNvSpPr txBox="1">
            <a:spLocks/>
          </p:cNvSpPr>
          <p:nvPr/>
        </p:nvSpPr>
        <p:spPr bwMode="auto">
          <a:xfrm>
            <a:off x="295432" y="835016"/>
            <a:ext cx="4067202" cy="73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4" tIns="45702" rIns="91404" bIns="45702"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636" indent="-285636" eaLnBrk="0" hangingPunct="0">
              <a:lnSpc>
                <a:spcPct val="100000"/>
              </a:lnSpc>
              <a:spcBef>
                <a:spcPts val="600"/>
              </a:spcBef>
              <a:buClr>
                <a:srgbClr val="00AE9C"/>
              </a:buClr>
              <a:buFont typeface="Arial" panose="020B0604020202020204" pitchFamily="34" charset="0"/>
              <a:buChar char="•"/>
              <a:defRPr/>
            </a:pPr>
            <a:r>
              <a:rPr lang="en-GB" sz="2800" b="1" dirty="0">
                <a:solidFill>
                  <a:srgbClr val="FFC000"/>
                </a:solidFill>
                <a:latin typeface="Arial"/>
                <a:ea typeface="MS PGothic"/>
                <a:cs typeface="Arial"/>
              </a:rPr>
              <a:t>30</a:t>
            </a:r>
            <a:r>
              <a:rPr lang="en-GB" sz="2800" b="1" dirty="0">
                <a:solidFill>
                  <a:schemeClr val="bg1"/>
                </a:solidFill>
                <a:latin typeface="Arial"/>
                <a:ea typeface="MS PGothic"/>
                <a:cs typeface="Arial"/>
              </a:rPr>
              <a:t> Satellites in Orbit </a:t>
            </a:r>
          </a:p>
        </p:txBody>
      </p:sp>
      <p:pic>
        <p:nvPicPr>
          <p:cNvPr id="19" name="Picture 18">
            <a:extLst>
              <a:ext uri="{FF2B5EF4-FFF2-40B4-BE49-F238E27FC236}">
                <a16:creationId xmlns:a16="http://schemas.microsoft.com/office/drawing/2014/main" id="{54FA0246-34E8-97F1-C110-BB0AAA4CFE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4913" y="1175029"/>
            <a:ext cx="3263523" cy="2179484"/>
          </a:xfrm>
          <a:prstGeom prst="rect">
            <a:avLst/>
          </a:prstGeom>
        </p:spPr>
      </p:pic>
    </p:spTree>
    <p:extLst>
      <p:ext uri="{BB962C8B-B14F-4D97-AF65-F5344CB8AC3E}">
        <p14:creationId xmlns:p14="http://schemas.microsoft.com/office/powerpoint/2010/main" val="149637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026908-BCBF-E43B-827F-EC254DA43425}"/>
              </a:ext>
            </a:extLst>
          </p:cNvPr>
          <p:cNvSpPr>
            <a:spLocks noGrp="1"/>
          </p:cNvSpPr>
          <p:nvPr>
            <p:ph type="title"/>
          </p:nvPr>
        </p:nvSpPr>
        <p:spPr/>
        <p:txBody>
          <a:bodyPr>
            <a:normAutofit/>
          </a:bodyPr>
          <a:lstStyle/>
          <a:p>
            <a:r>
              <a:rPr lang="en-GB" dirty="0"/>
              <a:t> </a:t>
            </a:r>
          </a:p>
        </p:txBody>
      </p:sp>
      <p:sp>
        <p:nvSpPr>
          <p:cNvPr id="2" name="Content Placeholder 2">
            <a:extLst>
              <a:ext uri="{FF2B5EF4-FFF2-40B4-BE49-F238E27FC236}">
                <a16:creationId xmlns:a16="http://schemas.microsoft.com/office/drawing/2014/main" id="{19A53396-D174-B9B0-C5E2-8D2EA0856FFA}"/>
              </a:ext>
            </a:extLst>
          </p:cNvPr>
          <p:cNvSpPr txBox="1">
            <a:spLocks/>
          </p:cNvSpPr>
          <p:nvPr/>
        </p:nvSpPr>
        <p:spPr bwMode="auto">
          <a:xfrm>
            <a:off x="232757" y="1289323"/>
            <a:ext cx="6527272" cy="531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sz="2000" kern="0" dirty="0">
                <a:solidFill>
                  <a:schemeClr val="bg1"/>
                </a:solidFill>
              </a:rPr>
              <a:t>New signal generation capabilities: increased number of signal components and configurability</a:t>
            </a:r>
          </a:p>
          <a:p>
            <a:pPr marL="285750" indent="-285750">
              <a:buFont typeface="Arial" panose="020B0604020202020204" pitchFamily="34" charset="0"/>
              <a:buChar char="•"/>
            </a:pPr>
            <a:r>
              <a:rPr lang="en-GB" sz="2000" kern="0" dirty="0">
                <a:solidFill>
                  <a:schemeClr val="bg1"/>
                </a:solidFill>
              </a:rPr>
              <a:t>Improved EIRP</a:t>
            </a:r>
          </a:p>
          <a:p>
            <a:pPr marL="285750" indent="-285750">
              <a:buFont typeface="Arial" panose="020B0604020202020204" pitchFamily="34" charset="0"/>
              <a:buChar char="•"/>
            </a:pPr>
            <a:r>
              <a:rPr lang="en-GB" sz="2000" kern="0" dirty="0">
                <a:solidFill>
                  <a:schemeClr val="bg1"/>
                </a:solidFill>
              </a:rPr>
              <a:t>Inter Satellite Links</a:t>
            </a:r>
          </a:p>
          <a:p>
            <a:pPr marL="285750" indent="-285750">
              <a:buFont typeface="Arial" panose="020B0604020202020204" pitchFamily="34" charset="0"/>
              <a:buChar char="•"/>
            </a:pPr>
            <a:r>
              <a:rPr lang="en-GB" sz="2000" kern="0" dirty="0">
                <a:solidFill>
                  <a:schemeClr val="bg1"/>
                </a:solidFill>
              </a:rPr>
              <a:t>On Board Authentication</a:t>
            </a:r>
          </a:p>
          <a:p>
            <a:pPr marL="285750" indent="-285750">
              <a:buFont typeface="Arial" panose="020B0604020202020204" pitchFamily="34" charset="0"/>
              <a:buChar char="•"/>
            </a:pPr>
            <a:r>
              <a:rPr lang="en-GB" sz="2000" kern="0" dirty="0">
                <a:solidFill>
                  <a:schemeClr val="bg1"/>
                </a:solidFill>
              </a:rPr>
              <a:t>Minimised in-orbit maintenance activities</a:t>
            </a:r>
          </a:p>
          <a:p>
            <a:pPr marL="285750" indent="-285750">
              <a:buFont typeface="Arial" panose="020B0604020202020204" pitchFamily="34" charset="0"/>
              <a:buChar char="•"/>
            </a:pPr>
            <a:r>
              <a:rPr lang="en-GB" sz="2000" kern="0" dirty="0">
                <a:solidFill>
                  <a:schemeClr val="bg1"/>
                </a:solidFill>
              </a:rPr>
              <a:t>Increased data rate in the Ground to Space communication</a:t>
            </a:r>
          </a:p>
          <a:p>
            <a:pPr marL="285750" indent="-285750">
              <a:buFont typeface="Arial" panose="020B0604020202020204" pitchFamily="34" charset="0"/>
              <a:buChar char="•"/>
            </a:pPr>
            <a:r>
              <a:rPr lang="en-GB" sz="2000" kern="0" dirty="0">
                <a:solidFill>
                  <a:schemeClr val="bg1"/>
                </a:solidFill>
              </a:rPr>
              <a:t>Improved Time Reference (number of atomic clocks and their relevant monitoring functions)</a:t>
            </a:r>
          </a:p>
          <a:p>
            <a:pPr marL="285750" indent="-285750">
              <a:buFont typeface="Arial" panose="020B0604020202020204" pitchFamily="34" charset="0"/>
              <a:buChar char="•"/>
            </a:pPr>
            <a:r>
              <a:rPr lang="en-GB" sz="2000" kern="0" dirty="0">
                <a:solidFill>
                  <a:schemeClr val="bg1"/>
                </a:solidFill>
              </a:rPr>
              <a:t>Orbit Raising Capability – Dual Launch</a:t>
            </a:r>
          </a:p>
          <a:p>
            <a:pPr marL="285750" indent="-285750">
              <a:buFont typeface="Arial" panose="020B0604020202020204" pitchFamily="34" charset="0"/>
              <a:buChar char="•"/>
            </a:pPr>
            <a:r>
              <a:rPr lang="en-GB" sz="2000" kern="0" dirty="0">
                <a:solidFill>
                  <a:schemeClr val="bg1"/>
                </a:solidFill>
              </a:rPr>
              <a:t>15 years lifetime</a:t>
            </a:r>
          </a:p>
          <a:p>
            <a:pPr marL="285750" indent="-285750">
              <a:buFont typeface="Arial" panose="020B0604020202020204" pitchFamily="34" charset="0"/>
              <a:buChar char="•"/>
            </a:pPr>
            <a:endParaRPr lang="en-GB" sz="2000" kern="0" dirty="0">
              <a:solidFill>
                <a:schemeClr val="bg1"/>
              </a:solidFill>
            </a:endParaRPr>
          </a:p>
          <a:p>
            <a:pPr marL="285750" indent="-285750">
              <a:buFont typeface="Arial" panose="020B0604020202020204" pitchFamily="34" charset="0"/>
              <a:buChar char="•"/>
            </a:pPr>
            <a:endParaRPr lang="en-GB" sz="2000" kern="0" dirty="0">
              <a:solidFill>
                <a:schemeClr val="bg1"/>
              </a:solidFill>
            </a:endParaRPr>
          </a:p>
        </p:txBody>
      </p:sp>
      <p:pic>
        <p:nvPicPr>
          <p:cNvPr id="5" name="Picture 2" descr="Galileo Second Generation">
            <a:extLst>
              <a:ext uri="{FF2B5EF4-FFF2-40B4-BE49-F238E27FC236}">
                <a16:creationId xmlns:a16="http://schemas.microsoft.com/office/drawing/2014/main" id="{1D8FA7C7-EC20-01F5-CF34-B86F69859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6467" y="1407108"/>
            <a:ext cx="5235855" cy="392689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6206FE3-17AD-1B04-6ED2-CEF69288655A}"/>
              </a:ext>
            </a:extLst>
          </p:cNvPr>
          <p:cNvSpPr txBox="1">
            <a:spLocks/>
          </p:cNvSpPr>
          <p:nvPr/>
        </p:nvSpPr>
        <p:spPr>
          <a:xfrm>
            <a:off x="114657" y="0"/>
            <a:ext cx="10564229" cy="1065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ea typeface="Verdana" panose="020B0604030504040204" pitchFamily="34" charset="0"/>
                <a:cs typeface="Arial" panose="020B0604020202020204" pitchFamily="34" charset="0"/>
              </a:rPr>
              <a:t>Galileo 2</a:t>
            </a:r>
            <a:r>
              <a:rPr lang="en-US" sz="3200" b="1" baseline="30000" dirty="0">
                <a:solidFill>
                  <a:schemeClr val="bg1"/>
                </a:solidFill>
                <a:latin typeface="Arial" panose="020B0604020202020204" pitchFamily="34" charset="0"/>
                <a:ea typeface="Verdana" panose="020B0604030504040204" pitchFamily="34" charset="0"/>
                <a:cs typeface="Arial" panose="020B0604020202020204" pitchFamily="34" charset="0"/>
              </a:rPr>
              <a:t>nd</a:t>
            </a:r>
            <a:r>
              <a:rPr lang="en-US" sz="3200" b="1" dirty="0">
                <a:solidFill>
                  <a:schemeClr val="bg1"/>
                </a:solidFill>
                <a:latin typeface="Arial" panose="020B0604020202020204" pitchFamily="34" charset="0"/>
                <a:ea typeface="Verdana" panose="020B0604030504040204" pitchFamily="34" charset="0"/>
                <a:cs typeface="Arial" panose="020B0604020202020204" pitchFamily="34" charset="0"/>
              </a:rPr>
              <a:t> Gen Satellites: designed for the future</a:t>
            </a:r>
            <a:endParaRPr lang="en-FR" sz="3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239760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D5D9-4BE2-5DC6-FE38-3CDF31DDA9A9}"/>
              </a:ext>
            </a:extLst>
          </p:cNvPr>
          <p:cNvSpPr>
            <a:spLocks noGrp="1"/>
          </p:cNvSpPr>
          <p:nvPr>
            <p:ph type="title"/>
          </p:nvPr>
        </p:nvSpPr>
        <p:spPr/>
        <p:txBody>
          <a:bodyPr/>
          <a:lstStyle/>
          <a:p>
            <a:r>
              <a:rPr lang="en-GB" dirty="0"/>
              <a:t>Evolution of the Galileo Satellites</a:t>
            </a:r>
          </a:p>
        </p:txBody>
      </p:sp>
      <p:pic>
        <p:nvPicPr>
          <p:cNvPr id="4" name="Picture 3" descr="A screenshot of a computer&#10;&#10;Description automatically generated">
            <a:extLst>
              <a:ext uri="{FF2B5EF4-FFF2-40B4-BE49-F238E27FC236}">
                <a16:creationId xmlns:a16="http://schemas.microsoft.com/office/drawing/2014/main" id="{2D67F57B-A56A-0C69-1E26-79AB3A3D0698}"/>
              </a:ext>
            </a:extLst>
          </p:cNvPr>
          <p:cNvPicPr>
            <a:picLocks noChangeAspect="1"/>
          </p:cNvPicPr>
          <p:nvPr/>
        </p:nvPicPr>
        <p:blipFill>
          <a:blip r:embed="rId2"/>
          <a:stretch>
            <a:fillRect/>
          </a:stretch>
        </p:blipFill>
        <p:spPr>
          <a:xfrm>
            <a:off x="144927" y="1284515"/>
            <a:ext cx="11935484" cy="4740058"/>
          </a:xfrm>
          <a:prstGeom prst="rect">
            <a:avLst/>
          </a:prstGeom>
        </p:spPr>
      </p:pic>
    </p:spTree>
    <p:extLst>
      <p:ext uri="{BB962C8B-B14F-4D97-AF65-F5344CB8AC3E}">
        <p14:creationId xmlns:p14="http://schemas.microsoft.com/office/powerpoint/2010/main" val="1279319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43C7-3B6F-197F-8DD7-BE53316A2CD5}"/>
              </a:ext>
            </a:extLst>
          </p:cNvPr>
          <p:cNvSpPr>
            <a:spLocks noGrp="1"/>
          </p:cNvSpPr>
          <p:nvPr>
            <p:ph type="title"/>
          </p:nvPr>
        </p:nvSpPr>
        <p:spPr/>
        <p:txBody>
          <a:bodyPr>
            <a:noAutofit/>
          </a:bodyPr>
          <a:lstStyle/>
          <a:p>
            <a:r>
              <a:rPr lang="en-GB" sz="3200" dirty="0"/>
              <a:t>Galileo Satellites Classes</a:t>
            </a:r>
          </a:p>
        </p:txBody>
      </p:sp>
      <p:pic>
        <p:nvPicPr>
          <p:cNvPr id="4" name="Content Placeholder 3">
            <a:hlinkClick r:id="rId2"/>
            <a:extLst>
              <a:ext uri="{FF2B5EF4-FFF2-40B4-BE49-F238E27FC236}">
                <a16:creationId xmlns:a16="http://schemas.microsoft.com/office/drawing/2014/main" id="{6971AC7F-D029-B39D-0A7F-CAC69DDD618D}"/>
              </a:ext>
            </a:extLst>
          </p:cNvPr>
          <p:cNvPicPr>
            <a:picLocks noGrp="1" noChangeAspect="1"/>
          </p:cNvPicPr>
          <p:nvPr>
            <p:ph idx="1"/>
          </p:nvPr>
        </p:nvPicPr>
        <p:blipFill>
          <a:blip r:embed="rId3"/>
          <a:stretch>
            <a:fillRect/>
          </a:stretch>
        </p:blipFill>
        <p:spPr>
          <a:xfrm>
            <a:off x="1210274" y="882650"/>
            <a:ext cx="9782565" cy="5327650"/>
          </a:xfrm>
          <a:prstGeom prst="rect">
            <a:avLst/>
          </a:prstGeom>
        </p:spPr>
      </p:pic>
      <p:sp>
        <p:nvSpPr>
          <p:cNvPr id="5" name="Arrow: Pentagon 4">
            <a:extLst>
              <a:ext uri="{FF2B5EF4-FFF2-40B4-BE49-F238E27FC236}">
                <a16:creationId xmlns:a16="http://schemas.microsoft.com/office/drawing/2014/main" id="{19E24D41-0CED-3A8D-8850-C9940AE6E7D0}"/>
              </a:ext>
            </a:extLst>
          </p:cNvPr>
          <p:cNvSpPr/>
          <p:nvPr/>
        </p:nvSpPr>
        <p:spPr>
          <a:xfrm>
            <a:off x="137663" y="1464733"/>
            <a:ext cx="1527342" cy="56520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G1 FOC</a:t>
            </a:r>
          </a:p>
        </p:txBody>
      </p:sp>
      <p:sp>
        <p:nvSpPr>
          <p:cNvPr id="6" name="Arrow: Pentagon 5">
            <a:extLst>
              <a:ext uri="{FF2B5EF4-FFF2-40B4-BE49-F238E27FC236}">
                <a16:creationId xmlns:a16="http://schemas.microsoft.com/office/drawing/2014/main" id="{9D6AEA36-8DEE-DFA3-8573-E7AF1DE80827}"/>
              </a:ext>
            </a:extLst>
          </p:cNvPr>
          <p:cNvSpPr/>
          <p:nvPr/>
        </p:nvSpPr>
        <p:spPr>
          <a:xfrm>
            <a:off x="137663" y="5350123"/>
            <a:ext cx="1527342" cy="56520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G2 SB1-A</a:t>
            </a:r>
          </a:p>
        </p:txBody>
      </p:sp>
      <p:sp>
        <p:nvSpPr>
          <p:cNvPr id="7" name="Arrow: Pentagon 6">
            <a:extLst>
              <a:ext uri="{FF2B5EF4-FFF2-40B4-BE49-F238E27FC236}">
                <a16:creationId xmlns:a16="http://schemas.microsoft.com/office/drawing/2014/main" id="{0686B5C3-E108-6761-2163-4796E772EF11}"/>
              </a:ext>
            </a:extLst>
          </p:cNvPr>
          <p:cNvSpPr/>
          <p:nvPr/>
        </p:nvSpPr>
        <p:spPr>
          <a:xfrm>
            <a:off x="138707" y="3708579"/>
            <a:ext cx="1527342" cy="56520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G2 SB1-B</a:t>
            </a:r>
          </a:p>
        </p:txBody>
      </p:sp>
    </p:spTree>
    <p:extLst>
      <p:ext uri="{BB962C8B-B14F-4D97-AF65-F5344CB8AC3E}">
        <p14:creationId xmlns:p14="http://schemas.microsoft.com/office/powerpoint/2010/main" val="687577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G2SB1-A (Sat Prime Thales </a:t>
            </a:r>
            <a:r>
              <a:rPr lang="en-GB" sz="3200" dirty="0" err="1"/>
              <a:t>Alenia</a:t>
            </a:r>
            <a:r>
              <a:rPr lang="en-GB" sz="3200" dirty="0"/>
              <a:t> Space)</a:t>
            </a:r>
          </a:p>
        </p:txBody>
      </p:sp>
      <p:pic>
        <p:nvPicPr>
          <p:cNvPr id="4"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10800000">
            <a:off x="216000" y="1018116"/>
            <a:ext cx="5521325" cy="368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7" name="Rounded Rectangle 6"/>
          <p:cNvSpPr/>
          <p:nvPr/>
        </p:nvSpPr>
        <p:spPr>
          <a:xfrm>
            <a:off x="5877911" y="1018115"/>
            <a:ext cx="5965902" cy="2410885"/>
          </a:xfrm>
          <a:prstGeom prst="roundRect">
            <a:avLst/>
          </a:prstGeom>
          <a:noFill/>
          <a:ln w="25400"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285750" indent="-285750">
              <a:buFont typeface="Arial" panose="020B0604020202020204" pitchFamily="34" charset="0"/>
              <a:buChar char="•"/>
            </a:pPr>
            <a:r>
              <a:rPr lang="en-GB" altLang="en-US" sz="1600" dirty="0">
                <a:solidFill>
                  <a:schemeClr val="bg1"/>
                </a:solidFill>
              </a:rPr>
              <a:t>Contract to develop and manufacture </a:t>
            </a:r>
            <a:r>
              <a:rPr lang="en-GB" altLang="en-US" sz="1600" b="1" dirty="0">
                <a:solidFill>
                  <a:schemeClr val="bg1"/>
                </a:solidFill>
              </a:rPr>
              <a:t>6 Galileo 2nd Generation satellites</a:t>
            </a:r>
            <a:r>
              <a:rPr lang="en-GB" altLang="en-US" sz="1600" dirty="0">
                <a:solidFill>
                  <a:schemeClr val="bg1"/>
                </a:solidFill>
              </a:rPr>
              <a:t> was kicked off in Q1 2021,</a:t>
            </a:r>
          </a:p>
          <a:p>
            <a:pPr marL="285750" indent="-285750">
              <a:buFont typeface="Arial" panose="020B0604020202020204" pitchFamily="34" charset="0"/>
              <a:buChar char="•"/>
            </a:pPr>
            <a:r>
              <a:rPr lang="en-GB" altLang="en-US" sz="1600" dirty="0">
                <a:solidFill>
                  <a:schemeClr val="bg1"/>
                </a:solidFill>
              </a:rPr>
              <a:t>Thales </a:t>
            </a:r>
            <a:r>
              <a:rPr lang="en-GB" altLang="en-US" sz="1600" dirty="0" err="1">
                <a:solidFill>
                  <a:schemeClr val="bg1"/>
                </a:solidFill>
              </a:rPr>
              <a:t>Alenia</a:t>
            </a:r>
            <a:r>
              <a:rPr lang="en-GB" altLang="en-US" sz="1600" dirty="0">
                <a:solidFill>
                  <a:schemeClr val="bg1"/>
                </a:solidFill>
              </a:rPr>
              <a:t> Space in Rome is Prime contractor for the G2SB1-A satellites,</a:t>
            </a:r>
          </a:p>
          <a:p>
            <a:pPr marL="285750" indent="-285750">
              <a:buFont typeface="Arial" panose="020B0604020202020204" pitchFamily="34" charset="0"/>
              <a:buChar char="•"/>
            </a:pPr>
            <a:r>
              <a:rPr lang="en-GB" altLang="en-US" sz="1600" dirty="0">
                <a:solidFill>
                  <a:schemeClr val="bg1"/>
                </a:solidFill>
              </a:rPr>
              <a:t>Launch planned with Ariane-62,</a:t>
            </a:r>
          </a:p>
          <a:p>
            <a:pPr marL="285750" indent="-285750">
              <a:buFont typeface="Arial" panose="020B0604020202020204" pitchFamily="34" charset="0"/>
              <a:buChar char="•"/>
            </a:pPr>
            <a:r>
              <a:rPr lang="en-GB" altLang="en-US" sz="1600" dirty="0">
                <a:solidFill>
                  <a:schemeClr val="bg1"/>
                </a:solidFill>
              </a:rPr>
              <a:t>Key focus on providing enhanced navigation capabilities while ensuring compatibility with G1 and continuity of legacy services.</a:t>
            </a:r>
          </a:p>
        </p:txBody>
      </p:sp>
      <p:sp>
        <p:nvSpPr>
          <p:cNvPr id="8" name="Rounded Rectangle 7"/>
          <p:cNvSpPr/>
          <p:nvPr/>
        </p:nvSpPr>
        <p:spPr>
          <a:xfrm>
            <a:off x="215999" y="4839628"/>
            <a:ext cx="5521326" cy="1457093"/>
          </a:xfrm>
          <a:prstGeom prst="roundRect">
            <a:avLst/>
          </a:prstGeom>
          <a:noFill/>
          <a:ln w="254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r>
              <a:rPr lang="en-GB" sz="1600" dirty="0">
                <a:solidFill>
                  <a:schemeClr val="bg1"/>
                </a:solidFill>
              </a:rPr>
              <a:t>Launch mass: &lt;2,500kg</a:t>
            </a:r>
          </a:p>
          <a:p>
            <a:r>
              <a:rPr lang="en-GB" sz="1600" dirty="0">
                <a:solidFill>
                  <a:schemeClr val="bg1"/>
                </a:solidFill>
              </a:rPr>
              <a:t>S/A power: &lt;11.5kW </a:t>
            </a:r>
            <a:r>
              <a:rPr lang="en-GB" sz="1600" dirty="0" err="1">
                <a:solidFill>
                  <a:schemeClr val="bg1"/>
                </a:solidFill>
              </a:rPr>
              <a:t>BoL</a:t>
            </a:r>
            <a:endParaRPr lang="en-GB" sz="1600" dirty="0">
              <a:solidFill>
                <a:schemeClr val="bg1"/>
              </a:solidFill>
            </a:endParaRPr>
          </a:p>
          <a:p>
            <a:r>
              <a:rPr lang="en-GB" sz="1600" dirty="0">
                <a:solidFill>
                  <a:schemeClr val="bg1"/>
                </a:solidFill>
              </a:rPr>
              <a:t>Lifetime: 15 year service lifetime</a:t>
            </a:r>
          </a:p>
          <a:p>
            <a:r>
              <a:rPr lang="en-GB" sz="1600" dirty="0">
                <a:solidFill>
                  <a:schemeClr val="bg1"/>
                </a:solidFill>
              </a:rPr>
              <a:t>Payload Rx/</a:t>
            </a:r>
            <a:r>
              <a:rPr lang="en-GB" sz="1600" dirty="0" err="1">
                <a:solidFill>
                  <a:schemeClr val="bg1"/>
                </a:solidFill>
              </a:rPr>
              <a:t>Tx</a:t>
            </a:r>
            <a:r>
              <a:rPr lang="en-GB" sz="1600" dirty="0">
                <a:solidFill>
                  <a:schemeClr val="bg1"/>
                </a:solidFill>
              </a:rPr>
              <a:t> bands: L-Band, C-Band, UHF</a:t>
            </a:r>
          </a:p>
          <a:p>
            <a:r>
              <a:rPr lang="en-GB" sz="1600" dirty="0">
                <a:solidFill>
                  <a:schemeClr val="bg1"/>
                </a:solidFill>
              </a:rPr>
              <a:t>Command &amp; Control bands: S-Band, </a:t>
            </a:r>
            <a:r>
              <a:rPr lang="en-GB" sz="1600" dirty="0" err="1">
                <a:solidFill>
                  <a:schemeClr val="bg1"/>
                </a:solidFill>
              </a:rPr>
              <a:t>Ka</a:t>
            </a:r>
            <a:r>
              <a:rPr lang="en-GB" sz="1600" dirty="0">
                <a:solidFill>
                  <a:schemeClr val="bg1"/>
                </a:solidFill>
              </a:rPr>
              <a:t>-Band</a:t>
            </a:r>
          </a:p>
        </p:txBody>
      </p:sp>
      <p:sp>
        <p:nvSpPr>
          <p:cNvPr id="3" name="Rounded Rectangle 6">
            <a:extLst>
              <a:ext uri="{FF2B5EF4-FFF2-40B4-BE49-F238E27FC236}">
                <a16:creationId xmlns:a16="http://schemas.microsoft.com/office/drawing/2014/main" id="{1B6AFBD6-9F37-2B8D-D3E7-CC59943134F0}"/>
              </a:ext>
            </a:extLst>
          </p:cNvPr>
          <p:cNvSpPr/>
          <p:nvPr/>
        </p:nvSpPr>
        <p:spPr>
          <a:xfrm>
            <a:off x="5877911" y="3802273"/>
            <a:ext cx="5965902" cy="2237833"/>
          </a:xfrm>
          <a:prstGeom prst="roundRect">
            <a:avLst/>
          </a:prstGeom>
          <a:noFill/>
          <a:ln w="254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285750" indent="-285750">
              <a:buFont typeface="Arial" panose="020B0604020202020204" pitchFamily="34" charset="0"/>
              <a:buChar char="•"/>
            </a:pPr>
            <a:r>
              <a:rPr lang="en-GB" altLang="en-US" sz="1600" dirty="0">
                <a:solidFill>
                  <a:schemeClr val="bg1"/>
                </a:solidFill>
              </a:rPr>
              <a:t>Critical Design Review has been completed in March/April 2024,</a:t>
            </a:r>
          </a:p>
          <a:p>
            <a:pPr marL="285750" indent="-285750">
              <a:buFont typeface="Arial" panose="020B0604020202020204" pitchFamily="34" charset="0"/>
              <a:buChar char="•"/>
            </a:pPr>
            <a:r>
              <a:rPr lang="en-GB" altLang="en-US" sz="1600" dirty="0">
                <a:solidFill>
                  <a:schemeClr val="bg1"/>
                </a:solidFill>
              </a:rPr>
              <a:t>Manufacturing of SAT PFM and FM2 is ongoing,</a:t>
            </a:r>
          </a:p>
          <a:p>
            <a:pPr marL="285750" indent="-285750">
              <a:buFont typeface="Arial" panose="020B0604020202020204" pitchFamily="34" charset="0"/>
              <a:buChar char="•"/>
            </a:pPr>
            <a:r>
              <a:rPr lang="en-GB" altLang="en-US" sz="1600" dirty="0">
                <a:solidFill>
                  <a:schemeClr val="bg1"/>
                </a:solidFill>
              </a:rPr>
              <a:t>Comprehensive test campaigns with Satellite EM as well as Payload EM continue to support preparation for payload and Satellite Assembly Integration and Testing.</a:t>
            </a:r>
          </a:p>
        </p:txBody>
      </p:sp>
    </p:spTree>
    <p:extLst>
      <p:ext uri="{BB962C8B-B14F-4D97-AF65-F5344CB8AC3E}">
        <p14:creationId xmlns:p14="http://schemas.microsoft.com/office/powerpoint/2010/main" val="1139133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C502E-8CB8-BE77-CE28-1D03341E70AA}"/>
              </a:ext>
            </a:extLst>
          </p:cNvPr>
          <p:cNvSpPr>
            <a:spLocks noGrp="1"/>
          </p:cNvSpPr>
          <p:nvPr>
            <p:ph type="title"/>
          </p:nvPr>
        </p:nvSpPr>
        <p:spPr/>
        <p:txBody>
          <a:bodyPr>
            <a:noAutofit/>
          </a:bodyPr>
          <a:lstStyle/>
          <a:p>
            <a:r>
              <a:rPr lang="en-GB" sz="3200" dirty="0"/>
              <a:t>G2SB1A Satellite Testing</a:t>
            </a:r>
          </a:p>
        </p:txBody>
      </p:sp>
      <p:sp>
        <p:nvSpPr>
          <p:cNvPr id="12" name="Content Placeholder 2">
            <a:extLst>
              <a:ext uri="{FF2B5EF4-FFF2-40B4-BE49-F238E27FC236}">
                <a16:creationId xmlns:a16="http://schemas.microsoft.com/office/drawing/2014/main" id="{7462A6DF-137D-F08F-188E-1D2FC7EE90B8}"/>
              </a:ext>
            </a:extLst>
          </p:cNvPr>
          <p:cNvSpPr>
            <a:spLocks noGrp="1"/>
          </p:cNvSpPr>
          <p:nvPr>
            <p:ph idx="1"/>
          </p:nvPr>
        </p:nvSpPr>
        <p:spPr>
          <a:xfrm>
            <a:off x="0" y="826828"/>
            <a:ext cx="3841163" cy="1764465"/>
          </a:xfrm>
        </p:spPr>
        <p:txBody>
          <a:bodyPr/>
          <a:lstStyle/>
          <a:p>
            <a:pPr>
              <a:buFont typeface="Arial" panose="020B0604020202020204" pitchFamily="34" charset="0"/>
              <a:buChar char="•"/>
            </a:pPr>
            <a:r>
              <a:rPr lang="en-GB" sz="1800" dirty="0">
                <a:solidFill>
                  <a:schemeClr val="accent6"/>
                </a:solidFill>
              </a:rPr>
              <a:t>Satellite structure, launch adapter and separation mechanism successfully qualified for launch with Ariane-62 in stacked configuration</a:t>
            </a:r>
          </a:p>
          <a:p>
            <a:pPr>
              <a:buFont typeface="Arial" panose="020B0604020202020204" pitchFamily="34" charset="0"/>
              <a:buChar char="•"/>
            </a:pPr>
            <a:r>
              <a:rPr lang="en-GB" sz="1800" kern="0" dirty="0">
                <a:solidFill>
                  <a:schemeClr val="accent6"/>
                </a:solidFill>
              </a:rPr>
              <a:t>Payload radiated tests performed in HERTZ facility </a:t>
            </a:r>
            <a:r>
              <a:rPr lang="en-GB" sz="1800" dirty="0">
                <a:solidFill>
                  <a:schemeClr val="accent6"/>
                </a:solidFill>
              </a:rPr>
              <a:t>at Estec</a:t>
            </a:r>
            <a:endParaRPr lang="en-GB" sz="1800" kern="0" dirty="0">
              <a:solidFill>
                <a:schemeClr val="accent6"/>
              </a:solidFill>
            </a:endParaRPr>
          </a:p>
          <a:p>
            <a:pPr>
              <a:buFont typeface="Arial" panose="020B0604020202020204" pitchFamily="34" charset="0"/>
              <a:buChar char="•"/>
            </a:pPr>
            <a:endParaRPr lang="en-GB" sz="1800" dirty="0">
              <a:solidFill>
                <a:schemeClr val="accent6"/>
              </a:solidFill>
            </a:endParaRPr>
          </a:p>
          <a:p>
            <a:pPr>
              <a:buFont typeface="Arial" panose="020B0604020202020204" pitchFamily="34" charset="0"/>
              <a:buChar char="•"/>
            </a:pPr>
            <a:endParaRPr lang="en-GB" sz="1800" dirty="0"/>
          </a:p>
        </p:txBody>
      </p:sp>
      <p:pic>
        <p:nvPicPr>
          <p:cNvPr id="4" name="Picture 3">
            <a:extLst>
              <a:ext uri="{FF2B5EF4-FFF2-40B4-BE49-F238E27FC236}">
                <a16:creationId xmlns:a16="http://schemas.microsoft.com/office/drawing/2014/main" id="{3D6714A7-2C45-2C67-BAB5-54B6E24D1E8E}"/>
              </a:ext>
            </a:extLst>
          </p:cNvPr>
          <p:cNvPicPr>
            <a:picLocks noChangeAspect="1"/>
          </p:cNvPicPr>
          <p:nvPr/>
        </p:nvPicPr>
        <p:blipFill>
          <a:blip r:embed="rId2"/>
          <a:stretch>
            <a:fillRect/>
          </a:stretch>
        </p:blipFill>
        <p:spPr>
          <a:xfrm>
            <a:off x="3884126" y="3799019"/>
            <a:ext cx="3770923" cy="2512921"/>
          </a:xfrm>
          <a:prstGeom prst="rect">
            <a:avLst/>
          </a:prstGeom>
        </p:spPr>
      </p:pic>
      <p:pic>
        <p:nvPicPr>
          <p:cNvPr id="5" name="Immagine 4">
            <a:extLst>
              <a:ext uri="{FF2B5EF4-FFF2-40B4-BE49-F238E27FC236}">
                <a16:creationId xmlns:a16="http://schemas.microsoft.com/office/drawing/2014/main" id="{9CBED9CF-9B9C-012D-A6BD-C143E6A87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3056" y="983312"/>
            <a:ext cx="3451571" cy="2593498"/>
          </a:xfrm>
          <a:prstGeom prst="rect">
            <a:avLst/>
          </a:prstGeom>
        </p:spPr>
      </p:pic>
      <p:sp>
        <p:nvSpPr>
          <p:cNvPr id="6" name="TextBox 5">
            <a:extLst>
              <a:ext uri="{FF2B5EF4-FFF2-40B4-BE49-F238E27FC236}">
                <a16:creationId xmlns:a16="http://schemas.microsoft.com/office/drawing/2014/main" id="{F3E6FECD-CF17-325A-0390-17E3109E365F}"/>
              </a:ext>
            </a:extLst>
          </p:cNvPr>
          <p:cNvSpPr txBox="1"/>
          <p:nvPr/>
        </p:nvSpPr>
        <p:spPr>
          <a:xfrm>
            <a:off x="3873056" y="983312"/>
            <a:ext cx="3115573" cy="307135"/>
          </a:xfrm>
          <a:prstGeom prst="rect">
            <a:avLst/>
          </a:prstGeom>
          <a:solidFill>
            <a:schemeClr val="accent6"/>
          </a:solidFill>
        </p:spPr>
        <p:txBody>
          <a:bodyPr wrap="square" rtlCol="0">
            <a:spAutoFit/>
          </a:bodyPr>
          <a:lstStyle/>
          <a:p>
            <a:r>
              <a:rPr lang="en-GB" sz="1396" dirty="0"/>
              <a:t>Structure Model acoustic testing </a:t>
            </a:r>
          </a:p>
        </p:txBody>
      </p:sp>
      <p:sp>
        <p:nvSpPr>
          <p:cNvPr id="7" name="TextBox 6">
            <a:extLst>
              <a:ext uri="{FF2B5EF4-FFF2-40B4-BE49-F238E27FC236}">
                <a16:creationId xmlns:a16="http://schemas.microsoft.com/office/drawing/2014/main" id="{17E25E9B-6943-4BEE-C0EC-A55E97E2FE90}"/>
              </a:ext>
            </a:extLst>
          </p:cNvPr>
          <p:cNvSpPr txBox="1"/>
          <p:nvPr/>
        </p:nvSpPr>
        <p:spPr>
          <a:xfrm>
            <a:off x="3884126" y="3799020"/>
            <a:ext cx="3104503" cy="283123"/>
          </a:xfrm>
          <a:prstGeom prst="rect">
            <a:avLst/>
          </a:prstGeom>
          <a:solidFill>
            <a:schemeClr val="accent6"/>
          </a:solidFill>
        </p:spPr>
        <p:txBody>
          <a:bodyPr wrap="square" rtlCol="0">
            <a:spAutoFit/>
          </a:bodyPr>
          <a:lstStyle/>
          <a:p>
            <a:r>
              <a:rPr lang="en-GB" sz="1200" dirty="0"/>
              <a:t>Structure Model with Launch Adapter</a:t>
            </a:r>
          </a:p>
        </p:txBody>
      </p:sp>
      <p:pic>
        <p:nvPicPr>
          <p:cNvPr id="8" name="Picture 2" descr=" ">
            <a:extLst>
              <a:ext uri="{FF2B5EF4-FFF2-40B4-BE49-F238E27FC236}">
                <a16:creationId xmlns:a16="http://schemas.microsoft.com/office/drawing/2014/main" id="{356DD64B-A24A-01A2-6F77-973B96E1C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04" y="966710"/>
            <a:ext cx="4302420" cy="24604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0452AD0B-261F-4C49-6FE3-84CD2F62A9CE}"/>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6932" y="3554500"/>
            <a:ext cx="3946093" cy="2850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77274E-1AC4-C299-C960-BD262A58C41F}"/>
              </a:ext>
            </a:extLst>
          </p:cNvPr>
          <p:cNvSpPr txBox="1"/>
          <p:nvPr/>
        </p:nvSpPr>
        <p:spPr>
          <a:xfrm>
            <a:off x="7766933" y="6078333"/>
            <a:ext cx="2528435" cy="306938"/>
          </a:xfrm>
          <a:prstGeom prst="rect">
            <a:avLst/>
          </a:prstGeom>
          <a:solidFill>
            <a:schemeClr val="accent6"/>
          </a:solidFill>
        </p:spPr>
        <p:txBody>
          <a:bodyPr wrap="square" rtlCol="0">
            <a:spAutoFit/>
          </a:bodyPr>
          <a:lstStyle/>
          <a:p>
            <a:r>
              <a:rPr lang="en-GB" sz="1396" dirty="0"/>
              <a:t>Complete stack on shaker</a:t>
            </a:r>
          </a:p>
        </p:txBody>
      </p:sp>
      <p:sp>
        <p:nvSpPr>
          <p:cNvPr id="11" name="TextBox 10">
            <a:extLst>
              <a:ext uri="{FF2B5EF4-FFF2-40B4-BE49-F238E27FC236}">
                <a16:creationId xmlns:a16="http://schemas.microsoft.com/office/drawing/2014/main" id="{C99730AF-201B-C395-DA11-B7DFFBA640EB}"/>
              </a:ext>
            </a:extLst>
          </p:cNvPr>
          <p:cNvSpPr txBox="1"/>
          <p:nvPr/>
        </p:nvSpPr>
        <p:spPr>
          <a:xfrm>
            <a:off x="7778704" y="3103592"/>
            <a:ext cx="2528435" cy="306938"/>
          </a:xfrm>
          <a:prstGeom prst="rect">
            <a:avLst/>
          </a:prstGeom>
          <a:solidFill>
            <a:schemeClr val="accent6"/>
          </a:solidFill>
        </p:spPr>
        <p:txBody>
          <a:bodyPr wrap="square" rtlCol="0">
            <a:spAutoFit/>
          </a:bodyPr>
          <a:lstStyle/>
          <a:p>
            <a:r>
              <a:rPr lang="en-GB" sz="1396" dirty="0"/>
              <a:t>Acoustic Testing</a:t>
            </a:r>
          </a:p>
        </p:txBody>
      </p:sp>
      <p:pic>
        <p:nvPicPr>
          <p:cNvPr id="3" name="Picture 2" descr="No alt text provided for this image">
            <a:extLst>
              <a:ext uri="{FF2B5EF4-FFF2-40B4-BE49-F238E27FC236}">
                <a16:creationId xmlns:a16="http://schemas.microsoft.com/office/drawing/2014/main" id="{0219EFC9-6EEC-F8CF-5DF0-65F5EAED14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396" y="3576809"/>
            <a:ext cx="3719767" cy="26456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71D8E9D-71E6-EEB1-6D72-41419FE4984A}"/>
              </a:ext>
            </a:extLst>
          </p:cNvPr>
          <p:cNvSpPr txBox="1"/>
          <p:nvPr/>
        </p:nvSpPr>
        <p:spPr>
          <a:xfrm>
            <a:off x="121396" y="5942281"/>
            <a:ext cx="2491176" cy="280131"/>
          </a:xfrm>
          <a:prstGeom prst="rect">
            <a:avLst/>
          </a:prstGeom>
          <a:solidFill>
            <a:schemeClr val="accent6"/>
          </a:solidFill>
        </p:spPr>
        <p:txBody>
          <a:bodyPr wrap="square" rtlCol="0">
            <a:spAutoFit/>
          </a:bodyPr>
          <a:lstStyle/>
          <a:p>
            <a:r>
              <a:rPr lang="en-GB" sz="1200" dirty="0"/>
              <a:t>NAV Payload radiated testing</a:t>
            </a:r>
          </a:p>
        </p:txBody>
      </p:sp>
    </p:spTree>
    <p:extLst>
      <p:ext uri="{BB962C8B-B14F-4D97-AF65-F5344CB8AC3E}">
        <p14:creationId xmlns:p14="http://schemas.microsoft.com/office/powerpoint/2010/main" val="53181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G2SB1-B (Sat Prime Airbus Defence and Space)</a:t>
            </a:r>
          </a:p>
        </p:txBody>
      </p:sp>
      <p:sp>
        <p:nvSpPr>
          <p:cNvPr id="8" name="Rounded Rectangle 7"/>
          <p:cNvSpPr/>
          <p:nvPr/>
        </p:nvSpPr>
        <p:spPr>
          <a:xfrm>
            <a:off x="215999" y="4839628"/>
            <a:ext cx="5521326" cy="1457093"/>
          </a:xfrm>
          <a:prstGeom prst="roundRect">
            <a:avLst/>
          </a:prstGeom>
          <a:noFill/>
          <a:ln w="254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rPr>
              <a:t>Launch mass: &lt;2,400kg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rPr>
              <a:t>S/A power: &lt;9.1kW </a:t>
            </a:r>
            <a:r>
              <a:rPr kumimoji="0" lang="en-GB" sz="1600" b="0" i="0" u="none" strike="noStrike" kern="1200" cap="none" spc="0" normalizeH="0" baseline="0" noProof="0" dirty="0" err="1">
                <a:ln>
                  <a:noFill/>
                </a:ln>
                <a:solidFill>
                  <a:srgbClr val="FEFFFF"/>
                </a:solidFill>
                <a:effectLst/>
                <a:uLnTx/>
                <a:uFillTx/>
                <a:latin typeface="Arial" panose="020B0604020202020204"/>
                <a:ea typeface="+mn-ea"/>
                <a:cs typeface="+mn-cs"/>
              </a:rPr>
              <a:t>BoL</a:t>
            </a:r>
            <a:endPar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rPr>
              <a:t>Lifetime: 15 year service lifetime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rPr>
              <a:t>Payload Rx/</a:t>
            </a:r>
            <a:r>
              <a:rPr kumimoji="0" lang="en-GB" sz="1600" b="0" i="0" u="none" strike="noStrike" kern="1200" cap="none" spc="0" normalizeH="0" baseline="0" noProof="0" dirty="0" err="1">
                <a:ln>
                  <a:noFill/>
                </a:ln>
                <a:solidFill>
                  <a:srgbClr val="FEFFFF"/>
                </a:solidFill>
                <a:effectLst/>
                <a:uLnTx/>
                <a:uFillTx/>
                <a:latin typeface="Arial" panose="020B0604020202020204"/>
                <a:ea typeface="+mn-ea"/>
                <a:cs typeface="+mn-cs"/>
              </a:rPr>
              <a:t>Tx</a:t>
            </a:r>
            <a:r>
              <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rPr>
              <a:t> bands: L-Band, C-Band, UHF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rPr>
              <a:t>Command &amp; Control bands: S-Band, </a:t>
            </a:r>
            <a:r>
              <a:rPr kumimoji="0" lang="en-GB" sz="1600" b="0" i="0" u="none" strike="noStrike" kern="1200" cap="none" spc="0" normalizeH="0" baseline="0" noProof="0" dirty="0" err="1">
                <a:ln>
                  <a:noFill/>
                </a:ln>
                <a:solidFill>
                  <a:srgbClr val="FEFFFF"/>
                </a:solidFill>
                <a:effectLst/>
                <a:uLnTx/>
                <a:uFillTx/>
                <a:latin typeface="Arial" panose="020B0604020202020204"/>
                <a:ea typeface="+mn-ea"/>
                <a:cs typeface="+mn-cs"/>
              </a:rPr>
              <a:t>Ka</a:t>
            </a:r>
            <a:r>
              <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rPr>
              <a:t>-Band</a:t>
            </a:r>
          </a:p>
        </p:txBody>
      </p:sp>
      <p:sp>
        <p:nvSpPr>
          <p:cNvPr id="3" name="Rounded Rectangle 6">
            <a:extLst>
              <a:ext uri="{FF2B5EF4-FFF2-40B4-BE49-F238E27FC236}">
                <a16:creationId xmlns:a16="http://schemas.microsoft.com/office/drawing/2014/main" id="{1B6AFBD6-9F37-2B8D-D3E7-CC59943134F0}"/>
              </a:ext>
            </a:extLst>
          </p:cNvPr>
          <p:cNvSpPr/>
          <p:nvPr/>
        </p:nvSpPr>
        <p:spPr>
          <a:xfrm>
            <a:off x="6487885" y="4295342"/>
            <a:ext cx="5521326" cy="2001379"/>
          </a:xfrm>
          <a:prstGeom prst="roundRect">
            <a:avLst/>
          </a:prstGeom>
          <a:noFill/>
          <a:ln w="254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Critical Design Review has been completed in May 2024,</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Manufacturing of SAT PFM and FM2 is ongoing,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Comprehensive test campaigns with Satellite EM as well as Payload EM continue to support preparation for payload and SAT AIT.</a:t>
            </a:r>
          </a:p>
        </p:txBody>
      </p:sp>
      <p:pic>
        <p:nvPicPr>
          <p:cNvPr id="5" name="Picture 4" descr="A satellite in space above earth&#10;&#10;Description automatically generated">
            <a:extLst>
              <a:ext uri="{FF2B5EF4-FFF2-40B4-BE49-F238E27FC236}">
                <a16:creationId xmlns:a16="http://schemas.microsoft.com/office/drawing/2014/main" id="{974CA54E-8C55-D0F0-C467-D096F9EA2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0061"/>
            <a:ext cx="6339753" cy="3566110"/>
          </a:xfrm>
          <a:prstGeom prst="rect">
            <a:avLst/>
          </a:prstGeom>
        </p:spPr>
      </p:pic>
      <p:sp>
        <p:nvSpPr>
          <p:cNvPr id="7" name="Rounded Rectangle 6"/>
          <p:cNvSpPr/>
          <p:nvPr/>
        </p:nvSpPr>
        <p:spPr>
          <a:xfrm>
            <a:off x="6487885" y="1105565"/>
            <a:ext cx="5355927" cy="2758864"/>
          </a:xfrm>
          <a:prstGeom prst="roundRect">
            <a:avLst/>
          </a:prstGeom>
          <a:noFill/>
          <a:ln w="25400"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Contract to develop and manufacture six Galileo 2nd Generation satellites was kicked off in Q2 2021,</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Airbus </a:t>
            </a:r>
            <a:r>
              <a:rPr kumimoji="0" lang="en-GB" altLang="en-US" sz="1600" b="0" i="0" u="none" strike="noStrike" kern="1200" cap="none" spc="0" normalizeH="0" baseline="0" noProof="0" dirty="0" err="1">
                <a:ln>
                  <a:noFill/>
                </a:ln>
                <a:solidFill>
                  <a:srgbClr val="FEFFFF"/>
                </a:solidFill>
                <a:effectLst/>
                <a:uLnTx/>
                <a:uFillTx/>
                <a:latin typeface="Arial" panose="020B0604020202020204"/>
                <a:ea typeface="+mn-ea"/>
                <a:cs typeface="+mn-cs"/>
              </a:rPr>
              <a:t>Defense</a:t>
            </a: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 and Space in Friedrichshafen is Prime contractor for the G2SB1-B satellites,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Launch planned with Ariane-62,</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FEFFFF"/>
                </a:solidFill>
                <a:effectLst/>
                <a:uLnTx/>
                <a:uFillTx/>
                <a:latin typeface="Arial" panose="020B0604020202020204"/>
                <a:ea typeface="+mn-ea"/>
                <a:cs typeface="+mn-cs"/>
              </a:rPr>
              <a:t>Key focus on providing enhanced navigation capabilities while ensuring compatibility with G1 and continuity of legacy services.</a:t>
            </a:r>
          </a:p>
        </p:txBody>
      </p:sp>
    </p:spTree>
    <p:extLst>
      <p:ext uri="{BB962C8B-B14F-4D97-AF65-F5344CB8AC3E}">
        <p14:creationId xmlns:p14="http://schemas.microsoft.com/office/powerpoint/2010/main" val="29676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avier benedicto\Desktop\BR-galileo_140721_V1aw.bm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42657" y="1137635"/>
            <a:ext cx="5366658" cy="521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931" y="43900"/>
            <a:ext cx="10136492" cy="1389001"/>
          </a:xfrm>
        </p:spPr>
        <p:txBody>
          <a:bodyPr vert="horz" lIns="0" tIns="45720" rIns="0" bIns="45720" rtlCol="0" anchor="ctr" anchorCtr="0">
            <a:normAutofit/>
          </a:bodyPr>
          <a:lstStyle/>
          <a:p>
            <a:r>
              <a:rPr lang="en-GB" sz="4000" dirty="0">
                <a:solidFill>
                  <a:srgbClr val="FFC000"/>
                </a:solidFill>
              </a:rPr>
              <a:t>GALILEO IN OPERATION</a:t>
            </a:r>
          </a:p>
        </p:txBody>
      </p:sp>
    </p:spTree>
    <p:extLst>
      <p:ext uri="{BB962C8B-B14F-4D97-AF65-F5344CB8AC3E}">
        <p14:creationId xmlns:p14="http://schemas.microsoft.com/office/powerpoint/2010/main" val="1886912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32A04B37-FA45-F9CE-7F30-3BDFF96D3649}"/>
              </a:ext>
            </a:extLst>
          </p:cNvPr>
          <p:cNvSpPr txBox="1">
            <a:spLocks/>
          </p:cNvSpPr>
          <p:nvPr/>
        </p:nvSpPr>
        <p:spPr bwMode="auto">
          <a:xfrm>
            <a:off x="278635" y="937537"/>
            <a:ext cx="7602622" cy="543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80365" indent="-380365">
              <a:spcAft>
                <a:spcPts val="600"/>
              </a:spcAft>
              <a:buFont typeface="Wingdings" panose="05000000000000000000" pitchFamily="2" charset="2"/>
              <a:buChar char="§"/>
            </a:pPr>
            <a:r>
              <a:rPr lang="en-GB" sz="2000" kern="0" dirty="0">
                <a:solidFill>
                  <a:schemeClr val="bg1"/>
                </a:solidFill>
                <a:latin typeface="Arial"/>
                <a:ea typeface="Times New Roman" panose="02020603050405020304" pitchFamily="18" charset="0"/>
                <a:cs typeface="Arial"/>
              </a:rPr>
              <a:t>Flight Model 1 (FM1) Structure delivered End November 2023</a:t>
            </a:r>
          </a:p>
          <a:p>
            <a:pPr marL="380365" indent="-380365">
              <a:spcAft>
                <a:spcPts val="600"/>
              </a:spcAft>
              <a:buFont typeface="Wingdings" panose="05000000000000000000" pitchFamily="2" charset="2"/>
              <a:buChar char="§"/>
            </a:pPr>
            <a:r>
              <a:rPr lang="en-GB" sz="2000" kern="0" dirty="0">
                <a:solidFill>
                  <a:schemeClr val="bg1"/>
                </a:solidFill>
                <a:latin typeface="Arial"/>
                <a:cs typeface="Arial"/>
              </a:rPr>
              <a:t>1st Navigation Signal generation achieved on SGM EM </a:t>
            </a:r>
          </a:p>
          <a:p>
            <a:pPr marL="380365" indent="-380365">
              <a:spcAft>
                <a:spcPts val="600"/>
              </a:spcAft>
              <a:buFont typeface="Wingdings" panose="05000000000000000000" pitchFamily="2" charset="2"/>
              <a:buChar char="§"/>
            </a:pPr>
            <a:r>
              <a:rPr lang="en-GB" sz="2000" kern="0" dirty="0">
                <a:solidFill>
                  <a:schemeClr val="bg1"/>
                </a:solidFill>
                <a:latin typeface="Arial"/>
                <a:ea typeface="Times New Roman" panose="02020603050405020304" pitchFamily="18" charset="0"/>
                <a:cs typeface="Arial"/>
              </a:rPr>
              <a:t>FM1 propulsion Module delivery planned in October 2024</a:t>
            </a:r>
          </a:p>
          <a:p>
            <a:pPr marL="380365" indent="-380365">
              <a:spcAft>
                <a:spcPts val="600"/>
              </a:spcAft>
              <a:buFont typeface="Wingdings" panose="05000000000000000000" pitchFamily="2" charset="2"/>
              <a:buChar char="§"/>
            </a:pPr>
            <a:r>
              <a:rPr lang="en-GB" sz="2000" kern="0" dirty="0">
                <a:solidFill>
                  <a:schemeClr val="bg1"/>
                </a:solidFill>
                <a:latin typeface="Arial"/>
                <a:ea typeface="Times New Roman" panose="02020603050405020304" pitchFamily="18" charset="0"/>
                <a:cs typeface="Arial"/>
              </a:rPr>
              <a:t>FM2 structure to be delivered in July 2024</a:t>
            </a:r>
          </a:p>
          <a:p>
            <a:pPr marL="380365" indent="-380365">
              <a:spcAft>
                <a:spcPts val="600"/>
              </a:spcAft>
              <a:buFont typeface="Wingdings" panose="05000000000000000000" pitchFamily="2" charset="2"/>
              <a:buChar char="§"/>
            </a:pPr>
            <a:r>
              <a:rPr lang="en-GB" sz="2000" kern="0" dirty="0">
                <a:solidFill>
                  <a:schemeClr val="bg1"/>
                </a:solidFill>
                <a:latin typeface="Arial"/>
                <a:ea typeface="Times New Roman" panose="02020603050405020304" pitchFamily="18" charset="0"/>
                <a:cs typeface="Arial"/>
              </a:rPr>
              <a:t>Readiness for SCTC Zero in ADS FDH confirmed in November 2024</a:t>
            </a:r>
          </a:p>
          <a:p>
            <a:pPr marL="781685" lvl="1">
              <a:spcAft>
                <a:spcPts val="600"/>
              </a:spcAft>
            </a:pPr>
            <a:endParaRPr lang="en-GB" sz="2000" kern="0" dirty="0">
              <a:solidFill>
                <a:schemeClr val="bg1"/>
              </a:solidFill>
              <a:ea typeface="Times New Roman" panose="02020603050405020304" pitchFamily="18" charset="0"/>
            </a:endParaRPr>
          </a:p>
          <a:p>
            <a:pPr marL="380365" indent="-380365">
              <a:spcAft>
                <a:spcPts val="600"/>
              </a:spcAft>
              <a:buFont typeface="Wingdings" panose="05000000000000000000" pitchFamily="2" charset="2"/>
              <a:buChar char="§"/>
            </a:pPr>
            <a:endParaRPr lang="en-GB" sz="2000" kern="0" dirty="0">
              <a:solidFill>
                <a:schemeClr val="bg1"/>
              </a:solidFill>
              <a:ea typeface="Times New Roman" panose="02020603050405020304" pitchFamily="18" charset="0"/>
            </a:endParaRPr>
          </a:p>
          <a:p>
            <a:pPr marL="380365" indent="-380365">
              <a:spcAft>
                <a:spcPts val="600"/>
              </a:spcAft>
              <a:buFont typeface="Wingdings" panose="05000000000000000000" pitchFamily="2" charset="2"/>
              <a:buChar char="§"/>
            </a:pPr>
            <a:endParaRPr lang="it-IT" sz="2000" kern="0" dirty="0">
              <a:solidFill>
                <a:schemeClr val="bg1"/>
              </a:solidFill>
            </a:endParaRPr>
          </a:p>
          <a:p>
            <a:pPr marL="380365" indent="-380365">
              <a:spcAft>
                <a:spcPts val="600"/>
              </a:spcAft>
              <a:buFont typeface="Wingdings" pitchFamily="2" charset="2"/>
              <a:buChar char="ü"/>
            </a:pPr>
            <a:endParaRPr lang="en-GB" sz="2000" kern="0" dirty="0">
              <a:solidFill>
                <a:schemeClr val="bg1"/>
              </a:solidFill>
            </a:endParaRPr>
          </a:p>
        </p:txBody>
      </p:sp>
      <p:sp>
        <p:nvSpPr>
          <p:cNvPr id="2" name="Title 1">
            <a:extLst>
              <a:ext uri="{FF2B5EF4-FFF2-40B4-BE49-F238E27FC236}">
                <a16:creationId xmlns:a16="http://schemas.microsoft.com/office/drawing/2014/main" id="{B15C502E-8CB8-BE77-CE28-1D03341E70AA}"/>
              </a:ext>
            </a:extLst>
          </p:cNvPr>
          <p:cNvSpPr>
            <a:spLocks noGrp="1"/>
          </p:cNvSpPr>
          <p:nvPr>
            <p:ph type="title"/>
          </p:nvPr>
        </p:nvSpPr>
        <p:spPr/>
        <p:txBody>
          <a:bodyPr>
            <a:noAutofit/>
          </a:bodyPr>
          <a:lstStyle/>
          <a:p>
            <a:r>
              <a:rPr lang="en-GB" sz="3200" dirty="0"/>
              <a:t>G2SB1B Satellite Testing</a:t>
            </a:r>
          </a:p>
        </p:txBody>
      </p:sp>
      <p:pic>
        <p:nvPicPr>
          <p:cNvPr id="17" name="Picture 16">
            <a:extLst>
              <a:ext uri="{FF2B5EF4-FFF2-40B4-BE49-F238E27FC236}">
                <a16:creationId xmlns:a16="http://schemas.microsoft.com/office/drawing/2014/main" id="{3B65C80D-5F4F-5990-2F58-D2EFAB508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4943" y="3698268"/>
            <a:ext cx="3610116" cy="2405762"/>
          </a:xfrm>
          <a:prstGeom prst="rect">
            <a:avLst/>
          </a:prstGeom>
        </p:spPr>
      </p:pic>
      <p:pic>
        <p:nvPicPr>
          <p:cNvPr id="19" name="Picture 18">
            <a:extLst>
              <a:ext uri="{FF2B5EF4-FFF2-40B4-BE49-F238E27FC236}">
                <a16:creationId xmlns:a16="http://schemas.microsoft.com/office/drawing/2014/main" id="{19863223-7F93-9B28-1A40-35D5E0EE235C}"/>
              </a:ext>
            </a:extLst>
          </p:cNvPr>
          <p:cNvPicPr>
            <a:picLocks noChangeAspect="1"/>
          </p:cNvPicPr>
          <p:nvPr/>
        </p:nvPicPr>
        <p:blipFill>
          <a:blip r:embed="rId3"/>
          <a:stretch>
            <a:fillRect/>
          </a:stretch>
        </p:blipFill>
        <p:spPr>
          <a:xfrm>
            <a:off x="278635" y="3731057"/>
            <a:ext cx="3170145" cy="2372973"/>
          </a:xfrm>
          <a:prstGeom prst="rect">
            <a:avLst/>
          </a:prstGeom>
        </p:spPr>
      </p:pic>
      <p:pic>
        <p:nvPicPr>
          <p:cNvPr id="20" name="Picture 19">
            <a:extLst>
              <a:ext uri="{FF2B5EF4-FFF2-40B4-BE49-F238E27FC236}">
                <a16:creationId xmlns:a16="http://schemas.microsoft.com/office/drawing/2014/main" id="{FB7C6FA4-7A50-EE35-D334-F62AF534C7CA}"/>
              </a:ext>
            </a:extLst>
          </p:cNvPr>
          <p:cNvPicPr>
            <a:picLocks noChangeAspect="1"/>
          </p:cNvPicPr>
          <p:nvPr/>
        </p:nvPicPr>
        <p:blipFill>
          <a:blip r:embed="rId4"/>
          <a:stretch>
            <a:fillRect/>
          </a:stretch>
        </p:blipFill>
        <p:spPr>
          <a:xfrm>
            <a:off x="8207830" y="937536"/>
            <a:ext cx="3738874" cy="4684231"/>
          </a:xfrm>
          <a:prstGeom prst="rect">
            <a:avLst/>
          </a:prstGeom>
        </p:spPr>
      </p:pic>
      <p:sp>
        <p:nvSpPr>
          <p:cNvPr id="3" name="TextBox 2">
            <a:extLst>
              <a:ext uri="{FF2B5EF4-FFF2-40B4-BE49-F238E27FC236}">
                <a16:creationId xmlns:a16="http://schemas.microsoft.com/office/drawing/2014/main" id="{45BDF506-2A65-CB5A-E83A-A31599BA842D}"/>
              </a:ext>
            </a:extLst>
          </p:cNvPr>
          <p:cNvSpPr txBox="1"/>
          <p:nvPr/>
        </p:nvSpPr>
        <p:spPr>
          <a:xfrm>
            <a:off x="8529165" y="5621767"/>
            <a:ext cx="3417538" cy="521938"/>
          </a:xfrm>
          <a:prstGeom prst="rect">
            <a:avLst/>
          </a:prstGeom>
          <a:noFill/>
          <a:ln>
            <a:noFill/>
          </a:ln>
        </p:spPr>
        <p:txBody>
          <a:bodyPr wrap="square" rtlCol="0">
            <a:spAutoFit/>
          </a:bodyPr>
          <a:lstStyle/>
          <a:p>
            <a:pPr algn="ctr"/>
            <a:r>
              <a:rPr lang="en-GB" sz="1396" b="1" dirty="0">
                <a:solidFill>
                  <a:schemeClr val="bg1"/>
                </a:solidFill>
              </a:rPr>
              <a:t>Arrival to Airbus cleanroom in </a:t>
            </a:r>
            <a:r>
              <a:rPr lang="en-GB" sz="1396" b="1" dirty="0" err="1">
                <a:solidFill>
                  <a:schemeClr val="bg1"/>
                </a:solidFill>
              </a:rPr>
              <a:t>F’hafen</a:t>
            </a:r>
            <a:endParaRPr lang="en-GB" sz="1396" b="1" dirty="0">
              <a:solidFill>
                <a:schemeClr val="bg1"/>
              </a:solidFill>
            </a:endParaRPr>
          </a:p>
        </p:txBody>
      </p:sp>
      <p:sp>
        <p:nvSpPr>
          <p:cNvPr id="4" name="TextBox 3">
            <a:extLst>
              <a:ext uri="{FF2B5EF4-FFF2-40B4-BE49-F238E27FC236}">
                <a16:creationId xmlns:a16="http://schemas.microsoft.com/office/drawing/2014/main" id="{8797F2F7-ADFA-4C84-294A-D686F6E6D071}"/>
              </a:ext>
            </a:extLst>
          </p:cNvPr>
          <p:cNvSpPr txBox="1"/>
          <p:nvPr/>
        </p:nvSpPr>
        <p:spPr>
          <a:xfrm>
            <a:off x="-62650" y="6067276"/>
            <a:ext cx="3796447" cy="307135"/>
          </a:xfrm>
          <a:prstGeom prst="rect">
            <a:avLst/>
          </a:prstGeom>
          <a:noFill/>
          <a:ln>
            <a:noFill/>
          </a:ln>
        </p:spPr>
        <p:txBody>
          <a:bodyPr wrap="square" rtlCol="0">
            <a:spAutoFit/>
          </a:bodyPr>
          <a:lstStyle/>
          <a:p>
            <a:pPr algn="ctr"/>
            <a:r>
              <a:rPr lang="en-GB" sz="1396" b="1" dirty="0">
                <a:solidFill>
                  <a:schemeClr val="bg1"/>
                </a:solidFill>
              </a:rPr>
              <a:t>NAV Payload radiated signal testing</a:t>
            </a:r>
          </a:p>
        </p:txBody>
      </p:sp>
    </p:spTree>
    <p:extLst>
      <p:ext uri="{BB962C8B-B14F-4D97-AF65-F5344CB8AC3E}">
        <p14:creationId xmlns:p14="http://schemas.microsoft.com/office/powerpoint/2010/main" val="2325529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avier benedicto\Desktop\BR-galileo_140721_V1aw.bm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81654" y="836374"/>
            <a:ext cx="5631718" cy="547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7903" y="80571"/>
            <a:ext cx="10136492" cy="1138629"/>
          </a:xfrm>
        </p:spPr>
        <p:txBody>
          <a:bodyPr vert="horz" lIns="0" tIns="45720" rIns="0" bIns="45720" rtlCol="0" anchor="ctr" anchorCtr="0">
            <a:normAutofit/>
          </a:bodyPr>
          <a:lstStyle/>
          <a:p>
            <a:r>
              <a:rPr lang="en-GB" sz="4000" dirty="0">
                <a:solidFill>
                  <a:srgbClr val="FFC000"/>
                </a:solidFill>
              </a:rPr>
              <a:t>THE FUTURE</a:t>
            </a:r>
          </a:p>
        </p:txBody>
      </p:sp>
    </p:spTree>
    <p:extLst>
      <p:ext uri="{BB962C8B-B14F-4D97-AF65-F5344CB8AC3E}">
        <p14:creationId xmlns:p14="http://schemas.microsoft.com/office/powerpoint/2010/main" val="234625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F80C8-D5BF-8E6A-F191-CAC519332FDE}"/>
            </a:ext>
          </a:extLst>
        </p:cNvPr>
        <p:cNvGrpSpPr/>
        <p:nvPr/>
      </p:nvGrpSpPr>
      <p:grpSpPr>
        <a:xfrm>
          <a:off x="0" y="0"/>
          <a:ext cx="0" cy="0"/>
          <a:chOff x="0" y="0"/>
          <a:chExt cx="0" cy="0"/>
        </a:xfrm>
      </p:grpSpPr>
      <p:pic>
        <p:nvPicPr>
          <p:cNvPr id="6" name="Picture 5" descr="A diagram of a satellite network&#10;&#10;Description automatically generated">
            <a:extLst>
              <a:ext uri="{FF2B5EF4-FFF2-40B4-BE49-F238E27FC236}">
                <a16:creationId xmlns:a16="http://schemas.microsoft.com/office/drawing/2014/main" id="{DCEE4E47-374D-2AE2-6063-E56BFF6D4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475" y="379774"/>
            <a:ext cx="6491195" cy="3736349"/>
          </a:xfrm>
          <a:prstGeom prst="rect">
            <a:avLst/>
          </a:prstGeom>
        </p:spPr>
      </p:pic>
      <p:sp>
        <p:nvSpPr>
          <p:cNvPr id="5" name="Content Placeholder 2">
            <a:extLst>
              <a:ext uri="{FF2B5EF4-FFF2-40B4-BE49-F238E27FC236}">
                <a16:creationId xmlns:a16="http://schemas.microsoft.com/office/drawing/2014/main" id="{52BDDEB2-94B7-F02F-966C-1092ED4E7E00}"/>
              </a:ext>
            </a:extLst>
          </p:cNvPr>
          <p:cNvSpPr>
            <a:spLocks noGrp="1"/>
          </p:cNvSpPr>
          <p:nvPr>
            <p:ph idx="1"/>
          </p:nvPr>
        </p:nvSpPr>
        <p:spPr>
          <a:xfrm>
            <a:off x="218859" y="882192"/>
            <a:ext cx="5230319" cy="5534968"/>
          </a:xfrm>
        </p:spPr>
        <p:txBody>
          <a:bodyPr/>
          <a:lstStyle/>
          <a:p>
            <a:pPr>
              <a:buFont typeface="Arial" panose="020B0604020202020204" pitchFamily="34" charset="0"/>
              <a:buChar char="•"/>
            </a:pPr>
            <a:r>
              <a:rPr lang="en-GB" sz="1600" dirty="0">
                <a:solidFill>
                  <a:schemeClr val="bg1"/>
                </a:solidFill>
                <a:latin typeface="Arial"/>
                <a:ea typeface="MS PGothic"/>
                <a:cs typeface="Arial"/>
              </a:rPr>
              <a:t>“The EU PNT ecosystem should become a </a:t>
            </a:r>
            <a:r>
              <a:rPr lang="en-GB" sz="1600" dirty="0">
                <a:solidFill>
                  <a:srgbClr val="FFC000"/>
                </a:solidFill>
                <a:latin typeface="Arial"/>
                <a:ea typeface="MS PGothic"/>
                <a:cs typeface="Arial"/>
              </a:rPr>
              <a:t>System of PNT systems</a:t>
            </a:r>
            <a:r>
              <a:rPr lang="en-GB" sz="1600" dirty="0">
                <a:solidFill>
                  <a:schemeClr val="bg1"/>
                </a:solidFill>
                <a:latin typeface="Arial"/>
                <a:ea typeface="MS PGothic"/>
                <a:cs typeface="Arial"/>
              </a:rPr>
              <a:t> to achieve resilient PNT”</a:t>
            </a:r>
          </a:p>
          <a:p>
            <a:pPr marL="914400" lvl="1" indent="-457200">
              <a:buFont typeface="Courier New" panose="02070309020205020404" pitchFamily="49" charset="0"/>
              <a:buChar char="o"/>
            </a:pPr>
            <a:r>
              <a:rPr lang="en-GB" sz="1600" dirty="0">
                <a:solidFill>
                  <a:schemeClr val="bg1"/>
                </a:solidFill>
                <a:latin typeface="Arial"/>
                <a:ea typeface="MS PGothic"/>
                <a:cs typeface="Arial"/>
              </a:rPr>
              <a:t>provides highest resilience (Assured PNT)</a:t>
            </a:r>
          </a:p>
          <a:p>
            <a:pPr marL="914400" lvl="1" indent="-457200">
              <a:buFont typeface="Courier New" panose="02070309020205020404" pitchFamily="49" charset="0"/>
              <a:buChar char="o"/>
            </a:pPr>
            <a:r>
              <a:rPr lang="en-GB" sz="1600" dirty="0">
                <a:solidFill>
                  <a:schemeClr val="bg1"/>
                </a:solidFill>
                <a:latin typeface="Arial"/>
                <a:ea typeface="MS PGothic"/>
                <a:cs typeface="Arial"/>
              </a:rPr>
              <a:t>Complements current GNSS services with new capabilities / economic opportunities</a:t>
            </a:r>
          </a:p>
          <a:p>
            <a:pPr marL="449262" indent="-457200">
              <a:buFont typeface="Courier New" panose="02070309020205020404" pitchFamily="49" charset="0"/>
              <a:buChar char="o"/>
            </a:pPr>
            <a:r>
              <a:rPr lang="en-GB" sz="1600" dirty="0">
                <a:solidFill>
                  <a:schemeClr val="bg1"/>
                </a:solidFill>
                <a:latin typeface="Arial"/>
                <a:ea typeface="MS PGothic"/>
                <a:cs typeface="Arial"/>
              </a:rPr>
              <a:t>Integration of Communication and Navigation (5G/6G NTN)</a:t>
            </a:r>
          </a:p>
          <a:p>
            <a:pPr marL="449262" indent="-457200">
              <a:buFont typeface="Courier New" panose="02070309020205020404" pitchFamily="49" charset="0"/>
              <a:buChar char="o"/>
            </a:pPr>
            <a:r>
              <a:rPr lang="en-GB" sz="1600" dirty="0">
                <a:solidFill>
                  <a:schemeClr val="bg1"/>
                </a:solidFill>
                <a:latin typeface="Arial"/>
                <a:ea typeface="MS PGothic"/>
                <a:cs typeface="Arial"/>
              </a:rPr>
              <a:t>Time is the most critical part of PNT </a:t>
            </a:r>
          </a:p>
          <a:p>
            <a:pPr marL="449262" indent="-457200">
              <a:buFont typeface="Courier New" panose="02070309020205020404" pitchFamily="49" charset="0"/>
              <a:buChar char="o"/>
            </a:pPr>
            <a:r>
              <a:rPr lang="en-GB" sz="1600" dirty="0">
                <a:solidFill>
                  <a:schemeClr val="bg1"/>
                </a:solidFill>
                <a:latin typeface="Arial"/>
                <a:ea typeface="MS PGothic"/>
                <a:cs typeface="Arial"/>
              </a:rPr>
              <a:t>Research on optical technology flourishing in Europe (optical ISL for enhanced robustness and performance)</a:t>
            </a:r>
          </a:p>
          <a:p>
            <a:pPr marL="449262" indent="-457200">
              <a:buFont typeface="Courier New" panose="02070309020205020404" pitchFamily="49" charset="0"/>
              <a:buChar char="o"/>
            </a:pPr>
            <a:r>
              <a:rPr lang="en-GB" sz="1600" dirty="0">
                <a:solidFill>
                  <a:schemeClr val="bg1"/>
                </a:solidFill>
                <a:latin typeface="Arial"/>
                <a:ea typeface="MS PGothic"/>
                <a:cs typeface="Arial"/>
              </a:rPr>
              <a:t>Disruptive PNT Enabling Technologies (Quantum Sensors, AI and ML, Signals of Opportunity, Digital Twin for system EtE simulation)</a:t>
            </a:r>
          </a:p>
          <a:p>
            <a:pPr marL="449262" indent="-457200">
              <a:buFont typeface="Courier New" panose="02070309020205020404" pitchFamily="49" charset="0"/>
              <a:buChar char="o"/>
            </a:pPr>
            <a:r>
              <a:rPr lang="en-GB" sz="1600" dirty="0">
                <a:solidFill>
                  <a:schemeClr val="bg1"/>
                </a:solidFill>
                <a:latin typeface="Arial"/>
                <a:ea typeface="MS PGothic"/>
                <a:cs typeface="Arial"/>
              </a:rPr>
              <a:t>Lunar and Space Exploration Communication and Navigation capabilities</a:t>
            </a:r>
          </a:p>
          <a:p>
            <a:pPr marL="449262" indent="-457200">
              <a:buFont typeface="Courier New" panose="02070309020205020404" pitchFamily="49" charset="0"/>
              <a:buChar char="o"/>
            </a:pPr>
            <a:endParaRPr lang="en-GB" sz="1600" dirty="0">
              <a:solidFill>
                <a:schemeClr val="bg1"/>
              </a:solidFill>
              <a:latin typeface="Arial"/>
              <a:ea typeface="MS PGothic"/>
              <a:cs typeface="Arial"/>
            </a:endParaRPr>
          </a:p>
          <a:p>
            <a:pPr marL="914400" lvl="1" indent="-457200">
              <a:buFont typeface="Courier New" panose="02070309020205020404" pitchFamily="49" charset="0"/>
              <a:buChar char="o"/>
            </a:pPr>
            <a:endParaRPr lang="en-GB" sz="1600" dirty="0">
              <a:solidFill>
                <a:schemeClr val="bg1"/>
              </a:solidFill>
            </a:endParaRPr>
          </a:p>
          <a:p>
            <a:endParaRPr lang="en-GB" sz="1600" u="sng" dirty="0">
              <a:solidFill>
                <a:schemeClr val="bg1"/>
              </a:solidFill>
            </a:endParaRPr>
          </a:p>
        </p:txBody>
      </p:sp>
      <p:sp>
        <p:nvSpPr>
          <p:cNvPr id="2" name="Title 1">
            <a:extLst>
              <a:ext uri="{FF2B5EF4-FFF2-40B4-BE49-F238E27FC236}">
                <a16:creationId xmlns:a16="http://schemas.microsoft.com/office/drawing/2014/main" id="{E01F229A-4737-02D6-E439-4C50F47A1DCE}"/>
              </a:ext>
            </a:extLst>
          </p:cNvPr>
          <p:cNvSpPr>
            <a:spLocks noGrp="1"/>
          </p:cNvSpPr>
          <p:nvPr>
            <p:ph type="title"/>
          </p:nvPr>
        </p:nvSpPr>
        <p:spPr>
          <a:xfrm>
            <a:off x="229224" y="175578"/>
            <a:ext cx="10610011" cy="430212"/>
          </a:xfrm>
        </p:spPr>
        <p:txBody>
          <a:bodyPr>
            <a:noAutofit/>
          </a:bodyPr>
          <a:lstStyle/>
          <a:p>
            <a:r>
              <a:rPr lang="en-GB" sz="3200" dirty="0">
                <a:latin typeface="Arial"/>
                <a:ea typeface="MS PGothic"/>
                <a:cs typeface="Arial"/>
              </a:rPr>
              <a:t>Future of Navigation </a:t>
            </a:r>
          </a:p>
        </p:txBody>
      </p:sp>
      <p:sp>
        <p:nvSpPr>
          <p:cNvPr id="7" name="TextBox 6">
            <a:extLst>
              <a:ext uri="{FF2B5EF4-FFF2-40B4-BE49-F238E27FC236}">
                <a16:creationId xmlns:a16="http://schemas.microsoft.com/office/drawing/2014/main" id="{F6FA3749-2F16-B141-CD9E-3F06D8293017}"/>
              </a:ext>
            </a:extLst>
          </p:cNvPr>
          <p:cNvSpPr txBox="1"/>
          <p:nvPr/>
        </p:nvSpPr>
        <p:spPr>
          <a:xfrm>
            <a:off x="6709842" y="4116122"/>
            <a:ext cx="5944927" cy="522968"/>
          </a:xfrm>
          <a:prstGeom prst="rect">
            <a:avLst/>
          </a:prstGeom>
          <a:noFill/>
        </p:spPr>
        <p:txBody>
          <a:bodyPr wrap="square" lIns="91191" tIns="45595" rIns="91191" bIns="45595"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1" u="none" strike="noStrike" kern="1200" cap="none" spc="0" normalizeH="0" baseline="0" noProof="0">
                <a:ln>
                  <a:noFill/>
                </a:ln>
                <a:solidFill>
                  <a:srgbClr val="FEFFFF"/>
                </a:solidFill>
                <a:effectLst/>
                <a:uLnTx/>
                <a:uFillTx/>
                <a:latin typeface="Avenir Next LT Pro"/>
                <a:ea typeface="+mn-ea"/>
                <a:cs typeface="Calibri"/>
              </a:rPr>
              <a:t>Future GNSS will be multilayer </a:t>
            </a:r>
            <a:endParaRPr kumimoji="0" lang="en-US" sz="1400" b="0" i="0" u="none" strike="noStrike" kern="1200" cap="none" spc="0" normalizeH="0" baseline="0" noProof="0">
              <a:ln>
                <a:noFill/>
              </a:ln>
              <a:solidFill>
                <a:srgbClr val="FEFFFF"/>
              </a:solidFill>
              <a:effectLst/>
              <a:uLnTx/>
              <a:uFillTx/>
              <a:latin typeface="Avenir Next LT Pro"/>
              <a:ea typeface="+mn-ea"/>
              <a:cs typeface="Calibri"/>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1" u="none" strike="noStrike" kern="1200" cap="none" spc="0" normalizeH="0" baseline="0" noProof="0">
                <a:ln>
                  <a:noFill/>
                </a:ln>
                <a:solidFill>
                  <a:srgbClr val="FEFFFF"/>
                </a:solidFill>
                <a:effectLst/>
                <a:uLnTx/>
                <a:uFillTx/>
                <a:latin typeface="Avenir Next LT Pro"/>
                <a:ea typeface="+mn-ea"/>
                <a:cs typeface="Calibri"/>
              </a:rPr>
              <a:t>with IGSO, LEO, MEO and GEO constellations (</a:t>
            </a:r>
            <a:r>
              <a:rPr kumimoji="0" lang="en-GB" sz="1400" b="1" i="1" u="sng" strike="noStrike" kern="1200" cap="none" spc="0" normalizeH="0" baseline="0" noProof="0">
                <a:ln>
                  <a:noFill/>
                </a:ln>
                <a:solidFill>
                  <a:srgbClr val="FEFFFF"/>
                </a:solidFill>
                <a:effectLst/>
                <a:uLnTx/>
                <a:uFillTx/>
                <a:latin typeface="Avenir Next LT Pro"/>
                <a:ea typeface="+mn-ea"/>
                <a:cs typeface="Calibri"/>
              </a:rPr>
              <a:t>layers</a:t>
            </a:r>
            <a:r>
              <a:rPr kumimoji="0" lang="en-GB" sz="1400" b="1" i="1" u="none" strike="noStrike" kern="1200" cap="none" spc="0" normalizeH="0" baseline="0" noProof="0">
                <a:ln>
                  <a:noFill/>
                </a:ln>
                <a:solidFill>
                  <a:srgbClr val="FEFFFF"/>
                </a:solidFill>
                <a:effectLst/>
                <a:uLnTx/>
                <a:uFillTx/>
                <a:latin typeface="Avenir Next LT Pro"/>
                <a:ea typeface="+mn-ea"/>
                <a:cs typeface="Calibri"/>
              </a:rPr>
              <a:t>)</a:t>
            </a:r>
            <a:endParaRPr kumimoji="0" lang="en-GB" sz="1400" b="0" i="0" u="none" strike="noStrike" kern="1200" cap="none" spc="0" normalizeH="0" baseline="0" noProof="0">
              <a:ln>
                <a:noFill/>
              </a:ln>
              <a:solidFill>
                <a:srgbClr val="FEFFFF"/>
              </a:solidFill>
              <a:effectLst/>
              <a:uLnTx/>
              <a:uFillTx/>
              <a:latin typeface="Avenir Next LT Pro"/>
              <a:ea typeface="+mn-ea"/>
              <a:cs typeface="Calibri"/>
            </a:endParaRPr>
          </a:p>
        </p:txBody>
      </p:sp>
      <p:sp>
        <p:nvSpPr>
          <p:cNvPr id="3" name="TextBox 2">
            <a:extLst>
              <a:ext uri="{FF2B5EF4-FFF2-40B4-BE49-F238E27FC236}">
                <a16:creationId xmlns:a16="http://schemas.microsoft.com/office/drawing/2014/main" id="{92A2733E-DE78-3166-088B-66EF7D04828E}"/>
              </a:ext>
            </a:extLst>
          </p:cNvPr>
          <p:cNvSpPr txBox="1"/>
          <p:nvPr/>
        </p:nvSpPr>
        <p:spPr>
          <a:xfrm>
            <a:off x="7526593" y="4662345"/>
            <a:ext cx="4311427" cy="1815882"/>
          </a:xfrm>
          <a:prstGeom prst="rect">
            <a:avLst/>
          </a:prstGeom>
          <a:solidFill>
            <a:schemeClr val="bg1">
              <a:alpha val="34000"/>
            </a:schemeClr>
          </a:solidFill>
          <a:ln>
            <a:solidFill>
              <a:schemeClr val="bg1"/>
            </a:solidFill>
          </a:ln>
        </p:spPr>
        <p:txBody>
          <a:bodyPr wrap="square" lIns="91440" tIns="45720" rIns="91440" bIns="45720" anchor="t">
            <a:spAutoFit/>
          </a:bodyPr>
          <a:lstStyle>
            <a:defPPr>
              <a:defRPr lang="en-GB"/>
            </a:defPPr>
            <a:lvl1pPr>
              <a:defRPr sz="1200">
                <a:solidFill>
                  <a:schemeClr val="bg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EFFFF"/>
                </a:solidFill>
                <a:effectLst/>
                <a:uLnTx/>
                <a:uFillTx/>
                <a:latin typeface="Avenir Next LT Pro"/>
                <a:ea typeface="+mn-ea"/>
                <a:cs typeface="+mn-cs"/>
              </a:rPr>
              <a:t>Need for In orbit Demonstrator(s) for:</a:t>
            </a:r>
            <a:endParaRPr kumimoji="0" lang="en-US" sz="1600" b="0" i="0" u="none" strike="noStrike" kern="1200" cap="none" spc="0" normalizeH="0" baseline="0" noProof="0">
              <a:ln>
                <a:noFill/>
              </a:ln>
              <a:solidFill>
                <a:srgbClr val="FEFFFF"/>
              </a:solidFill>
              <a:effectLst/>
              <a:uLnTx/>
              <a:uFillTx/>
              <a:latin typeface="Verdana" pitchFamily="34" charset="0"/>
              <a:ea typeface="Verdana" pitchFamily="34" charset="0"/>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EFFFF"/>
                </a:solidFill>
                <a:effectLst/>
                <a:uLnTx/>
                <a:uFillTx/>
                <a:latin typeface="Avenir Next LT Pro"/>
                <a:ea typeface="+mn-ea"/>
                <a:cs typeface="+mn-cs"/>
              </a:rPr>
              <a:t>Technology In Orbit Validation</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EFFFF"/>
                </a:solidFill>
                <a:effectLst/>
                <a:uLnTx/>
                <a:uFillTx/>
                <a:latin typeface="Avenir Next LT Pro"/>
                <a:ea typeface="+mn-ea"/>
                <a:cs typeface="+mn-cs"/>
              </a:rPr>
              <a:t>Downstream applications demonstration</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EFFFF"/>
                </a:solidFill>
                <a:effectLst/>
                <a:uLnTx/>
                <a:uFillTx/>
                <a:latin typeface="Avenir Next LT Pro"/>
                <a:ea typeface="+mn-ea"/>
                <a:cs typeface="+mn-cs"/>
              </a:rPr>
              <a:t>User Segment development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EFFFF"/>
                </a:solidFill>
                <a:effectLst/>
                <a:uLnTx/>
                <a:uFillTx/>
                <a:latin typeface="Avenir Next LT Pro"/>
                <a:ea typeface="+mn-ea"/>
                <a:cs typeface="+mn-cs"/>
              </a:rPr>
              <a:t>Test Ranges experimentation</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EFFFF"/>
                </a:solidFill>
                <a:effectLst/>
                <a:uLnTx/>
                <a:uFillTx/>
                <a:latin typeface="Avenir Next LT Pro"/>
                <a:ea typeface="+mn-ea"/>
                <a:cs typeface="+mn-cs"/>
              </a:rPr>
              <a:t>Support to standardization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EFFFF"/>
                </a:solidFill>
                <a:effectLst/>
                <a:uLnTx/>
                <a:uFillTx/>
                <a:latin typeface="Avenir Next LT Pro"/>
                <a:ea typeface="+mn-ea"/>
                <a:cs typeface="+mn-cs"/>
              </a:rPr>
              <a:t> ESA accelerating PNT innovation</a:t>
            </a:r>
            <a:endParaRPr kumimoji="0" lang="en-GB" sz="1600" b="0" i="0" u="none" strike="noStrike" kern="1200" cap="none" spc="0" normalizeH="0" baseline="0" noProof="0">
              <a:ln>
                <a:noFill/>
              </a:ln>
              <a:solidFill>
                <a:srgbClr val="FE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390972A9-E083-26DA-12B3-C2E00CC825C4}"/>
              </a:ext>
            </a:extLst>
          </p:cNvPr>
          <p:cNvPicPr>
            <a:picLocks noChangeAspect="1"/>
          </p:cNvPicPr>
          <p:nvPr/>
        </p:nvPicPr>
        <p:blipFill>
          <a:blip r:embed="rId4"/>
          <a:stretch>
            <a:fillRect/>
          </a:stretch>
        </p:blipFill>
        <p:spPr>
          <a:xfrm>
            <a:off x="5449178" y="4098716"/>
            <a:ext cx="1660670" cy="2349792"/>
          </a:xfrm>
          <a:prstGeom prst="rect">
            <a:avLst/>
          </a:prstGeom>
        </p:spPr>
      </p:pic>
    </p:spTree>
    <p:extLst>
      <p:ext uri="{BB962C8B-B14F-4D97-AF65-F5344CB8AC3E}">
        <p14:creationId xmlns:p14="http://schemas.microsoft.com/office/powerpoint/2010/main" val="3346041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F97E-FC48-4327-AFD1-36E30C9FC6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6C076E-DF67-A819-0CEA-C50076EB0D2A}"/>
              </a:ext>
            </a:extLst>
          </p:cNvPr>
          <p:cNvSpPr/>
          <p:nvPr/>
        </p:nvSpPr>
        <p:spPr>
          <a:xfrm>
            <a:off x="251011" y="197078"/>
            <a:ext cx="10686643" cy="553998"/>
          </a:xfrm>
          <a:prstGeom prst="rect">
            <a:avLst/>
          </a:prstGeom>
          <a:effectLst>
            <a:outerShdw blurRad="50800" dist="38100" dir="2700000" algn="tl" rotWithShape="0">
              <a:prstClr val="black">
                <a:alpha val="40000"/>
              </a:prstClr>
            </a:outerShdw>
          </a:effectLst>
        </p:spPr>
        <p:txBody>
          <a:bodyPr wrap="square">
            <a:spAutoFit/>
          </a:bodyPr>
          <a:lstStyle/>
          <a:p>
            <a:pPr defTabSz="907013" eaLnBrk="0" hangingPunct="0">
              <a:defRPr/>
            </a:pPr>
            <a:r>
              <a:rPr lang="en-GB" sz="3000" b="1" dirty="0">
                <a:solidFill>
                  <a:prstClr val="white"/>
                </a:solidFill>
                <a:latin typeface="Arial" charset="0"/>
                <a:ea typeface="MS PGothic" pitchFamily="34" charset="-128"/>
                <a:cs typeface="Arial" charset="0"/>
              </a:rPr>
              <a:t>LEO-PNT first mission: In Orbit Demonstrator</a:t>
            </a:r>
          </a:p>
        </p:txBody>
      </p:sp>
      <p:pic>
        <p:nvPicPr>
          <p:cNvPr id="14" name="Picture 13" descr="A picture containing circle, graphics, font, logo&#10;&#10;Description automatically generated">
            <a:extLst>
              <a:ext uri="{FF2B5EF4-FFF2-40B4-BE49-F238E27FC236}">
                <a16:creationId xmlns:a16="http://schemas.microsoft.com/office/drawing/2014/main" id="{255A19FD-FA81-0A7D-BC34-5C4305D52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288" y="50276"/>
            <a:ext cx="1642311" cy="1665227"/>
          </a:xfrm>
          <a:prstGeom prst="rect">
            <a:avLst/>
          </a:prstGeom>
        </p:spPr>
      </p:pic>
      <p:pic>
        <p:nvPicPr>
          <p:cNvPr id="66" name="Picture 65" descr="A screenshot of a computer&#10;&#10;Description automatically generated">
            <a:extLst>
              <a:ext uri="{FF2B5EF4-FFF2-40B4-BE49-F238E27FC236}">
                <a16:creationId xmlns:a16="http://schemas.microsoft.com/office/drawing/2014/main" id="{8BE411E0-D6C0-1A16-D947-CE65315EC98F}"/>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37000"/>
                    </a14:imgEffect>
                    <a14:imgEffect>
                      <a14:colorTemperature colorTemp="11500"/>
                    </a14:imgEffect>
                    <a14:imgEffect>
                      <a14:saturation sat="61000"/>
                    </a14:imgEffect>
                    <a14:imgEffect>
                      <a14:brightnessContrast bright="-11000" contrast="45000"/>
                    </a14:imgEffect>
                  </a14:imgLayer>
                </a14:imgProps>
              </a:ext>
              <a:ext uri="{28A0092B-C50C-407E-A947-70E740481C1C}">
                <a14:useLocalDpi xmlns:a14="http://schemas.microsoft.com/office/drawing/2010/main" val="0"/>
              </a:ext>
            </a:extLst>
          </a:blip>
          <a:stretch>
            <a:fillRect/>
          </a:stretch>
        </p:blipFill>
        <p:spPr>
          <a:xfrm>
            <a:off x="6630081" y="1423321"/>
            <a:ext cx="5595257" cy="4941777"/>
          </a:xfrm>
          <a:prstGeom prst="rect">
            <a:avLst/>
          </a:prstGeom>
        </p:spPr>
      </p:pic>
      <p:pic>
        <p:nvPicPr>
          <p:cNvPr id="69" name="Picture 68">
            <a:extLst>
              <a:ext uri="{FF2B5EF4-FFF2-40B4-BE49-F238E27FC236}">
                <a16:creationId xmlns:a16="http://schemas.microsoft.com/office/drawing/2014/main" id="{550D63EE-64DD-4710-0B88-6AF875CF3F77}"/>
              </a:ext>
            </a:extLst>
          </p:cNvPr>
          <p:cNvPicPr>
            <a:picLocks noChangeAspect="1"/>
          </p:cNvPicPr>
          <p:nvPr/>
        </p:nvPicPr>
        <p:blipFill>
          <a:blip r:embed="rId6"/>
          <a:stretch>
            <a:fillRect/>
          </a:stretch>
        </p:blipFill>
        <p:spPr>
          <a:xfrm>
            <a:off x="220094" y="3789585"/>
            <a:ext cx="3504647" cy="2471649"/>
          </a:xfrm>
          <a:prstGeom prst="rect">
            <a:avLst/>
          </a:prstGeom>
        </p:spPr>
      </p:pic>
      <p:pic>
        <p:nvPicPr>
          <p:cNvPr id="67" name="Picture 8">
            <a:extLst>
              <a:ext uri="{FF2B5EF4-FFF2-40B4-BE49-F238E27FC236}">
                <a16:creationId xmlns:a16="http://schemas.microsoft.com/office/drawing/2014/main" id="{74386CC7-8F90-C31C-074B-07C1D7C70F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201" y="1010240"/>
            <a:ext cx="1496270" cy="860818"/>
          </a:xfrm>
          <a:prstGeom prst="rect">
            <a:avLst/>
          </a:prstGeom>
          <a:solidFill>
            <a:schemeClr val="bg1"/>
          </a:solidFill>
        </p:spPr>
      </p:pic>
      <p:pic>
        <p:nvPicPr>
          <p:cNvPr id="68" name="Picture 6">
            <a:extLst>
              <a:ext uri="{FF2B5EF4-FFF2-40B4-BE49-F238E27FC236}">
                <a16:creationId xmlns:a16="http://schemas.microsoft.com/office/drawing/2014/main" id="{CABBCC27-3F42-FB10-4891-C00B1B43AB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254" y="2531418"/>
            <a:ext cx="1786164" cy="722259"/>
          </a:xfrm>
          <a:prstGeom prst="rect">
            <a:avLst/>
          </a:prstGeom>
          <a:solidFill>
            <a:schemeClr val="bg1"/>
          </a:solidFill>
        </p:spPr>
      </p:pic>
      <p:sp>
        <p:nvSpPr>
          <p:cNvPr id="3" name="TextBox 2">
            <a:extLst>
              <a:ext uri="{FF2B5EF4-FFF2-40B4-BE49-F238E27FC236}">
                <a16:creationId xmlns:a16="http://schemas.microsoft.com/office/drawing/2014/main" id="{BCC4FE6B-E094-5780-04DC-427C97B816F5}"/>
              </a:ext>
            </a:extLst>
          </p:cNvPr>
          <p:cNvSpPr txBox="1"/>
          <p:nvPr/>
        </p:nvSpPr>
        <p:spPr>
          <a:xfrm>
            <a:off x="6539134" y="5709203"/>
            <a:ext cx="1644835" cy="644569"/>
          </a:xfrm>
          <a:prstGeom prst="rect">
            <a:avLst/>
          </a:prstGeom>
          <a:noFill/>
        </p:spPr>
        <p:txBody>
          <a:bodyPr wrap="square" rtlCol="0">
            <a:spAutoFit/>
          </a:bodyPr>
          <a:lstStyle/>
          <a:p>
            <a:pPr algn="ctr" defTabSz="911931">
              <a:defRPr/>
            </a:pPr>
            <a:r>
              <a:rPr lang="en-NL" sz="1795" b="1" dirty="0">
                <a:solidFill>
                  <a:prstClr val="white"/>
                </a:solidFill>
                <a:latin typeface="Aptos" panose="02110004020202020204"/>
                <a:ea typeface="MS PGothic" charset="-128"/>
              </a:rPr>
              <a:t>Resilience &amp;   Robustness</a:t>
            </a:r>
          </a:p>
        </p:txBody>
      </p:sp>
      <p:sp>
        <p:nvSpPr>
          <p:cNvPr id="4" name="TextBox 3">
            <a:extLst>
              <a:ext uri="{FF2B5EF4-FFF2-40B4-BE49-F238E27FC236}">
                <a16:creationId xmlns:a16="http://schemas.microsoft.com/office/drawing/2014/main" id="{015749F8-C22B-717F-BA57-EDD8625AD284}"/>
              </a:ext>
            </a:extLst>
          </p:cNvPr>
          <p:cNvSpPr txBox="1"/>
          <p:nvPr/>
        </p:nvSpPr>
        <p:spPr>
          <a:xfrm>
            <a:off x="8190935" y="5701689"/>
            <a:ext cx="2115314" cy="644569"/>
          </a:xfrm>
          <a:prstGeom prst="rect">
            <a:avLst/>
          </a:prstGeom>
          <a:noFill/>
        </p:spPr>
        <p:txBody>
          <a:bodyPr wrap="square" rtlCol="0">
            <a:spAutoFit/>
          </a:bodyPr>
          <a:lstStyle/>
          <a:p>
            <a:pPr algn="ctr" defTabSz="911931">
              <a:defRPr/>
            </a:pPr>
            <a:r>
              <a:rPr lang="en-NL" sz="1795" b="1" dirty="0">
                <a:solidFill>
                  <a:prstClr val="white"/>
                </a:solidFill>
                <a:latin typeface="Aptos" panose="02110004020202020204"/>
                <a:ea typeface="MS PGothic" charset="-128"/>
              </a:rPr>
              <a:t>Galileo/EGNOS</a:t>
            </a:r>
          </a:p>
          <a:p>
            <a:pPr algn="ctr" defTabSz="911931">
              <a:defRPr/>
            </a:pPr>
            <a:r>
              <a:rPr lang="en-NL" sz="1795" b="1" dirty="0">
                <a:solidFill>
                  <a:prstClr val="white"/>
                </a:solidFill>
                <a:latin typeface="Aptos" panose="02110004020202020204"/>
                <a:ea typeface="MS PGothic" charset="-128"/>
              </a:rPr>
              <a:t>Augmentation</a:t>
            </a:r>
          </a:p>
        </p:txBody>
      </p:sp>
      <p:sp>
        <p:nvSpPr>
          <p:cNvPr id="5" name="TextBox 4">
            <a:extLst>
              <a:ext uri="{FF2B5EF4-FFF2-40B4-BE49-F238E27FC236}">
                <a16:creationId xmlns:a16="http://schemas.microsoft.com/office/drawing/2014/main" id="{31CC970E-0AC1-00FC-D4C6-AC6145D13C46}"/>
              </a:ext>
            </a:extLst>
          </p:cNvPr>
          <p:cNvSpPr txBox="1"/>
          <p:nvPr/>
        </p:nvSpPr>
        <p:spPr>
          <a:xfrm>
            <a:off x="10223336" y="5701689"/>
            <a:ext cx="1781908" cy="644569"/>
          </a:xfrm>
          <a:prstGeom prst="rect">
            <a:avLst/>
          </a:prstGeom>
          <a:noFill/>
        </p:spPr>
        <p:txBody>
          <a:bodyPr wrap="square" rtlCol="0">
            <a:spAutoFit/>
          </a:bodyPr>
          <a:lstStyle/>
          <a:p>
            <a:pPr algn="ctr" defTabSz="911931">
              <a:defRPr/>
            </a:pPr>
            <a:r>
              <a:rPr lang="en-NL" sz="1795" b="1" dirty="0">
                <a:solidFill>
                  <a:prstClr val="white"/>
                </a:solidFill>
                <a:latin typeface="Aptos" panose="02110004020202020204"/>
                <a:ea typeface="MS PGothic" charset="-128"/>
              </a:rPr>
              <a:t>New PNT from space (e.g. 6G)</a:t>
            </a:r>
          </a:p>
        </p:txBody>
      </p:sp>
      <p:sp>
        <p:nvSpPr>
          <p:cNvPr id="8" name="Content Placeholder 5">
            <a:extLst>
              <a:ext uri="{FF2B5EF4-FFF2-40B4-BE49-F238E27FC236}">
                <a16:creationId xmlns:a16="http://schemas.microsoft.com/office/drawing/2014/main" id="{99E4538F-A827-5492-1E6D-607694A150D3}"/>
              </a:ext>
            </a:extLst>
          </p:cNvPr>
          <p:cNvSpPr txBox="1">
            <a:spLocks/>
          </p:cNvSpPr>
          <p:nvPr/>
        </p:nvSpPr>
        <p:spPr>
          <a:xfrm>
            <a:off x="2163887" y="882890"/>
            <a:ext cx="5773014" cy="1381848"/>
          </a:xfrm>
          <a:prstGeom prst="rect">
            <a:avLst/>
          </a:prstGeom>
        </p:spPr>
        <p:txBody>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596" kern="0" dirty="0">
                <a:solidFill>
                  <a:schemeClr val="bg1"/>
                </a:solidFill>
              </a:rPr>
              <a:t>12U </a:t>
            </a:r>
            <a:r>
              <a:rPr lang="en-GB" sz="1596" kern="0" dirty="0" err="1">
                <a:solidFill>
                  <a:schemeClr val="bg1"/>
                </a:solidFill>
              </a:rPr>
              <a:t>Cubesat</a:t>
            </a:r>
            <a:r>
              <a:rPr lang="en-GB" sz="1596" kern="0" dirty="0">
                <a:solidFill>
                  <a:schemeClr val="bg1"/>
                </a:solidFill>
              </a:rPr>
              <a:t> </a:t>
            </a:r>
          </a:p>
          <a:p>
            <a:r>
              <a:rPr lang="en-GB" sz="1596" kern="0" dirty="0">
                <a:solidFill>
                  <a:schemeClr val="bg1"/>
                </a:solidFill>
              </a:rPr>
              <a:t>Followed by 4x </a:t>
            </a:r>
            <a:r>
              <a:rPr lang="en-GB" sz="1596" kern="0" dirty="0" err="1">
                <a:solidFill>
                  <a:schemeClr val="bg1"/>
                </a:solidFill>
              </a:rPr>
              <a:t>Microsats</a:t>
            </a:r>
            <a:r>
              <a:rPr lang="en-GB" sz="1596" kern="0" dirty="0">
                <a:solidFill>
                  <a:schemeClr val="bg1"/>
                </a:solidFill>
              </a:rPr>
              <a:t> ~100kg</a:t>
            </a:r>
          </a:p>
          <a:p>
            <a:r>
              <a:rPr lang="en-GB" sz="1596" kern="0" dirty="0">
                <a:solidFill>
                  <a:schemeClr val="bg1"/>
                </a:solidFill>
              </a:rPr>
              <a:t>Quasi Polar Orbit ~550 km</a:t>
            </a:r>
          </a:p>
          <a:p>
            <a:r>
              <a:rPr lang="en-GB" sz="1596" kern="0" dirty="0">
                <a:solidFill>
                  <a:schemeClr val="bg1"/>
                </a:solidFill>
              </a:rPr>
              <a:t>L/S, C and UHF Signal In Space and 2-way payload (S-band) </a:t>
            </a:r>
          </a:p>
          <a:p>
            <a:endParaRPr lang="en-GB" sz="1596" kern="0" dirty="0">
              <a:solidFill>
                <a:schemeClr val="bg1"/>
              </a:solidFill>
            </a:endParaRPr>
          </a:p>
          <a:p>
            <a:endParaRPr lang="en-GB" kern="0" dirty="0">
              <a:solidFill>
                <a:schemeClr val="bg1"/>
              </a:solidFill>
            </a:endParaRPr>
          </a:p>
          <a:p>
            <a:endParaRPr lang="en-GB" kern="0" dirty="0"/>
          </a:p>
        </p:txBody>
      </p:sp>
      <p:sp>
        <p:nvSpPr>
          <p:cNvPr id="9" name="Content Placeholder 4">
            <a:extLst>
              <a:ext uri="{FF2B5EF4-FFF2-40B4-BE49-F238E27FC236}">
                <a16:creationId xmlns:a16="http://schemas.microsoft.com/office/drawing/2014/main" id="{9E89909D-0B21-3413-634C-E4D7F2958367}"/>
              </a:ext>
            </a:extLst>
          </p:cNvPr>
          <p:cNvSpPr txBox="1">
            <a:spLocks/>
          </p:cNvSpPr>
          <p:nvPr/>
        </p:nvSpPr>
        <p:spPr>
          <a:xfrm>
            <a:off x="2063364" y="2482657"/>
            <a:ext cx="6120605" cy="1381848"/>
          </a:xfrm>
          <a:prstGeom prst="rect">
            <a:avLst/>
          </a:prstGeom>
        </p:spPr>
        <p:txBody>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596" kern="0" dirty="0">
                <a:solidFill>
                  <a:schemeClr val="bg1"/>
                </a:solidFill>
              </a:rPr>
              <a:t>16U </a:t>
            </a:r>
            <a:r>
              <a:rPr lang="en-GB" sz="1596" kern="0" dirty="0" err="1">
                <a:solidFill>
                  <a:schemeClr val="bg1"/>
                </a:solidFill>
              </a:rPr>
              <a:t>Cubesat</a:t>
            </a:r>
            <a:r>
              <a:rPr lang="en-GB" sz="1596" kern="0" dirty="0">
                <a:solidFill>
                  <a:schemeClr val="bg1"/>
                </a:solidFill>
              </a:rPr>
              <a:t> </a:t>
            </a:r>
          </a:p>
          <a:p>
            <a:r>
              <a:rPr lang="en-GB" sz="1596" kern="0" dirty="0">
                <a:solidFill>
                  <a:schemeClr val="bg1"/>
                </a:solidFill>
              </a:rPr>
              <a:t>Followed by 4x 20U </a:t>
            </a:r>
            <a:r>
              <a:rPr lang="en-GB" sz="1596" kern="0" dirty="0" err="1">
                <a:solidFill>
                  <a:schemeClr val="bg1"/>
                </a:solidFill>
              </a:rPr>
              <a:t>Cubesats</a:t>
            </a:r>
            <a:endParaRPr lang="en-GB" sz="1596" kern="0" dirty="0">
              <a:solidFill>
                <a:schemeClr val="bg1"/>
              </a:solidFill>
            </a:endParaRPr>
          </a:p>
          <a:p>
            <a:r>
              <a:rPr lang="en-GB" sz="1596" kern="0" dirty="0">
                <a:solidFill>
                  <a:schemeClr val="bg1"/>
                </a:solidFill>
              </a:rPr>
              <a:t>Quasi Polar Orbit ~550 km</a:t>
            </a:r>
          </a:p>
          <a:p>
            <a:r>
              <a:rPr lang="en-GB" sz="1596" kern="0" dirty="0">
                <a:solidFill>
                  <a:schemeClr val="bg1"/>
                </a:solidFill>
              </a:rPr>
              <a:t>L/S, C and UHF Signal in Space and 2-way payload (UHF-band)</a:t>
            </a:r>
          </a:p>
          <a:p>
            <a:r>
              <a:rPr lang="en-GB" sz="1596" kern="0" dirty="0">
                <a:solidFill>
                  <a:schemeClr val="bg1"/>
                </a:solidFill>
              </a:rPr>
              <a:t>		</a:t>
            </a:r>
            <a:endParaRPr lang="en-GB" kern="0" dirty="0">
              <a:solidFill>
                <a:schemeClr val="bg1"/>
              </a:solidFill>
            </a:endParaRPr>
          </a:p>
          <a:p>
            <a:r>
              <a:rPr lang="en-GB" kern="0" dirty="0"/>
              <a:t>		</a:t>
            </a:r>
            <a:endParaRPr lang="en-GB" kern="0" dirty="0">
              <a:solidFill>
                <a:schemeClr val="bg1"/>
              </a:solidFill>
            </a:endParaRPr>
          </a:p>
        </p:txBody>
      </p:sp>
      <p:sp>
        <p:nvSpPr>
          <p:cNvPr id="11" name="TextBox 10">
            <a:extLst>
              <a:ext uri="{FF2B5EF4-FFF2-40B4-BE49-F238E27FC236}">
                <a16:creationId xmlns:a16="http://schemas.microsoft.com/office/drawing/2014/main" id="{BFFDF747-9747-09AE-23F6-273B3AA4E7FF}"/>
              </a:ext>
            </a:extLst>
          </p:cNvPr>
          <p:cNvSpPr txBox="1"/>
          <p:nvPr/>
        </p:nvSpPr>
        <p:spPr>
          <a:xfrm>
            <a:off x="3879922" y="4648333"/>
            <a:ext cx="2504030" cy="829073"/>
          </a:xfrm>
          <a:prstGeom prst="rect">
            <a:avLst/>
          </a:prstGeom>
          <a:noFill/>
          <a:ln w="952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lIns="35902" rIns="35902" rtlCol="0">
            <a:spAutoFit/>
          </a:bodyPr>
          <a:lstStyle/>
          <a:p>
            <a:pPr algn="ctr"/>
            <a:r>
              <a:rPr lang="en-GB" sz="1596" b="1" kern="0" dirty="0">
                <a:solidFill>
                  <a:srgbClr val="FFFF00"/>
                </a:solidFill>
              </a:rPr>
              <a:t>mini-constellation deployment </a:t>
            </a:r>
          </a:p>
          <a:p>
            <a:pPr algn="ctr"/>
            <a:r>
              <a:rPr lang="en-GB" sz="1596" b="1" kern="0" dirty="0">
                <a:solidFill>
                  <a:srgbClr val="FFFF00"/>
                </a:solidFill>
              </a:rPr>
              <a:t>2025 - 2027</a:t>
            </a:r>
            <a:endParaRPr lang="en-GB" sz="1596" kern="0" dirty="0">
              <a:solidFill>
                <a:srgbClr val="FFFF00"/>
              </a:solidFill>
            </a:endParaRPr>
          </a:p>
        </p:txBody>
      </p:sp>
    </p:spTree>
    <p:extLst>
      <p:ext uri="{BB962C8B-B14F-4D97-AF65-F5344CB8AC3E}">
        <p14:creationId xmlns:p14="http://schemas.microsoft.com/office/powerpoint/2010/main" val="2328961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F97E-FC48-4327-AFD1-36E30C9FC6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6C076E-DF67-A819-0CEA-C50076EB0D2A}"/>
              </a:ext>
            </a:extLst>
          </p:cNvPr>
          <p:cNvSpPr/>
          <p:nvPr/>
        </p:nvSpPr>
        <p:spPr>
          <a:xfrm>
            <a:off x="237387" y="146045"/>
            <a:ext cx="7600327" cy="1015410"/>
          </a:xfrm>
          <a:prstGeom prst="rect">
            <a:avLst/>
          </a:prstGeom>
          <a:effectLst>
            <a:outerShdw blurRad="50800" dist="38100" dir="2700000" algn="tl" rotWithShape="0">
              <a:prstClr val="black">
                <a:alpha val="40000"/>
              </a:prstClr>
            </a:outerShdw>
          </a:effectLst>
        </p:spPr>
        <p:txBody>
          <a:bodyPr wrap="square" lIns="91191" tIns="45595" rIns="91191" bIns="45595" anchor="t">
            <a:spAutoFit/>
          </a:bodyPr>
          <a:lstStyle/>
          <a:p>
            <a:pPr defTabSz="909469">
              <a:spcBef>
                <a:spcPts val="1194"/>
              </a:spcBef>
              <a:defRPr/>
            </a:pPr>
            <a:r>
              <a:rPr lang="en-GB" sz="3000" b="1" dirty="0">
                <a:solidFill>
                  <a:srgbClr val="FEFFFF"/>
                </a:solidFill>
                <a:latin typeface="Arial"/>
                <a:ea typeface="MS PGothic"/>
                <a:cs typeface="Arial"/>
              </a:rPr>
              <a:t>Optical Synchronized Time and Ranging In Orbit Demonstrator</a:t>
            </a:r>
          </a:p>
        </p:txBody>
      </p:sp>
      <p:grpSp>
        <p:nvGrpSpPr>
          <p:cNvPr id="3" name="Group 2">
            <a:extLst>
              <a:ext uri="{FF2B5EF4-FFF2-40B4-BE49-F238E27FC236}">
                <a16:creationId xmlns:a16="http://schemas.microsoft.com/office/drawing/2014/main" id="{C128A225-5E9F-5FB6-F463-2EE1F303DF9E}"/>
              </a:ext>
            </a:extLst>
          </p:cNvPr>
          <p:cNvGrpSpPr/>
          <p:nvPr/>
        </p:nvGrpSpPr>
        <p:grpSpPr>
          <a:xfrm>
            <a:off x="7520679" y="3143894"/>
            <a:ext cx="4612777" cy="3167889"/>
            <a:chOff x="8226951" y="1807241"/>
            <a:chExt cx="3571208" cy="2547764"/>
          </a:xfrm>
        </p:grpSpPr>
        <p:pic>
          <p:nvPicPr>
            <p:cNvPr id="7" name="Picture 6" descr="A screen shot of a computer&#10;&#10;Description automatically generated">
              <a:extLst>
                <a:ext uri="{FF2B5EF4-FFF2-40B4-BE49-F238E27FC236}">
                  <a16:creationId xmlns:a16="http://schemas.microsoft.com/office/drawing/2014/main" id="{9BFA2D74-E415-4164-B1F5-8A208C924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108" b="50000"/>
            <a:stretch/>
          </p:blipFill>
          <p:spPr>
            <a:xfrm>
              <a:off x="8226951" y="1807241"/>
              <a:ext cx="3571208" cy="2547764"/>
            </a:xfrm>
            <a:prstGeom prst="rect">
              <a:avLst/>
            </a:prstGeom>
          </p:spPr>
        </p:pic>
        <p:sp>
          <p:nvSpPr>
            <p:cNvPr id="8" name="Rectangle 7">
              <a:extLst>
                <a:ext uri="{FF2B5EF4-FFF2-40B4-BE49-F238E27FC236}">
                  <a16:creationId xmlns:a16="http://schemas.microsoft.com/office/drawing/2014/main" id="{E7A4EB47-11AE-487D-8650-51203569E352}"/>
                </a:ext>
              </a:extLst>
            </p:cNvPr>
            <p:cNvSpPr/>
            <p:nvPr/>
          </p:nvSpPr>
          <p:spPr>
            <a:xfrm>
              <a:off x="10081897" y="2268826"/>
              <a:ext cx="1716262" cy="2032465"/>
            </a:xfrm>
            <a:prstGeom prst="rect">
              <a:avLst/>
            </a:prstGeom>
            <a:solidFill>
              <a:schemeClr val="bg1">
                <a:alpha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45595" rIns="0" bIns="45595" rtlCol="0" anchor="ctr" anchorCtr="0"/>
            <a:lstStyle/>
            <a:p>
              <a:pPr algn="ctr" eaLnBrk="0" hangingPunct="0">
                <a:buClr>
                  <a:srgbClr val="FBAB18"/>
                </a:buClr>
              </a:pPr>
              <a:endParaRPr lang="en-GB" sz="2394" b="1" kern="0" err="1">
                <a:solidFill>
                  <a:srgbClr val="FEEF98"/>
                </a:solidFill>
                <a:effectLst>
                  <a:outerShdw blurRad="38100" dist="38100" dir="2700000" algn="tl">
                    <a:srgbClr val="000000">
                      <a:alpha val="43137"/>
                    </a:srgbClr>
                  </a:outerShdw>
                </a:effectLst>
                <a:cs typeface="Arial"/>
              </a:endParaRPr>
            </a:p>
          </p:txBody>
        </p:sp>
      </p:grpSp>
      <p:pic>
        <p:nvPicPr>
          <p:cNvPr id="6" name="Picture 5" descr="A logo with stars and earth in the background&#10;&#10;Description automatically generated">
            <a:extLst>
              <a:ext uri="{FF2B5EF4-FFF2-40B4-BE49-F238E27FC236}">
                <a16:creationId xmlns:a16="http://schemas.microsoft.com/office/drawing/2014/main" id="{D371EE98-F2CB-14B4-8B4E-4269BFB23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176" y="146045"/>
            <a:ext cx="2554269" cy="1662365"/>
          </a:xfrm>
          <a:prstGeom prst="rect">
            <a:avLst/>
          </a:prstGeom>
        </p:spPr>
      </p:pic>
      <p:sp>
        <p:nvSpPr>
          <p:cNvPr id="4" name="TextBox 3">
            <a:extLst>
              <a:ext uri="{FF2B5EF4-FFF2-40B4-BE49-F238E27FC236}">
                <a16:creationId xmlns:a16="http://schemas.microsoft.com/office/drawing/2014/main" id="{7499F040-444A-9D9D-6EF2-625D475EFD8E}"/>
              </a:ext>
            </a:extLst>
          </p:cNvPr>
          <p:cNvSpPr txBox="1"/>
          <p:nvPr/>
        </p:nvSpPr>
        <p:spPr>
          <a:xfrm>
            <a:off x="307635" y="1033538"/>
            <a:ext cx="9648023" cy="6471515"/>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defTabSz="911931">
              <a:lnSpc>
                <a:spcPct val="100000"/>
              </a:lnSpc>
              <a:spcBef>
                <a:spcPts val="0"/>
              </a:spcBef>
              <a:spcAft>
                <a:spcPts val="0"/>
              </a:spcAft>
              <a:defRPr/>
            </a:pPr>
            <a:endParaRPr lang="en-GB" sz="2400" dirty="0">
              <a:solidFill>
                <a:srgbClr val="FEFFFF"/>
              </a:solidFill>
              <a:effectLst>
                <a:outerShdw blurRad="50800" dist="38100" dir="2700000" algn="tl" rotWithShape="0">
                  <a:prstClr val="black">
                    <a:alpha val="40000"/>
                  </a:prstClr>
                </a:outerShdw>
              </a:effectLst>
              <a:latin typeface="Arial"/>
              <a:cs typeface="Arial"/>
            </a:endParaRPr>
          </a:p>
          <a:p>
            <a:pPr defTabSz="911931">
              <a:lnSpc>
                <a:spcPct val="100000"/>
              </a:lnSpc>
              <a:spcBef>
                <a:spcPts val="0"/>
              </a:spcBef>
              <a:spcAft>
                <a:spcPts val="0"/>
              </a:spcAft>
              <a:defRPr/>
            </a:pPr>
            <a:endParaRPr lang="en-GB" sz="2400" b="1" dirty="0">
              <a:solidFill>
                <a:srgbClr val="FEFFFF"/>
              </a:solidFill>
              <a:effectLst>
                <a:outerShdw blurRad="50800" dist="38100" dir="2700000" algn="tl" rotWithShape="0">
                  <a:prstClr val="black">
                    <a:alpha val="40000"/>
                  </a:prstClr>
                </a:outerShdw>
              </a:effectLst>
              <a:latin typeface="Arial"/>
              <a:cs typeface="Arial"/>
            </a:endParaRPr>
          </a:p>
          <a:p>
            <a:pPr defTabSz="911931">
              <a:lnSpc>
                <a:spcPct val="100000"/>
              </a:lnSpc>
              <a:spcBef>
                <a:spcPts val="0"/>
              </a:spcBef>
              <a:spcAft>
                <a:spcPts val="0"/>
              </a:spcAft>
              <a:defRPr/>
            </a:pPr>
            <a:endParaRPr lang="en-GB" sz="2400" b="1" dirty="0">
              <a:solidFill>
                <a:srgbClr val="FEFFFF"/>
              </a:solidFill>
              <a:effectLst>
                <a:outerShdw blurRad="50800" dist="38100" dir="2700000" algn="tl" rotWithShape="0">
                  <a:prstClr val="black">
                    <a:alpha val="40000"/>
                  </a:prstClr>
                </a:outerShdw>
              </a:effectLst>
              <a:latin typeface="Arial"/>
              <a:cs typeface="Arial"/>
            </a:endParaRPr>
          </a:p>
          <a:p>
            <a:pPr defTabSz="911931">
              <a:lnSpc>
                <a:spcPct val="100000"/>
              </a:lnSpc>
              <a:spcBef>
                <a:spcPts val="0"/>
              </a:spcBef>
              <a:spcAft>
                <a:spcPts val="0"/>
              </a:spcAft>
              <a:defRPr/>
            </a:pPr>
            <a:r>
              <a:rPr lang="en-GB" sz="2400" b="1" dirty="0">
                <a:solidFill>
                  <a:srgbClr val="FEFFFF"/>
                </a:solidFill>
                <a:effectLst>
                  <a:outerShdw blurRad="50800" dist="38100" dir="2700000" algn="tl" rotWithShape="0">
                    <a:prstClr val="black">
                      <a:alpha val="40000"/>
                    </a:prstClr>
                  </a:outerShdw>
                </a:effectLst>
                <a:latin typeface="Arial"/>
                <a:cs typeface="Arial"/>
              </a:rPr>
              <a:t>Demonstrating </a:t>
            </a:r>
            <a:r>
              <a:rPr lang="en-GB" sz="2400" b="1" dirty="0">
                <a:solidFill>
                  <a:srgbClr val="FFC000"/>
                </a:solidFill>
                <a:effectLst>
                  <a:outerShdw blurRad="50800" dist="38100" dir="2700000" algn="tl" rotWithShape="0">
                    <a:prstClr val="black">
                      <a:alpha val="40000"/>
                    </a:prstClr>
                  </a:outerShdw>
                </a:effectLst>
                <a:latin typeface="Arial"/>
                <a:cs typeface="Arial"/>
              </a:rPr>
              <a:t>Optical Inter-Satellite Link </a:t>
            </a:r>
            <a:r>
              <a:rPr lang="en-GB" sz="2400" b="1" dirty="0">
                <a:solidFill>
                  <a:srgbClr val="FEFFFF"/>
                </a:solidFill>
                <a:effectLst>
                  <a:outerShdw blurRad="50800" dist="38100" dir="2700000" algn="tl" rotWithShape="0">
                    <a:prstClr val="black">
                      <a:alpha val="40000"/>
                    </a:prstClr>
                  </a:outerShdw>
                </a:effectLst>
                <a:latin typeface="Arial"/>
                <a:cs typeface="Arial"/>
              </a:rPr>
              <a:t>capabilities for </a:t>
            </a:r>
            <a:r>
              <a:rPr lang="en-GB" sz="2400" b="1" dirty="0">
                <a:solidFill>
                  <a:schemeClr val="bg1"/>
                </a:solidFill>
                <a:effectLst>
                  <a:outerShdw blurRad="50800" dist="38100" dir="2700000" algn="tl" rotWithShape="0">
                    <a:prstClr val="black">
                      <a:alpha val="40000"/>
                    </a:prstClr>
                  </a:outerShdw>
                </a:effectLst>
                <a:latin typeface="Arial"/>
                <a:cs typeface="Arial"/>
              </a:rPr>
              <a:t>PNT</a:t>
            </a:r>
          </a:p>
          <a:p>
            <a:pPr defTabSz="909469">
              <a:spcBef>
                <a:spcPts val="0"/>
              </a:spcBef>
              <a:spcAft>
                <a:spcPts val="0"/>
              </a:spcAft>
              <a:defRPr/>
            </a:pPr>
            <a:endParaRPr lang="en-GB" sz="2394" b="1" dirty="0">
              <a:solidFill>
                <a:srgbClr val="FEFFFF"/>
              </a:solidFill>
              <a:effectLst>
                <a:outerShdw blurRad="50800" dist="38100" dir="2700000" algn="tl" rotWithShape="0">
                  <a:prstClr val="black">
                    <a:alpha val="40000"/>
                  </a:prstClr>
                </a:outerShdw>
              </a:effectLst>
              <a:latin typeface="Arial"/>
              <a:cs typeface="Arial"/>
            </a:endParaRPr>
          </a:p>
          <a:p>
            <a:pPr marL="341974" indent="-341974" algn="just" defTabSz="909469">
              <a:spcBef>
                <a:spcPts val="0"/>
              </a:spcBef>
              <a:spcAft>
                <a:spcPts val="0"/>
              </a:spcAft>
              <a:buFont typeface="Wingdings" panose="05000000000000000000" pitchFamily="2" charset="2"/>
              <a:buChar char="ü"/>
              <a:defRPr/>
            </a:pPr>
            <a:r>
              <a:rPr lang="en-GB" sz="2200" dirty="0">
                <a:solidFill>
                  <a:schemeClr val="bg1"/>
                </a:solidFill>
                <a:effectLst>
                  <a:outerShdw blurRad="50800" dist="38100" dir="2700000" algn="tl" rotWithShape="0">
                    <a:prstClr val="black">
                      <a:alpha val="40000"/>
                    </a:prstClr>
                  </a:outerShdw>
                </a:effectLst>
                <a:latin typeface="+mn-lt"/>
                <a:cs typeface="Arial"/>
              </a:rPr>
              <a:t>Optical inter-satellite links for</a:t>
            </a:r>
            <a:r>
              <a:rPr lang="en-GB" sz="2200" dirty="0">
                <a:solidFill>
                  <a:srgbClr val="92D050"/>
                </a:solidFill>
                <a:effectLst>
                  <a:outerShdw blurRad="50800" dist="38100" dir="2700000" algn="tl" rotWithShape="0">
                    <a:prstClr val="black">
                      <a:alpha val="40000"/>
                    </a:prstClr>
                  </a:outerShdw>
                </a:effectLst>
                <a:latin typeface="+mn-lt"/>
                <a:cs typeface="Arial"/>
              </a:rPr>
              <a:t> </a:t>
            </a:r>
            <a:r>
              <a:rPr lang="en-GB" sz="2200" dirty="0">
                <a:solidFill>
                  <a:srgbClr val="FFC000"/>
                </a:solidFill>
                <a:effectLst>
                  <a:outerShdw blurRad="50800" dist="38100" dir="2700000" algn="tl" rotWithShape="0">
                    <a:prstClr val="black">
                      <a:alpha val="40000"/>
                    </a:prstClr>
                  </a:outerShdw>
                </a:effectLst>
                <a:latin typeface="+mn-lt"/>
                <a:cs typeface="Arial"/>
              </a:rPr>
              <a:t>Time synchronisation &amp; Ranging</a:t>
            </a:r>
          </a:p>
          <a:p>
            <a:pPr marL="341974" indent="-341974" algn="just" defTabSz="909469">
              <a:spcBef>
                <a:spcPts val="0"/>
              </a:spcBef>
              <a:spcAft>
                <a:spcPts val="0"/>
              </a:spcAft>
              <a:buFont typeface="Wingdings" panose="05000000000000000000" pitchFamily="2" charset="2"/>
              <a:buChar char="ü"/>
              <a:defRPr/>
            </a:pPr>
            <a:r>
              <a:rPr lang="en-US" sz="2200" dirty="0">
                <a:solidFill>
                  <a:schemeClr val="bg1"/>
                </a:solidFill>
                <a:latin typeface="+mn-lt"/>
              </a:rPr>
              <a:t>Significant </a:t>
            </a:r>
            <a:r>
              <a:rPr lang="en-US" sz="2200" dirty="0">
                <a:solidFill>
                  <a:srgbClr val="FFC000"/>
                </a:solidFill>
                <a:latin typeface="+mn-lt"/>
              </a:rPr>
              <a:t>performance improvement </a:t>
            </a:r>
            <a:r>
              <a:rPr lang="en-US" sz="2200" dirty="0">
                <a:solidFill>
                  <a:schemeClr val="bg1"/>
                </a:solidFill>
                <a:latin typeface="+mn-lt"/>
              </a:rPr>
              <a:t>at system/user level</a:t>
            </a:r>
          </a:p>
          <a:p>
            <a:pPr marL="341974" indent="-341974" algn="just" defTabSz="909469">
              <a:spcBef>
                <a:spcPts val="0"/>
              </a:spcBef>
              <a:spcAft>
                <a:spcPts val="0"/>
              </a:spcAft>
              <a:buFont typeface="Wingdings" panose="05000000000000000000" pitchFamily="2" charset="2"/>
              <a:buChar char="ü"/>
              <a:defRPr/>
            </a:pPr>
            <a:r>
              <a:rPr lang="en-GB" sz="2200" dirty="0">
                <a:solidFill>
                  <a:srgbClr val="FFC000"/>
                </a:solidFill>
                <a:latin typeface="+mn-lt"/>
              </a:rPr>
              <a:t>New system architecture </a:t>
            </a:r>
            <a:r>
              <a:rPr lang="en-GB" sz="2200" dirty="0">
                <a:solidFill>
                  <a:schemeClr val="bg1"/>
                </a:solidFill>
                <a:effectLst>
                  <a:outerShdw blurRad="50800" dist="38100" dir="2700000" algn="tl" rotWithShape="0">
                    <a:prstClr val="black">
                      <a:alpha val="40000"/>
                    </a:prstClr>
                  </a:outerShdw>
                </a:effectLst>
                <a:latin typeface="+mn-lt"/>
                <a:cs typeface="Arial"/>
              </a:rPr>
              <a:t>based on optical links</a:t>
            </a:r>
          </a:p>
          <a:p>
            <a:pPr marL="341974" indent="-341974" algn="just" defTabSz="909469">
              <a:spcBef>
                <a:spcPts val="0"/>
              </a:spcBef>
              <a:spcAft>
                <a:spcPts val="0"/>
              </a:spcAft>
              <a:buFont typeface="Wingdings" panose="05000000000000000000" pitchFamily="2" charset="2"/>
              <a:buChar char="ü"/>
              <a:defRPr/>
            </a:pPr>
            <a:r>
              <a:rPr lang="en-GB" sz="2200" dirty="0">
                <a:solidFill>
                  <a:srgbClr val="FFC000"/>
                </a:solidFill>
                <a:latin typeface="+mn-lt"/>
              </a:rPr>
              <a:t>Open standards for O-ISL </a:t>
            </a:r>
            <a:r>
              <a:rPr lang="en-GB" sz="2200" dirty="0">
                <a:solidFill>
                  <a:schemeClr val="bg1"/>
                </a:solidFill>
                <a:latin typeface="+mn-lt"/>
              </a:rPr>
              <a:t>(physical, data link and network layers)</a:t>
            </a:r>
          </a:p>
          <a:p>
            <a:pPr marL="341974" indent="-341974" algn="just" defTabSz="909469">
              <a:spcBef>
                <a:spcPts val="0"/>
              </a:spcBef>
              <a:spcAft>
                <a:spcPts val="0"/>
              </a:spcAft>
              <a:buFont typeface="Wingdings" panose="05000000000000000000" pitchFamily="2" charset="2"/>
              <a:buChar char="ü"/>
              <a:defRPr/>
            </a:pPr>
            <a:r>
              <a:rPr lang="en-US" sz="2200" dirty="0">
                <a:solidFill>
                  <a:schemeClr val="bg1"/>
                </a:solidFill>
                <a:latin typeface="+mn-lt"/>
              </a:rPr>
              <a:t>Mature technology for </a:t>
            </a:r>
            <a:r>
              <a:rPr lang="en-US" sz="2200" dirty="0">
                <a:solidFill>
                  <a:srgbClr val="FFC000"/>
                </a:solidFill>
                <a:latin typeface="+mn-lt"/>
              </a:rPr>
              <a:t>use at earliest opportunity</a:t>
            </a:r>
          </a:p>
          <a:p>
            <a:pPr marL="340708" indent="-340708" defTabSz="909469">
              <a:spcBef>
                <a:spcPts val="0"/>
              </a:spcBef>
              <a:spcAft>
                <a:spcPts val="0"/>
              </a:spcAft>
              <a:buFont typeface="Arial" panose="020B0604020202020204" pitchFamily="34" charset="0"/>
              <a:buChar char="•"/>
              <a:defRPr/>
            </a:pPr>
            <a:endParaRPr lang="en-GB" sz="1995" dirty="0">
              <a:solidFill>
                <a:schemeClr val="bg1"/>
              </a:solidFill>
              <a:effectLst>
                <a:outerShdw blurRad="50800" dist="38100" dir="2700000" algn="tl" rotWithShape="0">
                  <a:prstClr val="black">
                    <a:alpha val="40000"/>
                  </a:prstClr>
                </a:outerShdw>
              </a:effectLst>
              <a:latin typeface="Arial"/>
              <a:cs typeface="Arial"/>
            </a:endParaRPr>
          </a:p>
          <a:p>
            <a:pPr marL="340708" indent="-340708" defTabSz="909469">
              <a:spcBef>
                <a:spcPts val="0"/>
              </a:spcBef>
              <a:spcAft>
                <a:spcPts val="0"/>
              </a:spcAft>
              <a:buFont typeface="Arial" panose="020B0604020202020204" pitchFamily="34" charset="0"/>
              <a:buChar char="•"/>
              <a:defRPr/>
            </a:pPr>
            <a:endParaRPr lang="en-GB" sz="3790" dirty="0">
              <a:solidFill>
                <a:srgbClr val="FEFFFF"/>
              </a:solidFill>
              <a:effectLst>
                <a:outerShdw blurRad="50800" dist="38100" dir="2700000" algn="tl" rotWithShape="0">
                  <a:prstClr val="black">
                    <a:alpha val="40000"/>
                  </a:prstClr>
                </a:outerShdw>
              </a:effectLst>
              <a:latin typeface="Arial"/>
              <a:cs typeface="Arial"/>
            </a:endParaRPr>
          </a:p>
          <a:p>
            <a:pPr marL="340708" indent="-340708" defTabSz="909469">
              <a:spcBef>
                <a:spcPts val="598"/>
              </a:spcBef>
              <a:spcAft>
                <a:spcPts val="0"/>
              </a:spcAft>
              <a:buFont typeface="Arial" panose="020B0604020202020204" pitchFamily="34" charset="0"/>
              <a:buChar char="•"/>
              <a:defRPr/>
            </a:pPr>
            <a:endParaRPr lang="en-GB" sz="2792" dirty="0">
              <a:solidFill>
                <a:srgbClr val="FEFFFF"/>
              </a:solidFill>
              <a:effectLst>
                <a:outerShdw blurRad="50800" dist="38100" dir="2700000" algn="tl" rotWithShape="0">
                  <a:prstClr val="black">
                    <a:alpha val="40000"/>
                  </a:prstClr>
                </a:outerShdw>
              </a:effectLst>
              <a:latin typeface="Arial"/>
              <a:ea typeface="MS PGothic"/>
              <a:cs typeface="Arial"/>
            </a:endParaRPr>
          </a:p>
          <a:p>
            <a:pPr marL="796673" lvl="1" indent="-340708" defTabSz="909469">
              <a:spcBef>
                <a:spcPts val="598"/>
              </a:spcBef>
              <a:spcAft>
                <a:spcPts val="0"/>
              </a:spcAft>
              <a:buFont typeface="Arial" panose="020B0604020202020204" pitchFamily="34" charset="0"/>
              <a:buChar char="•"/>
              <a:defRPr/>
            </a:pPr>
            <a:endParaRPr lang="en-GB" sz="3989" dirty="0">
              <a:solidFill>
                <a:srgbClr val="FE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D72A539-C7B9-AC05-4303-825881E93E4B}"/>
              </a:ext>
            </a:extLst>
          </p:cNvPr>
          <p:cNvSpPr/>
          <p:nvPr/>
        </p:nvSpPr>
        <p:spPr>
          <a:xfrm>
            <a:off x="237387" y="2102673"/>
            <a:ext cx="9289831" cy="47511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nchorCtr="0"/>
          <a:lstStyle/>
          <a:p>
            <a:pPr algn="ctr" eaLnBrk="0" hangingPunct="0">
              <a:buClr>
                <a:srgbClr val="FBAB18"/>
              </a:buClr>
            </a:pPr>
            <a:endParaRPr lang="en-GB" b="1" kern="0" err="1">
              <a:solidFill>
                <a:srgbClr val="FEEF98"/>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1380388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9">
            <a:extLst>
              <a:ext uri="{FF2B5EF4-FFF2-40B4-BE49-F238E27FC236}">
                <a16:creationId xmlns:a16="http://schemas.microsoft.com/office/drawing/2014/main" id="{FE86D78A-5004-4CE5-A89F-A4A7EB41303A}"/>
              </a:ext>
            </a:extLst>
          </p:cNvPr>
          <p:cNvSpPr txBox="1">
            <a:spLocks noChangeArrowheads="1"/>
          </p:cNvSpPr>
          <p:nvPr/>
        </p:nvSpPr>
        <p:spPr bwMode="auto">
          <a:xfrm>
            <a:off x="47318" y="38235"/>
            <a:ext cx="6238328" cy="10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ctr" defTabSz="882030">
              <a:spcAft>
                <a:spcPts val="600"/>
              </a:spcAft>
              <a:defRPr/>
            </a:pPr>
            <a:r>
              <a:rPr lang="en-GB" sz="3600" b="1" dirty="0">
                <a:solidFill>
                  <a:schemeClr val="bg1"/>
                </a:solidFill>
                <a:ea typeface="Verdana" panose="020B0604030504040204" pitchFamily="34" charset="0"/>
                <a:cs typeface="Arial" panose="020B0604020202020204" pitchFamily="34" charset="0"/>
              </a:rPr>
              <a:t>ESA’s GENESIS</a:t>
            </a:r>
          </a:p>
          <a:p>
            <a:pPr algn="ctr" defTabSz="882030">
              <a:defRPr/>
            </a:pPr>
            <a:r>
              <a:rPr lang="en-GB" sz="2400" b="1" dirty="0">
                <a:solidFill>
                  <a:schemeClr val="accent1"/>
                </a:solidFill>
                <a:ea typeface="Verdana" panose="020B0604030504040204" pitchFamily="34" charset="0"/>
                <a:cs typeface="Arial" panose="020B0604020202020204" pitchFamily="34" charset="0"/>
              </a:rPr>
              <a:t>At the foundation of navigation</a:t>
            </a:r>
          </a:p>
        </p:txBody>
      </p:sp>
      <p:cxnSp>
        <p:nvCxnSpPr>
          <p:cNvPr id="15" name="Straight Connector 14">
            <a:extLst>
              <a:ext uri="{FF2B5EF4-FFF2-40B4-BE49-F238E27FC236}">
                <a16:creationId xmlns:a16="http://schemas.microsoft.com/office/drawing/2014/main" id="{05D1E0A1-5D31-AD74-1212-5D3D0E595C92}"/>
              </a:ext>
            </a:extLst>
          </p:cNvPr>
          <p:cNvCxnSpPr>
            <a:cxnSpLocks/>
          </p:cNvCxnSpPr>
          <p:nvPr/>
        </p:nvCxnSpPr>
        <p:spPr>
          <a:xfrm>
            <a:off x="1048307" y="701886"/>
            <a:ext cx="5113460" cy="0"/>
          </a:xfrm>
          <a:prstGeom prst="line">
            <a:avLst/>
          </a:prstGeom>
          <a:ln>
            <a:solidFill>
              <a:srgbClr val="00A294"/>
            </a:solidFill>
          </a:ln>
        </p:spPr>
        <p:style>
          <a:lnRef idx="2">
            <a:schemeClr val="accent4"/>
          </a:lnRef>
          <a:fillRef idx="0">
            <a:schemeClr val="accent4"/>
          </a:fillRef>
          <a:effectRef idx="1">
            <a:schemeClr val="accent4"/>
          </a:effectRef>
          <a:fontRef idx="minor">
            <a:schemeClr val="tx1"/>
          </a:fontRef>
        </p:style>
      </p:cxnSp>
      <p:pic>
        <p:nvPicPr>
          <p:cNvPr id="2" name="Picture 1" descr="A satellite communication system on a planet&#10;&#10;Description automatically generated with medium confidence">
            <a:extLst>
              <a:ext uri="{FF2B5EF4-FFF2-40B4-BE49-F238E27FC236}">
                <a16:creationId xmlns:a16="http://schemas.microsoft.com/office/drawing/2014/main" id="{670FF1D2-6D07-FF23-E674-5F685D64863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093"/>
                    </a14:imgEffect>
                    <a14:imgEffect>
                      <a14:saturation sat="191000"/>
                    </a14:imgEffect>
                  </a14:imgLayer>
                </a14:imgProps>
              </a:ext>
              <a:ext uri="{28A0092B-C50C-407E-A947-70E740481C1C}">
                <a14:useLocalDpi xmlns:a14="http://schemas.microsoft.com/office/drawing/2010/main" val="0"/>
              </a:ext>
            </a:extLst>
          </a:blip>
          <a:srcRect l="3220" t="19335" r="5767"/>
          <a:stretch/>
        </p:blipFill>
        <p:spPr>
          <a:xfrm>
            <a:off x="410879" y="3028826"/>
            <a:ext cx="5105340" cy="3153318"/>
          </a:xfrm>
          <a:prstGeom prst="rect">
            <a:avLst/>
          </a:prstGeom>
        </p:spPr>
      </p:pic>
      <p:sp>
        <p:nvSpPr>
          <p:cNvPr id="3" name="TextBox 2">
            <a:extLst>
              <a:ext uri="{FF2B5EF4-FFF2-40B4-BE49-F238E27FC236}">
                <a16:creationId xmlns:a16="http://schemas.microsoft.com/office/drawing/2014/main" id="{56A7E73E-F08F-FC72-C036-5B34C9888480}"/>
              </a:ext>
            </a:extLst>
          </p:cNvPr>
          <p:cNvSpPr txBox="1"/>
          <p:nvPr/>
        </p:nvSpPr>
        <p:spPr>
          <a:xfrm>
            <a:off x="-1" y="3028826"/>
            <a:ext cx="2613991"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b="1" dirty="0">
                <a:solidFill>
                  <a:schemeClr val="bg1"/>
                </a:solidFill>
                <a:ea typeface="Verdana" panose="020B0604030504040204" pitchFamily="34" charset="0"/>
                <a:cs typeface="Verdana" panose="020B0604030504040204" pitchFamily="34" charset="0"/>
              </a:rPr>
              <a:t>Four geodetic payloads:</a:t>
            </a:r>
          </a:p>
          <a:p>
            <a:pPr marL="228600" indent="-228600">
              <a:buFont typeface="+mj-lt"/>
              <a:buAutoNum type="arabicPeriod"/>
            </a:pPr>
            <a:r>
              <a:rPr lang="en-US" sz="1050" b="1" dirty="0">
                <a:solidFill>
                  <a:srgbClr val="FBAB18"/>
                </a:solidFill>
                <a:ea typeface="Verdana" panose="020B0604030504040204" pitchFamily="34" charset="0"/>
                <a:cs typeface="Verdana" panose="020B0604030504040204" pitchFamily="34" charset="0"/>
              </a:rPr>
              <a:t>VERY-LONG-BASELINE INTERFEROMETRY (VLBI) Transmitter</a:t>
            </a:r>
          </a:p>
          <a:p>
            <a:pPr marL="228600" indent="-228600">
              <a:buFont typeface="+mj-lt"/>
              <a:buAutoNum type="arabicPeriod"/>
            </a:pPr>
            <a:r>
              <a:rPr lang="en-US" sz="1050" b="1" dirty="0">
                <a:solidFill>
                  <a:schemeClr val="accent4"/>
                </a:solidFill>
                <a:ea typeface="Verdana" panose="020B0604030504040204" pitchFamily="34" charset="0"/>
                <a:cs typeface="Verdana" panose="020B0604030504040204" pitchFamily="34" charset="0"/>
              </a:rPr>
              <a:t>SATELLITE LASER RANGING (SLR) Retroreflector</a:t>
            </a:r>
          </a:p>
          <a:p>
            <a:pPr marL="228600" indent="-228600">
              <a:buFont typeface="+mj-lt"/>
              <a:buAutoNum type="arabicPeriod"/>
            </a:pPr>
            <a:r>
              <a:rPr lang="en-US" sz="1050" b="1" dirty="0">
                <a:solidFill>
                  <a:schemeClr val="accent1"/>
                </a:solidFill>
                <a:ea typeface="Verdana" panose="020B0604030504040204" pitchFamily="34" charset="0"/>
                <a:cs typeface="Verdana" panose="020B0604030504040204" pitchFamily="34" charset="0"/>
              </a:rPr>
              <a:t>GLOBAL SATELLITE NAVIGATION SYSTEMS (GNSS) Receiver (Nadir </a:t>
            </a:r>
            <a:br>
              <a:rPr lang="en-US" sz="1050" b="1" dirty="0">
                <a:solidFill>
                  <a:schemeClr val="accent1"/>
                </a:solidFill>
                <a:ea typeface="Verdana" panose="020B0604030504040204" pitchFamily="34" charset="0"/>
                <a:cs typeface="Verdana" panose="020B0604030504040204" pitchFamily="34" charset="0"/>
              </a:rPr>
            </a:br>
            <a:r>
              <a:rPr lang="en-US" sz="1050" b="1" dirty="0">
                <a:solidFill>
                  <a:schemeClr val="accent1"/>
                </a:solidFill>
                <a:ea typeface="Verdana" panose="020B0604030504040204" pitchFamily="34" charset="0"/>
                <a:cs typeface="Verdana" panose="020B0604030504040204" pitchFamily="34" charset="0"/>
              </a:rPr>
              <a:t>and Zenith antennas)</a:t>
            </a:r>
          </a:p>
          <a:p>
            <a:pPr marL="228600" indent="-228600">
              <a:buFont typeface="+mj-lt"/>
              <a:buAutoNum type="arabicPeriod"/>
            </a:pPr>
            <a:r>
              <a:rPr lang="en-US" sz="1050" b="1" dirty="0">
                <a:solidFill>
                  <a:srgbClr val="FF0000"/>
                </a:solidFill>
                <a:ea typeface="Verdana" panose="020B0604030504040204" pitchFamily="34" charset="0"/>
                <a:cs typeface="Verdana" panose="020B0604030504040204" pitchFamily="34" charset="0"/>
              </a:rPr>
              <a:t>DORIS  Receiver</a:t>
            </a:r>
          </a:p>
          <a:p>
            <a:pPr marL="228600" indent="-228600">
              <a:buFont typeface="+mj-lt"/>
              <a:buAutoNum type="arabicPeriod"/>
            </a:pPr>
            <a:endParaRPr lang="en-US" sz="1000" b="1" dirty="0">
              <a:solidFill>
                <a:schemeClr val="accent1"/>
              </a:solidFill>
              <a:ea typeface="Verdana" panose="020B0604030504040204" pitchFamily="34" charset="0"/>
              <a:cs typeface="Verdana" panose="020B0604030504040204" pitchFamily="34" charset="0"/>
            </a:endParaRPr>
          </a:p>
        </p:txBody>
      </p:sp>
      <p:graphicFrame>
        <p:nvGraphicFramePr>
          <p:cNvPr id="20" name="Content Placeholder 4">
            <a:extLst>
              <a:ext uri="{FF2B5EF4-FFF2-40B4-BE49-F238E27FC236}">
                <a16:creationId xmlns:a16="http://schemas.microsoft.com/office/drawing/2014/main" id="{41335815-9B4D-D48A-A12D-88449C72D497}"/>
              </a:ext>
            </a:extLst>
          </p:cNvPr>
          <p:cNvGraphicFramePr>
            <a:graphicFrameLocks/>
          </p:cNvGraphicFramePr>
          <p:nvPr/>
        </p:nvGraphicFramePr>
        <p:xfrm>
          <a:off x="5402981" y="1633891"/>
          <a:ext cx="6683001" cy="47072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satellite in space above the earth&#10;&#10;Description automatically generated">
            <a:extLst>
              <a:ext uri="{FF2B5EF4-FFF2-40B4-BE49-F238E27FC236}">
                <a16:creationId xmlns:a16="http://schemas.microsoft.com/office/drawing/2014/main" id="{BF1E4B27-145A-009D-0D50-F8DFD143516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t="9899"/>
          <a:stretch/>
        </p:blipFill>
        <p:spPr>
          <a:xfrm>
            <a:off x="8511917" y="775252"/>
            <a:ext cx="3574066" cy="2415209"/>
          </a:xfrm>
          <a:prstGeom prst="rect">
            <a:avLst/>
          </a:prstGeom>
          <a:ln>
            <a:noFill/>
          </a:ln>
          <a:effectLst>
            <a:softEdge rad="112500"/>
          </a:effectLst>
        </p:spPr>
      </p:pic>
      <p:pic>
        <p:nvPicPr>
          <p:cNvPr id="23" name="Picture 22">
            <a:extLst>
              <a:ext uri="{FF2B5EF4-FFF2-40B4-BE49-F238E27FC236}">
                <a16:creationId xmlns:a16="http://schemas.microsoft.com/office/drawing/2014/main" id="{F949104C-7658-EEC8-57CE-4DA6271ECC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37427" y="1168270"/>
            <a:ext cx="2326177" cy="2326177"/>
          </a:xfrm>
          <a:prstGeom prst="rect">
            <a:avLst/>
          </a:prstGeom>
          <a:effectLst>
            <a:glow rad="228600">
              <a:schemeClr val="accent5">
                <a:satMod val="175000"/>
                <a:alpha val="40000"/>
              </a:schemeClr>
            </a:glow>
            <a:outerShdw blurRad="622300" dist="50800" dir="5400000" sx="67000" sy="67000" algn="ctr" rotWithShape="0">
              <a:srgbClr val="05334D"/>
            </a:outerShdw>
          </a:effectLst>
        </p:spPr>
      </p:pic>
      <p:sp>
        <p:nvSpPr>
          <p:cNvPr id="26" name="TextBox 25">
            <a:extLst>
              <a:ext uri="{FF2B5EF4-FFF2-40B4-BE49-F238E27FC236}">
                <a16:creationId xmlns:a16="http://schemas.microsoft.com/office/drawing/2014/main" id="{BB7AA18E-C033-7E7B-C816-BD8EE578D699}"/>
              </a:ext>
            </a:extLst>
          </p:cNvPr>
          <p:cNvSpPr txBox="1"/>
          <p:nvPr/>
        </p:nvSpPr>
        <p:spPr>
          <a:xfrm>
            <a:off x="6386104" y="166805"/>
            <a:ext cx="396053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chemeClr val="accent1"/>
                </a:solidFill>
                <a:ea typeface="Verdana" panose="020B0604030504040204" pitchFamily="34" charset="0"/>
                <a:cs typeface="Verdana" panose="020B0604030504040204" pitchFamily="34" charset="0"/>
              </a:rPr>
              <a:t>Mission Objective </a:t>
            </a:r>
            <a:r>
              <a:rPr lang="en-US" sz="1400" dirty="0">
                <a:solidFill>
                  <a:schemeClr val="bg1"/>
                </a:solidFill>
                <a:ea typeface="Verdana" panose="020B0604030504040204" pitchFamily="34" charset="0"/>
                <a:cs typeface="Verdana" panose="020B0604030504040204" pitchFamily="34" charset="0"/>
              </a:rPr>
              <a:t>is to contribute to improve ITRF accuracy and stability, with an aimed </a:t>
            </a:r>
            <a:r>
              <a:rPr lang="en-US" sz="1400" dirty="0">
                <a:solidFill>
                  <a:schemeClr val="accent1"/>
                </a:solidFill>
                <a:ea typeface="Verdana" panose="020B0604030504040204" pitchFamily="34" charset="0"/>
                <a:cs typeface="Verdana" panose="020B0604030504040204" pitchFamily="34" charset="0"/>
              </a:rPr>
              <a:t>accuracy of 1 mm </a:t>
            </a:r>
            <a:r>
              <a:rPr lang="en-US" sz="1400" dirty="0">
                <a:solidFill>
                  <a:schemeClr val="bg1"/>
                </a:solidFill>
                <a:ea typeface="Verdana" panose="020B0604030504040204" pitchFamily="34" charset="0"/>
                <a:cs typeface="Verdana" panose="020B0604030504040204" pitchFamily="34" charset="0"/>
              </a:rPr>
              <a:t>and a </a:t>
            </a:r>
            <a:r>
              <a:rPr lang="en-US" sz="1400" dirty="0">
                <a:solidFill>
                  <a:schemeClr val="accent1"/>
                </a:solidFill>
                <a:ea typeface="Verdana" panose="020B0604030504040204" pitchFamily="34" charset="0"/>
                <a:cs typeface="Verdana" panose="020B0604030504040204" pitchFamily="34" charset="0"/>
              </a:rPr>
              <a:t>stability of 0.1 mm/year</a:t>
            </a:r>
            <a:r>
              <a:rPr lang="en-US" sz="1400" dirty="0">
                <a:solidFill>
                  <a:schemeClr val="bg1"/>
                </a:solidFill>
                <a:ea typeface="Verdana" panose="020B0604030504040204" pitchFamily="34" charset="0"/>
                <a:cs typeface="Verdana" panose="020B0604030504040204" pitchFamily="34" charset="0"/>
              </a:rPr>
              <a:t>.</a:t>
            </a:r>
          </a:p>
          <a:p>
            <a:endParaRPr lang="en-US" sz="1400" dirty="0">
              <a:solidFill>
                <a:schemeClr val="bg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471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planet earth with different colors of the earth&#10;&#10;Description automatically generated">
            <a:extLst>
              <a:ext uri="{FF2B5EF4-FFF2-40B4-BE49-F238E27FC236}">
                <a16:creationId xmlns:a16="http://schemas.microsoft.com/office/drawing/2014/main" id="{9F9038F8-F479-DC7E-9CCC-405D66DBB0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9337" y="934975"/>
            <a:ext cx="8636001" cy="5433484"/>
          </a:xfrm>
        </p:spPr>
      </p:pic>
      <p:sp>
        <p:nvSpPr>
          <p:cNvPr id="2" name="Title 1">
            <a:extLst>
              <a:ext uri="{FF2B5EF4-FFF2-40B4-BE49-F238E27FC236}">
                <a16:creationId xmlns:a16="http://schemas.microsoft.com/office/drawing/2014/main" id="{05D59E62-2D67-79EC-8A42-84EDB5B0A7C1}"/>
              </a:ext>
            </a:extLst>
          </p:cNvPr>
          <p:cNvSpPr>
            <a:spLocks noGrp="1"/>
          </p:cNvSpPr>
          <p:nvPr>
            <p:ph type="title"/>
          </p:nvPr>
        </p:nvSpPr>
        <p:spPr/>
        <p:txBody>
          <a:bodyPr/>
          <a:lstStyle/>
          <a:p>
            <a:r>
              <a:rPr lang="en-GB" dirty="0"/>
              <a:t>GENESIS Science Exploitation Team - Nominations</a:t>
            </a:r>
          </a:p>
        </p:txBody>
      </p:sp>
      <p:grpSp>
        <p:nvGrpSpPr>
          <p:cNvPr id="9" name="Group 8">
            <a:extLst>
              <a:ext uri="{FF2B5EF4-FFF2-40B4-BE49-F238E27FC236}">
                <a16:creationId xmlns:a16="http://schemas.microsoft.com/office/drawing/2014/main" id="{DD93BA6A-2DAA-4BD8-2146-32559C5AB6F5}"/>
              </a:ext>
            </a:extLst>
          </p:cNvPr>
          <p:cNvGrpSpPr>
            <a:grpSpLocks noChangeAspect="1"/>
          </p:cNvGrpSpPr>
          <p:nvPr/>
        </p:nvGrpSpPr>
        <p:grpSpPr>
          <a:xfrm>
            <a:off x="9829020" y="30481"/>
            <a:ext cx="812800" cy="812800"/>
            <a:chOff x="4843255" y="79361"/>
            <a:chExt cx="4945125" cy="4945125"/>
          </a:xfrm>
        </p:grpSpPr>
        <p:pic>
          <p:nvPicPr>
            <p:cNvPr id="10" name="Picture 9" descr="A logo of a planet&#10;&#10;Description automatically generated">
              <a:extLst>
                <a:ext uri="{FF2B5EF4-FFF2-40B4-BE49-F238E27FC236}">
                  <a16:creationId xmlns:a16="http://schemas.microsoft.com/office/drawing/2014/main" id="{3C52F92E-8BFB-10D0-A6E2-0BF93B8E1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255" y="79361"/>
              <a:ext cx="4945125" cy="4945125"/>
            </a:xfrm>
            <a:prstGeom prst="rect">
              <a:avLst/>
            </a:prstGeom>
          </p:spPr>
        </p:pic>
        <p:sp>
          <p:nvSpPr>
            <p:cNvPr id="12" name="Oval 11">
              <a:extLst>
                <a:ext uri="{FF2B5EF4-FFF2-40B4-BE49-F238E27FC236}">
                  <a16:creationId xmlns:a16="http://schemas.microsoft.com/office/drawing/2014/main" id="{2C85E310-D601-9A0E-34E3-FB35CC2B2B1E}"/>
                </a:ext>
              </a:extLst>
            </p:cNvPr>
            <p:cNvSpPr/>
            <p:nvPr/>
          </p:nvSpPr>
          <p:spPr>
            <a:xfrm>
              <a:off x="5035741" y="261276"/>
              <a:ext cx="4583467" cy="4564722"/>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aphicFrame>
        <p:nvGraphicFramePr>
          <p:cNvPr id="3" name="Diagram 2">
            <a:extLst>
              <a:ext uri="{FF2B5EF4-FFF2-40B4-BE49-F238E27FC236}">
                <a16:creationId xmlns:a16="http://schemas.microsoft.com/office/drawing/2014/main" id="{DF4EEE6B-0D36-3378-EF3D-FE5A7806DE33}"/>
              </a:ext>
            </a:extLst>
          </p:cNvPr>
          <p:cNvGraphicFramePr/>
          <p:nvPr/>
        </p:nvGraphicFramePr>
        <p:xfrm>
          <a:off x="209910" y="950783"/>
          <a:ext cx="8005743" cy="54334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Rectangle 15">
            <a:extLst>
              <a:ext uri="{FF2B5EF4-FFF2-40B4-BE49-F238E27FC236}">
                <a16:creationId xmlns:a16="http://schemas.microsoft.com/office/drawing/2014/main" id="{FBDA59FF-C9DB-8DC9-D9B1-AE6CEC719F62}"/>
              </a:ext>
            </a:extLst>
          </p:cNvPr>
          <p:cNvSpPr/>
          <p:nvPr/>
        </p:nvSpPr>
        <p:spPr>
          <a:xfrm>
            <a:off x="8215653" y="905075"/>
            <a:ext cx="4009685" cy="5463384"/>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F4E6C833-217B-58B3-7E07-184CB9866C6A}"/>
              </a:ext>
            </a:extLst>
          </p:cNvPr>
          <p:cNvGrpSpPr/>
          <p:nvPr/>
        </p:nvGrpSpPr>
        <p:grpSpPr>
          <a:xfrm>
            <a:off x="7347857" y="1036109"/>
            <a:ext cx="4820254" cy="2340800"/>
            <a:chOff x="6680279" y="980528"/>
            <a:chExt cx="4820254" cy="1899273"/>
          </a:xfrm>
        </p:grpSpPr>
        <p:sp>
          <p:nvSpPr>
            <p:cNvPr id="17" name="Freeform: Shape 16">
              <a:extLst>
                <a:ext uri="{FF2B5EF4-FFF2-40B4-BE49-F238E27FC236}">
                  <a16:creationId xmlns:a16="http://schemas.microsoft.com/office/drawing/2014/main" id="{E7107496-32E3-9646-43D6-C2880572A06E}"/>
                </a:ext>
              </a:extLst>
            </p:cNvPr>
            <p:cNvSpPr/>
            <p:nvPr/>
          </p:nvSpPr>
          <p:spPr>
            <a:xfrm>
              <a:off x="6680279" y="1243008"/>
              <a:ext cx="4820254" cy="1636793"/>
            </a:xfrm>
            <a:custGeom>
              <a:avLst/>
              <a:gdLst>
                <a:gd name="connsiteX0" fmla="*/ 0 w 5168724"/>
                <a:gd name="connsiteY0" fmla="*/ 0 h 1814400"/>
                <a:gd name="connsiteX1" fmla="*/ 5168724 w 5168724"/>
                <a:gd name="connsiteY1" fmla="*/ 0 h 1814400"/>
                <a:gd name="connsiteX2" fmla="*/ 5168724 w 5168724"/>
                <a:gd name="connsiteY2" fmla="*/ 1814400 h 1814400"/>
                <a:gd name="connsiteX3" fmla="*/ 0 w 5168724"/>
                <a:gd name="connsiteY3" fmla="*/ 1814400 h 1814400"/>
                <a:gd name="connsiteX4" fmla="*/ 0 w 5168724"/>
                <a:gd name="connsiteY4" fmla="*/ 0 h 18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724" h="1814400">
                  <a:moveTo>
                    <a:pt x="0" y="0"/>
                  </a:moveTo>
                  <a:lnTo>
                    <a:pt x="5168724" y="0"/>
                  </a:lnTo>
                  <a:lnTo>
                    <a:pt x="5168724" y="1814400"/>
                  </a:lnTo>
                  <a:lnTo>
                    <a:pt x="0" y="1814400"/>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2342" tIns="333248" rIns="472342" bIns="113792"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Attendance from all relevant International Geodetical Services </a:t>
              </a:r>
              <a:r>
                <a:rPr lang="en-GB" sz="1600" b="0" kern="1200" dirty="0"/>
                <a:t>(Chairs or deputies):</a:t>
              </a:r>
            </a:p>
            <a:p>
              <a:pPr marL="342900" lvl="2" indent="-171450" algn="l" defTabSz="711200">
                <a:lnSpc>
                  <a:spcPct val="90000"/>
                </a:lnSpc>
                <a:spcBef>
                  <a:spcPct val="0"/>
                </a:spcBef>
                <a:spcAft>
                  <a:spcPct val="15000"/>
                </a:spcAft>
                <a:buChar char="•"/>
              </a:pPr>
              <a:r>
                <a:rPr lang="en-GB" sz="1600" b="1" kern="1200" dirty="0"/>
                <a:t>IAG, IERS, IGS, IVS, ILRS, IDS</a:t>
              </a:r>
            </a:p>
            <a:p>
              <a:pPr marL="171450" lvl="1" indent="-171450" algn="l" defTabSz="711200">
                <a:lnSpc>
                  <a:spcPct val="90000"/>
                </a:lnSpc>
                <a:spcBef>
                  <a:spcPct val="0"/>
                </a:spcBef>
                <a:spcAft>
                  <a:spcPct val="15000"/>
                </a:spcAft>
                <a:buChar char="•"/>
              </a:pPr>
              <a:r>
                <a:rPr lang="en-GB" sz="1600" b="1" kern="1200" dirty="0"/>
                <a:t>Strong commitment and engagement </a:t>
              </a:r>
              <a:r>
                <a:rPr lang="en-GB" sz="1600" kern="1200" dirty="0"/>
                <a:t>from the community </a:t>
              </a:r>
            </a:p>
            <a:p>
              <a:pPr marL="171450" lvl="1" indent="-171450" algn="l" defTabSz="711200">
                <a:lnSpc>
                  <a:spcPct val="90000"/>
                </a:lnSpc>
                <a:spcBef>
                  <a:spcPct val="0"/>
                </a:spcBef>
                <a:spcAft>
                  <a:spcPct val="15000"/>
                </a:spcAft>
                <a:buChar char="•"/>
              </a:pPr>
              <a:r>
                <a:rPr lang="en-GB" sz="1600" kern="1200" dirty="0"/>
                <a:t>Over 100 people onsite and online</a:t>
              </a:r>
            </a:p>
          </p:txBody>
        </p:sp>
        <p:sp>
          <p:nvSpPr>
            <p:cNvPr id="18" name="Freeform: Shape 17">
              <a:extLst>
                <a:ext uri="{FF2B5EF4-FFF2-40B4-BE49-F238E27FC236}">
                  <a16:creationId xmlns:a16="http://schemas.microsoft.com/office/drawing/2014/main" id="{A9A07DED-68D4-CB96-8F16-358B7432526B}"/>
                </a:ext>
              </a:extLst>
            </p:cNvPr>
            <p:cNvSpPr/>
            <p:nvPr/>
          </p:nvSpPr>
          <p:spPr>
            <a:xfrm>
              <a:off x="6845731" y="980528"/>
              <a:ext cx="3807833" cy="472320"/>
            </a:xfrm>
            <a:custGeom>
              <a:avLst/>
              <a:gdLst>
                <a:gd name="connsiteX0" fmla="*/ 0 w 4260204"/>
                <a:gd name="connsiteY0" fmla="*/ 78722 h 472320"/>
                <a:gd name="connsiteX1" fmla="*/ 78722 w 4260204"/>
                <a:gd name="connsiteY1" fmla="*/ 0 h 472320"/>
                <a:gd name="connsiteX2" fmla="*/ 4181482 w 4260204"/>
                <a:gd name="connsiteY2" fmla="*/ 0 h 472320"/>
                <a:gd name="connsiteX3" fmla="*/ 4260204 w 4260204"/>
                <a:gd name="connsiteY3" fmla="*/ 78722 h 472320"/>
                <a:gd name="connsiteX4" fmla="*/ 4260204 w 4260204"/>
                <a:gd name="connsiteY4" fmla="*/ 393598 h 472320"/>
                <a:gd name="connsiteX5" fmla="*/ 4181482 w 4260204"/>
                <a:gd name="connsiteY5" fmla="*/ 472320 h 472320"/>
                <a:gd name="connsiteX6" fmla="*/ 78722 w 4260204"/>
                <a:gd name="connsiteY6" fmla="*/ 472320 h 472320"/>
                <a:gd name="connsiteX7" fmla="*/ 0 w 4260204"/>
                <a:gd name="connsiteY7" fmla="*/ 393598 h 472320"/>
                <a:gd name="connsiteX8" fmla="*/ 0 w 4260204"/>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0204" h="472320">
                  <a:moveTo>
                    <a:pt x="0" y="78722"/>
                  </a:moveTo>
                  <a:cubicBezTo>
                    <a:pt x="0" y="35245"/>
                    <a:pt x="35245" y="0"/>
                    <a:pt x="78722" y="0"/>
                  </a:cubicBezTo>
                  <a:lnTo>
                    <a:pt x="4181482" y="0"/>
                  </a:lnTo>
                  <a:cubicBezTo>
                    <a:pt x="4224959" y="0"/>
                    <a:pt x="4260204" y="35245"/>
                    <a:pt x="4260204" y="78722"/>
                  </a:cubicBezTo>
                  <a:lnTo>
                    <a:pt x="4260204" y="393598"/>
                  </a:lnTo>
                  <a:cubicBezTo>
                    <a:pt x="4260204" y="437075"/>
                    <a:pt x="4224959" y="472320"/>
                    <a:pt x="4181482"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4083" tIns="23057" rIns="184083" bIns="23057" numCol="1" spcCol="1270" anchor="ctr" anchorCtr="0">
              <a:noAutofit/>
            </a:bodyPr>
            <a:lstStyle/>
            <a:p>
              <a:pPr marL="0" lvl="0" indent="0" algn="l" defTabSz="711200">
                <a:lnSpc>
                  <a:spcPct val="90000"/>
                </a:lnSpc>
                <a:spcBef>
                  <a:spcPct val="0"/>
                </a:spcBef>
                <a:spcAft>
                  <a:spcPct val="35000"/>
                </a:spcAft>
                <a:buNone/>
              </a:pPr>
              <a:r>
                <a:rPr lang="en-GB" sz="1600" b="1" kern="1200" dirty="0"/>
                <a:t>29</a:t>
              </a:r>
              <a:r>
                <a:rPr lang="en-GB" sz="1600" b="1" kern="1200" baseline="30000" dirty="0"/>
                <a:t>th</a:t>
              </a:r>
              <a:r>
                <a:rPr lang="en-GB" sz="1600" b="1" kern="1200" dirty="0"/>
                <a:t> February Workshop  @ ESOC</a:t>
              </a:r>
            </a:p>
          </p:txBody>
        </p:sp>
      </p:grpSp>
      <p:grpSp>
        <p:nvGrpSpPr>
          <p:cNvPr id="6" name="Group 5">
            <a:extLst>
              <a:ext uri="{FF2B5EF4-FFF2-40B4-BE49-F238E27FC236}">
                <a16:creationId xmlns:a16="http://schemas.microsoft.com/office/drawing/2014/main" id="{7D8F5ADE-0CF3-71F0-77BA-3586276F054A}"/>
              </a:ext>
            </a:extLst>
          </p:cNvPr>
          <p:cNvGrpSpPr/>
          <p:nvPr/>
        </p:nvGrpSpPr>
        <p:grpSpPr>
          <a:xfrm>
            <a:off x="7337245" y="3513015"/>
            <a:ext cx="4820254" cy="2811586"/>
            <a:chOff x="7008062" y="3253814"/>
            <a:chExt cx="5117123" cy="2956787"/>
          </a:xfrm>
        </p:grpSpPr>
        <p:pic>
          <p:nvPicPr>
            <p:cNvPr id="7" name="Picture 6" descr="A group of people standing in a room&#10;&#10;Description automatically generated">
              <a:extLst>
                <a:ext uri="{FF2B5EF4-FFF2-40B4-BE49-F238E27FC236}">
                  <a16:creationId xmlns:a16="http://schemas.microsoft.com/office/drawing/2014/main" id="{6E98B4A9-F331-E55F-3EA6-FEECB328FF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6" t="15769" r="6273" b="16667"/>
            <a:stretch/>
          </p:blipFill>
          <p:spPr>
            <a:xfrm>
              <a:off x="7033638" y="3253814"/>
              <a:ext cx="5091547" cy="2956787"/>
            </a:xfrm>
            <a:prstGeom prst="rect">
              <a:avLst/>
            </a:prstGeom>
          </p:spPr>
        </p:pic>
        <p:grpSp>
          <p:nvGrpSpPr>
            <p:cNvPr id="8" name="Group 7">
              <a:extLst>
                <a:ext uri="{FF2B5EF4-FFF2-40B4-BE49-F238E27FC236}">
                  <a16:creationId xmlns:a16="http://schemas.microsoft.com/office/drawing/2014/main" id="{4D521182-8F97-01E7-5999-8FF08317EAA8}"/>
                </a:ext>
              </a:extLst>
            </p:cNvPr>
            <p:cNvGrpSpPr/>
            <p:nvPr/>
          </p:nvGrpSpPr>
          <p:grpSpPr>
            <a:xfrm>
              <a:off x="7008062" y="5498931"/>
              <a:ext cx="5089200" cy="711670"/>
              <a:chOff x="381776" y="2798123"/>
              <a:chExt cx="5344871" cy="590400"/>
            </a:xfrm>
            <a:solidFill>
              <a:schemeClr val="accent3">
                <a:lumMod val="75000"/>
              </a:schemeClr>
            </a:solidFill>
          </p:grpSpPr>
          <p:sp>
            <p:nvSpPr>
              <p:cNvPr id="11" name="Rectangle: Rounded Corners 10">
                <a:extLst>
                  <a:ext uri="{FF2B5EF4-FFF2-40B4-BE49-F238E27FC236}">
                    <a16:creationId xmlns:a16="http://schemas.microsoft.com/office/drawing/2014/main" id="{6194F672-2A0B-9B56-AFD4-8C45B7BBF4AE}"/>
                  </a:ext>
                </a:extLst>
              </p:cNvPr>
              <p:cNvSpPr/>
              <p:nvPr/>
            </p:nvSpPr>
            <p:spPr>
              <a:xfrm>
                <a:off x="381776" y="2798123"/>
                <a:ext cx="5344871" cy="590400"/>
              </a:xfrm>
              <a:prstGeom prst="roundRect">
                <a:avLst/>
              </a:prstGeom>
              <a:grpFill/>
            </p:spPr>
            <p:style>
              <a:lnRef idx="2">
                <a:schemeClr val="lt1">
                  <a:hueOff val="0"/>
                  <a:satOff val="0"/>
                  <a:lumOff val="0"/>
                  <a:alphaOff val="0"/>
                </a:schemeClr>
              </a:lnRef>
              <a:fillRef idx="1">
                <a:schemeClr val="accent4">
                  <a:hueOff val="475413"/>
                  <a:satOff val="-82407"/>
                  <a:lumOff val="14902"/>
                  <a:alphaOff val="0"/>
                </a:schemeClr>
              </a:fillRef>
              <a:effectRef idx="0">
                <a:schemeClr val="accent4">
                  <a:hueOff val="475413"/>
                  <a:satOff val="-82407"/>
                  <a:lumOff val="14902"/>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 name="Rectangle: Rounded Corners 4">
                <a:extLst>
                  <a:ext uri="{FF2B5EF4-FFF2-40B4-BE49-F238E27FC236}">
                    <a16:creationId xmlns:a16="http://schemas.microsoft.com/office/drawing/2014/main" id="{E2AAEF47-64E5-22B5-BF74-7B3EBEE411FD}"/>
                  </a:ext>
                </a:extLst>
              </p:cNvPr>
              <p:cNvSpPr txBox="1"/>
              <p:nvPr/>
            </p:nvSpPr>
            <p:spPr>
              <a:xfrm>
                <a:off x="410597" y="2826944"/>
                <a:ext cx="5287229" cy="5327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023" tIns="0" rIns="202023" bIns="0" numCol="1" spcCol="1270" anchor="ctr" anchorCtr="0">
                <a:noAutofit/>
              </a:bodyPr>
              <a:lstStyle/>
              <a:p>
                <a:pPr marL="0" marR="0" lvl="0" indent="0" algn="l" defTabSz="889000" rtl="0" eaLnBrk="1" fontAlgn="base"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srgbClr val="FEFFFF"/>
                    </a:solidFill>
                    <a:effectLst/>
                    <a:uLnTx/>
                    <a:uFillTx/>
                    <a:latin typeface="Arial" panose="020B0604020202020204"/>
                    <a:ea typeface="+mn-ea"/>
                    <a:cs typeface="+mn-cs"/>
                  </a:rPr>
                  <a:t>“GENESIS – A Mission for the World”</a:t>
                </a:r>
              </a:p>
            </p:txBody>
          </p:sp>
        </p:grpSp>
      </p:grpSp>
    </p:spTree>
    <p:extLst>
      <p:ext uri="{BB962C8B-B14F-4D97-AF65-F5344CB8AC3E}">
        <p14:creationId xmlns:p14="http://schemas.microsoft.com/office/powerpoint/2010/main" val="1662415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5865F-DFFC-EEE1-B84E-3D0B9DBD40CE}"/>
              </a:ext>
            </a:extLst>
          </p:cNvPr>
          <p:cNvPicPr>
            <a:picLocks noChangeAspect="1"/>
          </p:cNvPicPr>
          <p:nvPr/>
        </p:nvPicPr>
        <p:blipFill>
          <a:blip r:embed="rId2"/>
          <a:stretch>
            <a:fillRect/>
          </a:stretch>
        </p:blipFill>
        <p:spPr>
          <a:xfrm>
            <a:off x="8010942" y="956901"/>
            <a:ext cx="3739671" cy="5293923"/>
          </a:xfrm>
          <a:prstGeom prst="rect">
            <a:avLst/>
          </a:prstGeom>
        </p:spPr>
      </p:pic>
      <p:sp>
        <p:nvSpPr>
          <p:cNvPr id="8" name="Titolo 1">
            <a:extLst>
              <a:ext uri="{FF2B5EF4-FFF2-40B4-BE49-F238E27FC236}">
                <a16:creationId xmlns:a16="http://schemas.microsoft.com/office/drawing/2014/main" id="{76D691D1-2B53-FBEF-562D-D905A5507C1E}"/>
              </a:ext>
            </a:extLst>
          </p:cNvPr>
          <p:cNvSpPr>
            <a:spLocks noGrp="1"/>
          </p:cNvSpPr>
          <p:nvPr>
            <p:ph type="title"/>
          </p:nvPr>
        </p:nvSpPr>
        <p:spPr/>
        <p:txBody>
          <a:bodyPr>
            <a:noAutofit/>
          </a:bodyPr>
          <a:lstStyle/>
          <a:p>
            <a:r>
              <a:rPr lang="en-GB" dirty="0"/>
              <a:t>Scientific and Fundamental Aspects of GNSS </a:t>
            </a:r>
          </a:p>
        </p:txBody>
      </p:sp>
      <p:sp>
        <p:nvSpPr>
          <p:cNvPr id="9" name="TextBox 8">
            <a:extLst>
              <a:ext uri="{FF2B5EF4-FFF2-40B4-BE49-F238E27FC236}">
                <a16:creationId xmlns:a16="http://schemas.microsoft.com/office/drawing/2014/main" id="{8353C58C-89D5-A96A-DB16-B5ECB4170E8F}"/>
              </a:ext>
            </a:extLst>
          </p:cNvPr>
          <p:cNvSpPr txBox="1"/>
          <p:nvPr/>
        </p:nvSpPr>
        <p:spPr>
          <a:xfrm>
            <a:off x="216000" y="1083900"/>
            <a:ext cx="7213500"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The 9</a:t>
            </a:r>
            <a:r>
              <a:rPr kumimoji="0" lang="en-GB" sz="1800" b="0" i="0" u="none" strike="noStrike" kern="1200" cap="none" spc="0" normalizeH="0" baseline="3000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th</a:t>
            </a: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 Edition of the ESA International GNSS Scientific Colloquium will take place in Wroclaw (Poland) on </a:t>
            </a:r>
            <a:r>
              <a:rPr kumimoji="0" lang="en-GB" sz="1800" b="1" i="0" u="sng" strike="noStrike" kern="1200" cap="none" spc="0" normalizeH="0" baseline="0" noProof="0" dirty="0">
                <a:ln>
                  <a:noFill/>
                </a:ln>
                <a:solidFill>
                  <a:srgbClr val="FBAB18"/>
                </a:solidFill>
                <a:effectLst/>
                <a:uLnTx/>
                <a:uFillTx/>
                <a:latin typeface="Arial" panose="020B0604020202020204" pitchFamily="34" charset="0"/>
                <a:ea typeface="MS PGothic" pitchFamily="34" charset="-128"/>
                <a:cs typeface="Arial" panose="020B0604020202020204" pitchFamily="34" charset="0"/>
              </a:rPr>
              <a:t>25-27 September 2024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This ESA Colloquium is today recognised as the worldwide reference conference on the topic of GNSS and Science.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800" b="1" i="0" u="sng" strike="noStrike" kern="1200" cap="none" spc="0" normalizeH="0" baseline="0" noProof="0" dirty="0">
                <a:ln>
                  <a:noFill/>
                </a:ln>
                <a:solidFill>
                  <a:srgbClr val="FEFFFF"/>
                </a:solidFill>
                <a:effectLst/>
                <a:uLnTx/>
                <a:uFillTx/>
                <a:latin typeface="Arial" panose="020B0604020202020204" pitchFamily="34" charset="0"/>
                <a:ea typeface="+mn-ea"/>
                <a:cs typeface="+mn-cs"/>
              </a:rPr>
              <a:t>Key topics</a:t>
            </a: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Frequency Transfer, Timing and Clock Technologies</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Reference Frames and Precise Orbit Determination</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Navigation for Lunar and for Space Applications: Systems and Technologies</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GNSS Science Transversal Aspects</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Geodesy, Geophysics and Earth Sciences</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Fundamental Physics and GNSS</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GNSS Astronomy</a:t>
            </a:r>
          </a:p>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Atmospheric Physics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3D9A9F63-6DE9-78BB-46BD-584E62B3945A}"/>
              </a:ext>
            </a:extLst>
          </p:cNvPr>
          <p:cNvSpPr/>
          <p:nvPr/>
        </p:nvSpPr>
        <p:spPr>
          <a:xfrm>
            <a:off x="215900" y="984724"/>
            <a:ext cx="7555358" cy="5266100"/>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1640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09EA7A-C13B-DDE7-1720-1CBF32E5D75A}"/>
              </a:ext>
            </a:extLst>
          </p:cNvPr>
          <p:cNvSpPr txBox="1"/>
          <p:nvPr/>
        </p:nvSpPr>
        <p:spPr>
          <a:xfrm>
            <a:off x="-239487" y="4528633"/>
            <a:ext cx="11065605" cy="2055178"/>
          </a:xfrm>
          <a:prstGeom prst="rect">
            <a:avLst/>
          </a:prstGeom>
          <a:noFill/>
          <a:effectLst/>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sz="2200" b="1" i="0" u="none" strike="noStrike" kern="1200" cap="none" spc="0" normalizeH="0" baseline="0" noProof="0" dirty="0">
                <a:ln>
                  <a:prstDash val="solid"/>
                </a:ln>
                <a:solidFill>
                  <a:srgbClr val="FEFFFF"/>
                </a:solidFill>
                <a:effectLst/>
                <a:uLnTx/>
                <a:uFillTx/>
                <a:latin typeface="Verdana" pitchFamily="34" charset="0"/>
                <a:ea typeface="+mn-ea"/>
                <a:cs typeface="+mn-cs"/>
              </a:rPr>
              <a:t>To enable the delivery of </a:t>
            </a:r>
            <a:r>
              <a:rPr kumimoji="0" lang="en-GB" sz="2200" b="1" i="0" u="none" strike="noStrike" kern="1200" cap="none" spc="0" normalizeH="0" baseline="0" noProof="0" dirty="0">
                <a:ln>
                  <a:prstDash val="solid"/>
                </a:ln>
                <a:solidFill>
                  <a:srgbClr val="FBAB18"/>
                </a:solidFill>
                <a:effectLst/>
                <a:uLnTx/>
                <a:uFillTx/>
                <a:latin typeface="Verdana" pitchFamily="34" charset="0"/>
                <a:ea typeface="+mn-ea"/>
                <a:cs typeface="+mn-cs"/>
              </a:rPr>
              <a:t>interoperable Communications </a:t>
            </a:r>
            <a:r>
              <a:rPr kumimoji="0" lang="en-GB" sz="2200" b="1" i="0" u="none" strike="noStrike" kern="1200" cap="none" spc="0" normalizeH="0" baseline="0" noProof="0" dirty="0">
                <a:ln>
                  <a:prstDash val="solid"/>
                </a:ln>
                <a:solidFill>
                  <a:srgbClr val="FEFFFF"/>
                </a:solidFill>
                <a:effectLst/>
                <a:uLnTx/>
                <a:uFillTx/>
                <a:latin typeface="Verdana" pitchFamily="34" charset="0"/>
                <a:ea typeface="+mn-ea"/>
                <a:cs typeface="+mn-cs"/>
              </a:rPr>
              <a:t>and </a:t>
            </a:r>
            <a:r>
              <a:rPr kumimoji="0" lang="en-GB" sz="2200" b="1" i="0" u="none" strike="noStrike" kern="1200" cap="none" spc="0" normalizeH="0" baseline="0" noProof="0" dirty="0">
                <a:ln>
                  <a:prstDash val="solid"/>
                </a:ln>
                <a:solidFill>
                  <a:srgbClr val="FBAB18"/>
                </a:solidFill>
                <a:effectLst/>
                <a:uLnTx/>
                <a:uFillTx/>
                <a:latin typeface="Verdana" pitchFamily="34" charset="0"/>
                <a:ea typeface="+mn-ea"/>
                <a:cs typeface="+mn-cs"/>
              </a:rPr>
              <a:t>Navigation</a:t>
            </a:r>
            <a:r>
              <a:rPr kumimoji="0" lang="en-GB" sz="2200" b="1" i="0" u="none" strike="noStrike" kern="1200" cap="none" spc="0" normalizeH="0" baseline="0" noProof="0" dirty="0">
                <a:ln>
                  <a:prstDash val="solid"/>
                </a:ln>
                <a:solidFill>
                  <a:srgbClr val="FEFFFF"/>
                </a:solidFill>
                <a:effectLst/>
                <a:uLnTx/>
                <a:uFillTx/>
                <a:latin typeface="Verdana" pitchFamily="34" charset="0"/>
                <a:ea typeface="+mn-ea"/>
                <a:cs typeface="+mn-cs"/>
              </a:rPr>
              <a:t> </a:t>
            </a:r>
            <a:r>
              <a:rPr kumimoji="0" lang="en-GB" sz="2200" b="1" i="0" u="none" strike="noStrike" kern="1200" cap="none" spc="0" normalizeH="0" baseline="0" noProof="0" dirty="0">
                <a:ln>
                  <a:prstDash val="solid"/>
                </a:ln>
                <a:solidFill>
                  <a:srgbClr val="FBAB18"/>
                </a:solidFill>
                <a:effectLst/>
                <a:uLnTx/>
                <a:uFillTx/>
                <a:latin typeface="Verdana" pitchFamily="34" charset="0"/>
                <a:ea typeface="+mn-ea"/>
                <a:cs typeface="+mn-cs"/>
              </a:rPr>
              <a:t>Services</a:t>
            </a:r>
            <a:r>
              <a:rPr kumimoji="0" lang="en-GB" sz="2200" b="1" i="0" u="none" strike="noStrike" kern="1200" cap="none" spc="0" normalizeH="0" baseline="0" noProof="0" dirty="0">
                <a:ln>
                  <a:prstDash val="solid"/>
                </a:ln>
                <a:solidFill>
                  <a:srgbClr val="FEFFFF"/>
                </a:solidFill>
                <a:effectLst/>
                <a:uLnTx/>
                <a:uFillTx/>
                <a:latin typeface="Verdana" pitchFamily="34" charset="0"/>
                <a:ea typeface="+mn-ea"/>
                <a:cs typeface="+mn-cs"/>
              </a:rPr>
              <a:t> that will support the current and next generations of</a:t>
            </a:r>
            <a:r>
              <a:rPr kumimoji="0" lang="en-GB" sz="2200" b="1" i="0" u="none" strike="noStrike" kern="1200" cap="none" spc="0" normalizeH="0" baseline="0" noProof="0" dirty="0">
                <a:ln>
                  <a:prstDash val="solid"/>
                </a:ln>
                <a:solidFill>
                  <a:srgbClr val="FBAB18"/>
                </a:solidFill>
                <a:effectLst/>
                <a:uLnTx/>
                <a:uFillTx/>
                <a:latin typeface="Verdana" pitchFamily="34" charset="0"/>
                <a:ea typeface="+mn-ea"/>
                <a:cs typeface="+mn-cs"/>
              </a:rPr>
              <a:t> institutional and commercial Lunar explorers </a:t>
            </a:r>
          </a:p>
          <a:p>
            <a:pPr marL="284971" marR="0" lvl="0" indent="-284971" algn="ctr" defTabSz="914400" rtl="0" eaLnBrk="1" fontAlgn="base" latinLnBrk="0" hangingPunct="1">
              <a:lnSpc>
                <a:spcPct val="150000"/>
              </a:lnSpc>
              <a:spcBef>
                <a:spcPct val="0"/>
              </a:spcBef>
              <a:spcAft>
                <a:spcPct val="0"/>
              </a:spcAft>
              <a:buClrTx/>
              <a:buSzTx/>
              <a:buFont typeface="Arial"/>
              <a:buChar char="•"/>
              <a:tabLst/>
              <a:defRPr/>
            </a:pPr>
            <a:endParaRPr kumimoji="0" lang="en-GB" sz="2200" b="1" i="0" u="none" strike="noStrike" kern="1200" cap="none" spc="0" normalizeH="0" baseline="0" noProof="0" dirty="0">
              <a:ln>
                <a:prstDash val="solid"/>
              </a:ln>
              <a:solidFill>
                <a:srgbClr val="FEFFFF"/>
              </a:solidFill>
              <a:effectLst>
                <a:outerShdw blurRad="88000" dist="50800" dir="5040000" algn="tl">
                  <a:srgbClr val="009BDA">
                    <a:tint val="80000"/>
                    <a:satMod val="250000"/>
                    <a:alpha val="45000"/>
                  </a:srgbClr>
                </a:outerShdw>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8331F4BD-036D-4173-A946-0AE0316A2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86" y="4561116"/>
            <a:ext cx="1748308" cy="1746964"/>
          </a:xfrm>
          <a:prstGeom prst="rect">
            <a:avLst/>
          </a:prstGeom>
        </p:spPr>
      </p:pic>
      <p:sp>
        <p:nvSpPr>
          <p:cNvPr id="7" name="Title 1">
            <a:extLst>
              <a:ext uri="{FF2B5EF4-FFF2-40B4-BE49-F238E27FC236}">
                <a16:creationId xmlns:a16="http://schemas.microsoft.com/office/drawing/2014/main" id="{DA6AAE25-7BA9-89E8-2578-D5FD5EF766E0}"/>
              </a:ext>
            </a:extLst>
          </p:cNvPr>
          <p:cNvSpPr txBox="1">
            <a:spLocks/>
          </p:cNvSpPr>
          <p:nvPr/>
        </p:nvSpPr>
        <p:spPr bwMode="auto">
          <a:xfrm>
            <a:off x="200915" y="159726"/>
            <a:ext cx="9073845" cy="584523"/>
          </a:xfrm>
          <a:prstGeom prst="rect">
            <a:avLst/>
          </a:prstGeom>
          <a:noFill/>
          <a:ln>
            <a:noFill/>
          </a:ln>
        </p:spPr>
        <p:txBody>
          <a:bodyPr vert="horz" wrap="square" lIns="91191" tIns="45595" rIns="91191" bIns="45595" numCol="1" anchor="ctr" anchorCtr="0" compatLnSpc="1">
            <a:prstTxWarp prst="textNoShape">
              <a:avLst/>
            </a:prstTxWarp>
            <a:spAutoFit/>
          </a:bodyPr>
          <a:lst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panose="020B0604020202020204" pitchFamily="34" charset="0"/>
                <a:ea typeface="+mj-ea"/>
                <a:cs typeface="Arial" panose="020B0604020202020204" pitchFamily="34" charset="0"/>
              </a:rPr>
              <a:t>Ad </a:t>
            </a:r>
            <a:r>
              <a:rPr kumimoji="0" lang="en-US" sz="3200" b="1" i="0" u="none" strike="noStrike" kern="1200" cap="none" spc="0" normalizeH="0" baseline="0" noProof="0" dirty="0" err="1">
                <a:ln>
                  <a:noFill/>
                </a:ln>
                <a:solidFill>
                  <a:srgbClr val="FEFFFF"/>
                </a:solidFill>
                <a:effectLst/>
                <a:uLnTx/>
                <a:uFillTx/>
                <a:latin typeface="Arial" panose="020B0604020202020204" pitchFamily="34" charset="0"/>
                <a:ea typeface="+mj-ea"/>
                <a:cs typeface="Arial" panose="020B0604020202020204" pitchFamily="34" charset="0"/>
              </a:rPr>
              <a:t>Lunam</a:t>
            </a:r>
            <a:r>
              <a:rPr kumimoji="0" lang="en-US" sz="3200" b="1" i="0" u="none" strike="noStrike" kern="1200" cap="none" spc="0" normalizeH="0" baseline="0" noProof="0" dirty="0">
                <a:ln>
                  <a:noFill/>
                </a:ln>
                <a:solidFill>
                  <a:srgbClr val="FEFFFF"/>
                </a:solidFill>
                <a:effectLst/>
                <a:uLnTx/>
                <a:uFillTx/>
                <a:latin typeface="Arial" panose="020B0604020202020204" pitchFamily="34" charset="0"/>
                <a:ea typeface="+mj-ea"/>
                <a:cs typeface="Arial" panose="020B0604020202020204" pitchFamily="34" charset="0"/>
              </a:rPr>
              <a:t> : Moonlight Vision</a:t>
            </a:r>
            <a:endParaRPr kumimoji="0" lang="en-IT" sz="3200" b="1" i="0" u="none" strike="noStrike" kern="0" cap="none" spc="0" normalizeH="0" baseline="0" noProof="0" dirty="0">
              <a:ln>
                <a:noFill/>
              </a:ln>
              <a:solidFill>
                <a:srgbClr val="FEFFFF"/>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FC5794C2-63FF-14EE-BCD1-B278B5BDE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60" y="938778"/>
            <a:ext cx="5425488" cy="3404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C6A0B894-F664-832A-B164-61A68194FD18}"/>
              </a:ext>
            </a:extLst>
          </p:cNvPr>
          <p:cNvPicPr>
            <a:picLocks noChangeAspect="1"/>
          </p:cNvPicPr>
          <p:nvPr/>
        </p:nvPicPr>
        <p:blipFill>
          <a:blip r:embed="rId5"/>
          <a:stretch>
            <a:fillRect/>
          </a:stretch>
        </p:blipFill>
        <p:spPr>
          <a:xfrm>
            <a:off x="6306218" y="938151"/>
            <a:ext cx="5014925" cy="3452463"/>
          </a:xfrm>
          <a:prstGeom prst="rect">
            <a:avLst/>
          </a:prstGeom>
        </p:spPr>
      </p:pic>
    </p:spTree>
    <p:extLst>
      <p:ext uri="{BB962C8B-B14F-4D97-AF65-F5344CB8AC3E}">
        <p14:creationId xmlns:p14="http://schemas.microsoft.com/office/powerpoint/2010/main" val="2042861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0E61-E8D9-E63E-886C-24FB95A45D8D}"/>
              </a:ext>
            </a:extLst>
          </p:cNvPr>
          <p:cNvSpPr>
            <a:spLocks noGrp="1"/>
          </p:cNvSpPr>
          <p:nvPr>
            <p:ph type="title"/>
          </p:nvPr>
        </p:nvSpPr>
        <p:spPr>
          <a:xfrm>
            <a:off x="188308" y="232990"/>
            <a:ext cx="10136492" cy="563779"/>
          </a:xfrm>
        </p:spPr>
        <p:txBody>
          <a:bodyPr>
            <a:noAutofit/>
          </a:bodyPr>
          <a:lstStyle/>
          <a:p>
            <a:r>
              <a:rPr lang="en-GB" dirty="0"/>
              <a:t>Moonlight Navigation Service Performances</a:t>
            </a:r>
          </a:p>
        </p:txBody>
      </p:sp>
      <p:graphicFrame>
        <p:nvGraphicFramePr>
          <p:cNvPr id="4" name="Table 4">
            <a:extLst>
              <a:ext uri="{FF2B5EF4-FFF2-40B4-BE49-F238E27FC236}">
                <a16:creationId xmlns:a16="http://schemas.microsoft.com/office/drawing/2014/main" id="{8B2FD0DE-4543-25E7-67D8-122EE7CB63D9}"/>
              </a:ext>
            </a:extLst>
          </p:cNvPr>
          <p:cNvGraphicFramePr>
            <a:graphicFrameLocks noGrp="1"/>
          </p:cNvGraphicFramePr>
          <p:nvPr>
            <p:ph idx="1"/>
            <p:extLst>
              <p:ext uri="{D42A27DB-BD31-4B8C-83A1-F6EECF244321}">
                <p14:modId xmlns:p14="http://schemas.microsoft.com/office/powerpoint/2010/main" val="649147408"/>
              </p:ext>
            </p:extLst>
          </p:nvPr>
        </p:nvGraphicFramePr>
        <p:xfrm>
          <a:off x="219075" y="1165679"/>
          <a:ext cx="11764962" cy="4973320"/>
        </p:xfrm>
        <a:graphic>
          <a:graphicData uri="http://schemas.openxmlformats.org/drawingml/2006/table">
            <a:tbl>
              <a:tblPr firstRow="1" bandRow="1">
                <a:tableStyleId>{5C22544A-7EE6-4342-B048-85BDC9FD1C3A}</a:tableStyleId>
              </a:tblPr>
              <a:tblGrid>
                <a:gridCol w="4015468">
                  <a:extLst>
                    <a:ext uri="{9D8B030D-6E8A-4147-A177-3AD203B41FA5}">
                      <a16:colId xmlns:a16="http://schemas.microsoft.com/office/drawing/2014/main" val="4167238565"/>
                    </a:ext>
                  </a:extLst>
                </a:gridCol>
                <a:gridCol w="3827840">
                  <a:extLst>
                    <a:ext uri="{9D8B030D-6E8A-4147-A177-3AD203B41FA5}">
                      <a16:colId xmlns:a16="http://schemas.microsoft.com/office/drawing/2014/main" val="3584148281"/>
                    </a:ext>
                  </a:extLst>
                </a:gridCol>
                <a:gridCol w="3921654">
                  <a:extLst>
                    <a:ext uri="{9D8B030D-6E8A-4147-A177-3AD203B41FA5}">
                      <a16:colId xmlns:a16="http://schemas.microsoft.com/office/drawing/2014/main" val="1916041675"/>
                    </a:ext>
                  </a:extLst>
                </a:gridCol>
              </a:tblGrid>
              <a:tr h="370840">
                <a:tc>
                  <a:txBody>
                    <a:bodyPr/>
                    <a:lstStyle/>
                    <a:p>
                      <a:pPr algn="ctr"/>
                      <a:r>
                        <a:rPr lang="en-GB" dirty="0"/>
                        <a:t>Surface Rover</a:t>
                      </a:r>
                    </a:p>
                  </a:txBody>
                  <a:tcPr/>
                </a:tc>
                <a:tc>
                  <a:txBody>
                    <a:bodyPr/>
                    <a:lstStyle/>
                    <a:p>
                      <a:pPr algn="ctr"/>
                      <a:r>
                        <a:rPr lang="en-GB" dirty="0"/>
                        <a:t>Lunar Lander</a:t>
                      </a:r>
                    </a:p>
                  </a:txBody>
                  <a:tcPr/>
                </a:tc>
                <a:tc>
                  <a:txBody>
                    <a:bodyPr/>
                    <a:lstStyle/>
                    <a:p>
                      <a:pPr algn="ctr"/>
                      <a:r>
                        <a:rPr lang="en-GB" dirty="0"/>
                        <a:t>Lunar Orbiter</a:t>
                      </a:r>
                    </a:p>
                  </a:txBody>
                  <a:tcPr/>
                </a:tc>
                <a:extLst>
                  <a:ext uri="{0D108BD9-81ED-4DB2-BD59-A6C34878D82A}">
                    <a16:rowId xmlns:a16="http://schemas.microsoft.com/office/drawing/2014/main" val="2580858731"/>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641280799"/>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sz="1400" b="1" dirty="0"/>
                    </a:p>
                  </a:txBody>
                  <a:tcPr/>
                </a:tc>
                <a:extLst>
                  <a:ext uri="{0D108BD9-81ED-4DB2-BD59-A6C34878D82A}">
                    <a16:rowId xmlns:a16="http://schemas.microsoft.com/office/drawing/2014/main" val="3577657629"/>
                  </a:ext>
                </a:extLst>
              </a:tr>
              <a:tr h="370840">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000" dirty="0">
                          <a:solidFill>
                            <a:schemeClr val="tx1"/>
                          </a:solidFill>
                        </a:rPr>
                        <a:t>Ref: </a:t>
                      </a:r>
                      <a:r>
                        <a:rPr lang="en-GB" sz="1000" b="0" i="0" kern="1200" dirty="0">
                          <a:solidFill>
                            <a:schemeClr val="tx1"/>
                          </a:solidFill>
                          <a:effectLst/>
                          <a:latin typeface="+mn-lt"/>
                          <a:ea typeface="+mn-ea"/>
                          <a:cs typeface="+mn-cs"/>
                        </a:rPr>
                        <a:t>Navigation Performance of a Lunar Surface Rover Using LCNS Positioning Assuming Realistic ODTS Performances,</a:t>
                      </a:r>
                    </a:p>
                    <a:p>
                      <a:r>
                        <a:rPr lang="en-GB" sz="1000" dirty="0">
                          <a:solidFill>
                            <a:schemeClr val="accent2"/>
                          </a:solidFill>
                        </a:rPr>
                        <a:t>EUROPEAN NAVIGATION CONFERENCE 2023</a:t>
                      </a:r>
                    </a:p>
                  </a:txBody>
                  <a:tcPr/>
                </a:tc>
                <a:tc>
                  <a:txBody>
                    <a:bodyPr/>
                    <a:lstStyle/>
                    <a:p>
                      <a:r>
                        <a:rPr lang="en-GB" sz="1000" dirty="0">
                          <a:solidFill>
                            <a:schemeClr val="tx1"/>
                          </a:solidFill>
                        </a:rPr>
                        <a:t>Ref: </a:t>
                      </a:r>
                      <a:r>
                        <a:rPr lang="en-GB" sz="1000" dirty="0">
                          <a:solidFill>
                            <a:schemeClr val="tx1"/>
                          </a:solidFill>
                          <a:hlinkClick r:id="rId3">
                            <a:extLst>
                              <a:ext uri="{A12FA001-AC4F-418D-AE19-62706E023703}">
                                <ahyp:hlinkClr xmlns:ahyp="http://schemas.microsoft.com/office/drawing/2018/hyperlinkcolor" val="tx"/>
                              </a:ext>
                            </a:extLst>
                          </a:hlinkClick>
                        </a:rPr>
                        <a:t>Positioning and Velocity Performance Levels for a Lunar Lander using a Dedicated Lunar Communication and Navigation System</a:t>
                      </a:r>
                      <a:r>
                        <a:rPr lang="en-GB" sz="1000" dirty="0">
                          <a:solidFill>
                            <a:schemeClr val="tx1"/>
                          </a:solidFill>
                        </a:rPr>
                        <a:t>,</a:t>
                      </a:r>
                      <a:r>
                        <a:rPr lang="en-GB" sz="1000" dirty="0">
                          <a:solidFill>
                            <a:schemeClr val="accent2"/>
                          </a:solidFill>
                        </a:rPr>
                        <a:t> </a:t>
                      </a:r>
                      <a:r>
                        <a:rPr lang="en-GB" sz="1050" dirty="0">
                          <a:solidFill>
                            <a:schemeClr val="accent2"/>
                          </a:solidFill>
                        </a:rPr>
                        <a:t>Navigation Journal 2022</a:t>
                      </a:r>
                      <a:endParaRPr lang="en-GB" sz="1000" dirty="0">
                        <a:solidFill>
                          <a:schemeClr val="accent2"/>
                        </a:solidFill>
                      </a:endParaRPr>
                    </a:p>
                  </a:txBody>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n-lt"/>
                          <a:ea typeface="+mn-ea"/>
                          <a:cs typeface="+mn-cs"/>
                        </a:rPr>
                        <a:t>Ref: Navigation performance of Low Lunar Orbit satellites using a Lunar Radio Navigation Satellite System, </a:t>
                      </a:r>
                      <a:r>
                        <a:rPr lang="en-GB" sz="1200" kern="1200" dirty="0">
                          <a:solidFill>
                            <a:schemeClr val="accent2"/>
                          </a:solidFill>
                          <a:latin typeface="+mn-lt"/>
                          <a:ea typeface="+mn-ea"/>
                          <a:cs typeface="+mn-cs"/>
                        </a:rPr>
                        <a:t>ION-GNSS 2023</a:t>
                      </a:r>
                    </a:p>
                    <a:p>
                      <a:pPr algn="ctr"/>
                      <a:endParaRPr lang="en-GB" sz="1000" kern="1200" dirty="0">
                        <a:solidFill>
                          <a:schemeClr val="dk1"/>
                        </a:solidFill>
                        <a:latin typeface="+mn-lt"/>
                        <a:ea typeface="+mn-ea"/>
                        <a:cs typeface="+mn-cs"/>
                      </a:endParaRPr>
                    </a:p>
                  </a:txBody>
                  <a:tcPr/>
                </a:tc>
                <a:extLst>
                  <a:ext uri="{0D108BD9-81ED-4DB2-BD59-A6C34878D82A}">
                    <a16:rowId xmlns:a16="http://schemas.microsoft.com/office/drawing/2014/main" val="2660567993"/>
                  </a:ext>
                </a:extLst>
              </a:tr>
            </a:tbl>
          </a:graphicData>
        </a:graphic>
      </p:graphicFrame>
      <p:pic>
        <p:nvPicPr>
          <p:cNvPr id="9" name="object 41">
            <a:extLst>
              <a:ext uri="{FF2B5EF4-FFF2-40B4-BE49-F238E27FC236}">
                <a16:creationId xmlns:a16="http://schemas.microsoft.com/office/drawing/2014/main" id="{EC13A1BD-C97A-97BC-F46D-2CBB1306AF5D}"/>
              </a:ext>
            </a:extLst>
          </p:cNvPr>
          <p:cNvPicPr/>
          <p:nvPr/>
        </p:nvPicPr>
        <p:blipFill rotWithShape="1">
          <a:blip r:embed="rId4" cstate="print"/>
          <a:srcRect l="17977" t="26542" r="45153" b="20637"/>
          <a:stretch/>
        </p:blipFill>
        <p:spPr>
          <a:xfrm>
            <a:off x="4451377" y="1670276"/>
            <a:ext cx="1920466" cy="1717757"/>
          </a:xfrm>
          <a:prstGeom prst="rect">
            <a:avLst/>
          </a:prstGeom>
        </p:spPr>
      </p:pic>
      <p:pic>
        <p:nvPicPr>
          <p:cNvPr id="1026" name="Picture 2" descr="HERACLES robotic sample return lunar mission, illustration">
            <a:extLst>
              <a:ext uri="{FF2B5EF4-FFF2-40B4-BE49-F238E27FC236}">
                <a16:creationId xmlns:a16="http://schemas.microsoft.com/office/drawing/2014/main" id="{B0888627-5929-E33D-9FFB-B28BA6E4F2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231" y="1673810"/>
            <a:ext cx="2427925" cy="17177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8291F92-9264-8AED-F18C-6F1405779FF1}"/>
              </a:ext>
            </a:extLst>
          </p:cNvPr>
          <p:cNvPicPr>
            <a:picLocks noChangeAspect="1"/>
          </p:cNvPicPr>
          <p:nvPr/>
        </p:nvPicPr>
        <p:blipFill>
          <a:blip r:embed="rId6"/>
          <a:stretch>
            <a:fillRect/>
          </a:stretch>
        </p:blipFill>
        <p:spPr>
          <a:xfrm>
            <a:off x="8215627" y="1670276"/>
            <a:ext cx="2188153" cy="1600834"/>
          </a:xfrm>
          <a:prstGeom prst="rect">
            <a:avLst/>
          </a:prstGeom>
        </p:spPr>
      </p:pic>
      <p:pic>
        <p:nvPicPr>
          <p:cNvPr id="15" name="Picture 14">
            <a:extLst>
              <a:ext uri="{FF2B5EF4-FFF2-40B4-BE49-F238E27FC236}">
                <a16:creationId xmlns:a16="http://schemas.microsoft.com/office/drawing/2014/main" id="{215C2307-14C7-7B9C-ABF1-CA7D79E95DC7}"/>
              </a:ext>
            </a:extLst>
          </p:cNvPr>
          <p:cNvPicPr>
            <a:picLocks noChangeAspect="1"/>
          </p:cNvPicPr>
          <p:nvPr/>
        </p:nvPicPr>
        <p:blipFill>
          <a:blip r:embed="rId7"/>
          <a:stretch>
            <a:fillRect/>
          </a:stretch>
        </p:blipFill>
        <p:spPr>
          <a:xfrm>
            <a:off x="4426658" y="3671599"/>
            <a:ext cx="2300499" cy="1717757"/>
          </a:xfrm>
          <a:prstGeom prst="rect">
            <a:avLst/>
          </a:prstGeom>
        </p:spPr>
      </p:pic>
      <p:pic>
        <p:nvPicPr>
          <p:cNvPr id="1028" name="Picture 4" descr="Green Tick Symbols PPT Slide 1">
            <a:extLst>
              <a:ext uri="{FF2B5EF4-FFF2-40B4-BE49-F238E27FC236}">
                <a16:creationId xmlns:a16="http://schemas.microsoft.com/office/drawing/2014/main" id="{3E83BB42-EC66-29EA-A45E-D5B0523252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998" t="23821" r="41528" b="56222"/>
          <a:stretch/>
        </p:blipFill>
        <p:spPr bwMode="auto">
          <a:xfrm>
            <a:off x="3202193" y="4072866"/>
            <a:ext cx="730884" cy="6640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reen Tick Symbols PPT Slide 1">
            <a:extLst>
              <a:ext uri="{FF2B5EF4-FFF2-40B4-BE49-F238E27FC236}">
                <a16:creationId xmlns:a16="http://schemas.microsoft.com/office/drawing/2014/main" id="{7CDAC5CD-921C-52E5-D257-146FBAF4F0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998" t="23821" r="41528" b="56222"/>
          <a:stretch/>
        </p:blipFill>
        <p:spPr bwMode="auto">
          <a:xfrm>
            <a:off x="7040212" y="4055759"/>
            <a:ext cx="730884" cy="6640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A77D0E6-EC97-4473-9494-09F60DE683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4022" y="3720595"/>
            <a:ext cx="2257508" cy="17036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een Tick Symbols PPT Slide 1">
            <a:extLst>
              <a:ext uri="{FF2B5EF4-FFF2-40B4-BE49-F238E27FC236}">
                <a16:creationId xmlns:a16="http://schemas.microsoft.com/office/drawing/2014/main" id="{5ADB39F0-CCAD-1AF4-EE81-4D4F22921A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998" t="23821" r="41528" b="56222"/>
          <a:stretch/>
        </p:blipFill>
        <p:spPr bwMode="auto">
          <a:xfrm>
            <a:off x="10882341" y="4072866"/>
            <a:ext cx="730884" cy="664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E059B7-CDB8-F15A-4BE4-57E49E781885}"/>
              </a:ext>
            </a:extLst>
          </p:cNvPr>
          <p:cNvSpPr txBox="1"/>
          <p:nvPr/>
        </p:nvSpPr>
        <p:spPr>
          <a:xfrm>
            <a:off x="2819802" y="1682375"/>
            <a:ext cx="1717908"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Real 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&lt; 10 m (95%)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Post-processing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&lt; 3 m (95%</a:t>
            </a:r>
          </a:p>
        </p:txBody>
      </p:sp>
      <p:sp>
        <p:nvSpPr>
          <p:cNvPr id="8" name="TextBox 7">
            <a:extLst>
              <a:ext uri="{FF2B5EF4-FFF2-40B4-BE49-F238E27FC236}">
                <a16:creationId xmlns:a16="http://schemas.microsoft.com/office/drawing/2014/main" id="{D5838AC6-AC9D-34FA-9E3B-1F5C7F46AF5C}"/>
              </a:ext>
            </a:extLst>
          </p:cNvPr>
          <p:cNvSpPr txBox="1"/>
          <p:nvPr/>
        </p:nvSpPr>
        <p:spPr>
          <a:xfrm>
            <a:off x="6477410" y="1873786"/>
            <a:ext cx="1699636" cy="1077218"/>
          </a:xfrm>
          <a:prstGeom prst="rect">
            <a:avLst/>
          </a:prstGeom>
          <a:noFill/>
        </p:spPr>
        <p:txBody>
          <a:bodyPr wrap="square" rtlCol="0">
            <a:spAutoFit/>
          </a:bodyPr>
          <a:lstStyle>
            <a:defPPr>
              <a:defRPr lang="en-GB"/>
            </a:defPPr>
            <a:lvl1pPr marL="0" marR="0" lvl="0" indent="0" defTabSz="914400" eaLnBrk="1" latinLnBrk="0" hangingPunct="1">
              <a:lnSpc>
                <a:spcPct val="100000"/>
              </a:lnSpc>
              <a:buClrTx/>
              <a:buSzTx/>
              <a:buFontTx/>
              <a:buNone/>
              <a:tabLst/>
              <a:defRPr kumimoji="0" sz="1600" b="0" i="0" u="none" strike="noStrike" cap="none" spc="0" normalizeH="0" baseline="0">
                <a:ln>
                  <a:noFill/>
                </a:ln>
                <a:solidFill>
                  <a:srgbClr val="003249"/>
                </a:solidFill>
                <a:effectLst/>
                <a:uLnTx/>
                <a:uFillTx/>
                <a:latin typeface="Arial" panose="020B0604020202020204" pitchFamily="34" charset="0"/>
                <a:ea typeface="MS PGothic" pitchFamily="34" charset="-128"/>
                <a:cs typeface="Arial" panose="020B0604020202020204" pitchFamily="34" charset="0"/>
              </a:defRPr>
            </a:lvl1pPr>
          </a:lstStyle>
          <a:p>
            <a:r>
              <a:rPr lang="en-GB" dirty="0"/>
              <a:t>&lt; 50 m (95%)</a:t>
            </a:r>
          </a:p>
          <a:p>
            <a:endParaRPr lang="en-GB" dirty="0"/>
          </a:p>
          <a:p>
            <a:r>
              <a:rPr lang="en-GB" dirty="0"/>
              <a:t>Landing accuracy</a:t>
            </a:r>
          </a:p>
        </p:txBody>
      </p:sp>
      <p:sp>
        <p:nvSpPr>
          <p:cNvPr id="10" name="TextBox 9">
            <a:extLst>
              <a:ext uri="{FF2B5EF4-FFF2-40B4-BE49-F238E27FC236}">
                <a16:creationId xmlns:a16="http://schemas.microsoft.com/office/drawing/2014/main" id="{C650E3A1-7F02-7FB3-D6A6-698DD524CCCE}"/>
              </a:ext>
            </a:extLst>
          </p:cNvPr>
          <p:cNvSpPr txBox="1"/>
          <p:nvPr/>
        </p:nvSpPr>
        <p:spPr>
          <a:xfrm>
            <a:off x="10442361" y="1735894"/>
            <a:ext cx="1699636" cy="1323439"/>
          </a:xfrm>
          <a:prstGeom prst="rect">
            <a:avLst/>
          </a:prstGeom>
          <a:noFill/>
        </p:spPr>
        <p:txBody>
          <a:bodyPr wrap="square" rtlCol="0">
            <a:spAutoFit/>
          </a:bodyPr>
          <a:lstStyle>
            <a:defPPr>
              <a:defRPr lang="en-GB"/>
            </a:defPPr>
            <a:lvl1pPr marL="0" marR="0" lvl="0" indent="0" defTabSz="914400" eaLnBrk="1" latinLnBrk="0" hangingPunct="1">
              <a:lnSpc>
                <a:spcPct val="100000"/>
              </a:lnSpc>
              <a:buClrTx/>
              <a:buSzTx/>
              <a:buFontTx/>
              <a:buNone/>
              <a:tabLst/>
              <a:defRPr kumimoji="0" sz="1600" b="0" i="0" u="none" strike="noStrike" cap="none" spc="0" normalizeH="0" baseline="0">
                <a:ln>
                  <a:noFill/>
                </a:ln>
                <a:solidFill>
                  <a:srgbClr val="003249"/>
                </a:solidFill>
                <a:effectLst/>
                <a:uLnTx/>
                <a:uFillTx/>
                <a:latin typeface="Arial" panose="020B0604020202020204" pitchFamily="34" charset="0"/>
                <a:ea typeface="MS PGothic" pitchFamily="34" charset="-128"/>
                <a:cs typeface="Arial" panose="020B0604020202020204" pitchFamily="34" charset="0"/>
              </a:defRPr>
            </a:lvl1pPr>
          </a:lstStyle>
          <a:p>
            <a:r>
              <a:rPr lang="en-GB" dirty="0"/>
              <a:t>Real time</a:t>
            </a:r>
          </a:p>
          <a:p>
            <a:endParaRPr lang="en-GB" dirty="0"/>
          </a:p>
          <a:p>
            <a:r>
              <a:rPr lang="en-GB" dirty="0"/>
              <a:t>&lt; 100 m (95%)</a:t>
            </a:r>
          </a:p>
          <a:p>
            <a:endParaRPr lang="en-GB" dirty="0"/>
          </a:p>
          <a:p>
            <a:r>
              <a:rPr lang="en-GB" dirty="0"/>
              <a:t>LLO accuracies</a:t>
            </a:r>
          </a:p>
        </p:txBody>
      </p:sp>
      <p:sp>
        <p:nvSpPr>
          <p:cNvPr id="12" name="TextBox 11">
            <a:extLst>
              <a:ext uri="{FF2B5EF4-FFF2-40B4-BE49-F238E27FC236}">
                <a16:creationId xmlns:a16="http://schemas.microsoft.com/office/drawing/2014/main" id="{946F5657-E07C-D882-099B-299C9BC163DB}"/>
              </a:ext>
            </a:extLst>
          </p:cNvPr>
          <p:cNvSpPr txBox="1"/>
          <p:nvPr/>
        </p:nvSpPr>
        <p:spPr>
          <a:xfrm>
            <a:off x="3011441" y="4886533"/>
            <a:ext cx="12875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3-5 meters</a:t>
            </a:r>
          </a:p>
        </p:txBody>
      </p:sp>
      <p:sp>
        <p:nvSpPr>
          <p:cNvPr id="13" name="TextBox 12">
            <a:extLst>
              <a:ext uri="{FF2B5EF4-FFF2-40B4-BE49-F238E27FC236}">
                <a16:creationId xmlns:a16="http://schemas.microsoft.com/office/drawing/2014/main" id="{725DBB45-971D-7408-AFC2-4DD158CDF920}"/>
              </a:ext>
            </a:extLst>
          </p:cNvPr>
          <p:cNvSpPr txBox="1"/>
          <p:nvPr/>
        </p:nvSpPr>
        <p:spPr>
          <a:xfrm>
            <a:off x="6820158" y="4787077"/>
            <a:ext cx="134524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~20 meters</a:t>
            </a:r>
          </a:p>
        </p:txBody>
      </p:sp>
      <p:sp>
        <p:nvSpPr>
          <p:cNvPr id="14" name="TextBox 13">
            <a:extLst>
              <a:ext uri="{FF2B5EF4-FFF2-40B4-BE49-F238E27FC236}">
                <a16:creationId xmlns:a16="http://schemas.microsoft.com/office/drawing/2014/main" id="{7250E1AA-CF25-1329-9368-2B1A5BF348C5}"/>
              </a:ext>
            </a:extLst>
          </p:cNvPr>
          <p:cNvSpPr txBox="1"/>
          <p:nvPr/>
        </p:nvSpPr>
        <p:spPr>
          <a:xfrm>
            <a:off x="10462251" y="4787077"/>
            <a:ext cx="15440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30-60 meters</a:t>
            </a:r>
          </a:p>
        </p:txBody>
      </p:sp>
      <p:pic>
        <p:nvPicPr>
          <p:cNvPr id="16" name="Picture 15" descr="A picture containing text, diagram, line, plot&#10;&#10;Description automatically generated">
            <a:extLst>
              <a:ext uri="{FF2B5EF4-FFF2-40B4-BE49-F238E27FC236}">
                <a16:creationId xmlns:a16="http://schemas.microsoft.com/office/drawing/2014/main" id="{FD33CEA0-44F2-2533-E304-5E59F80BBE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333" y="3686435"/>
            <a:ext cx="2516848" cy="1771942"/>
          </a:xfrm>
          <a:prstGeom prst="rect">
            <a:avLst/>
          </a:prstGeom>
        </p:spPr>
      </p:pic>
    </p:spTree>
    <p:extLst>
      <p:ext uri="{BB962C8B-B14F-4D97-AF65-F5344CB8AC3E}">
        <p14:creationId xmlns:p14="http://schemas.microsoft.com/office/powerpoint/2010/main" val="1959859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6D8AFB-BC8A-2F4E-824F-1392B847FE16}"/>
              </a:ext>
            </a:extLst>
          </p:cNvPr>
          <p:cNvSpPr>
            <a:spLocks noGrp="1"/>
          </p:cNvSpPr>
          <p:nvPr>
            <p:ph type="title"/>
          </p:nvPr>
        </p:nvSpPr>
        <p:spPr>
          <a:xfrm>
            <a:off x="200527" y="120465"/>
            <a:ext cx="11018391" cy="584775"/>
          </a:xfrm>
        </p:spPr>
        <p:txBody>
          <a:bodyPr/>
          <a:lstStyle/>
          <a:p>
            <a:r>
              <a:rPr lang="en-US" sz="3200" dirty="0"/>
              <a:t>Galileo Constellation Status</a:t>
            </a:r>
          </a:p>
        </p:txBody>
      </p:sp>
      <p:sp>
        <p:nvSpPr>
          <p:cNvPr id="6" name="TextBox 5">
            <a:extLst>
              <a:ext uri="{FF2B5EF4-FFF2-40B4-BE49-F238E27FC236}">
                <a16:creationId xmlns:a16="http://schemas.microsoft.com/office/drawing/2014/main" id="{0DA555CA-173F-41F4-413F-76C1AF00C77B}"/>
              </a:ext>
            </a:extLst>
          </p:cNvPr>
          <p:cNvSpPr txBox="1"/>
          <p:nvPr/>
        </p:nvSpPr>
        <p:spPr>
          <a:xfrm>
            <a:off x="6941785" y="6066406"/>
            <a:ext cx="1685819" cy="276999"/>
          </a:xfrm>
          <a:prstGeom prst="rect">
            <a:avLst/>
          </a:prstGeom>
          <a:noFill/>
        </p:spPr>
        <p:txBody>
          <a:bodyPr wrap="square" rtlCol="0">
            <a:spAutoFit/>
          </a:bodyPr>
          <a:lstStyle/>
          <a:p>
            <a:pPr marL="0" marR="0" lvl="0" indent="0" algn="l" defTabSz="121585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t>* Not set USABLE</a:t>
            </a:r>
          </a:p>
        </p:txBody>
      </p:sp>
      <p:sp>
        <p:nvSpPr>
          <p:cNvPr id="7" name="TextBox 6">
            <a:extLst>
              <a:ext uri="{FF2B5EF4-FFF2-40B4-BE49-F238E27FC236}">
                <a16:creationId xmlns:a16="http://schemas.microsoft.com/office/drawing/2014/main" id="{B9F5C580-B8A0-8122-9F3B-9DD6DAA0BC61}"/>
              </a:ext>
            </a:extLst>
          </p:cNvPr>
          <p:cNvSpPr txBox="1"/>
          <p:nvPr/>
        </p:nvSpPr>
        <p:spPr>
          <a:xfrm>
            <a:off x="10159535" y="6066406"/>
            <a:ext cx="1999679" cy="276999"/>
          </a:xfrm>
          <a:prstGeom prst="rect">
            <a:avLst/>
          </a:prstGeom>
          <a:noFill/>
        </p:spPr>
        <p:txBody>
          <a:bodyPr wrap="square" rtlCol="0">
            <a:spAutoFit/>
          </a:bodyPr>
          <a:lstStyle/>
          <a:p>
            <a:pPr marL="0" marR="0" lvl="0" indent="0" algn="l" defTabSz="121585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t>As of 30</a:t>
            </a:r>
            <a:r>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t>th </a:t>
            </a: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t> April 2024</a:t>
            </a:r>
          </a:p>
        </p:txBody>
      </p:sp>
      <p:pic>
        <p:nvPicPr>
          <p:cNvPr id="2" name="Picture 1" descr="Galileo FOC Constellation (circular).png">
            <a:extLst>
              <a:ext uri="{FF2B5EF4-FFF2-40B4-BE49-F238E27FC236}">
                <a16:creationId xmlns:a16="http://schemas.microsoft.com/office/drawing/2014/main" id="{424E1EC1-74AE-6484-B0E4-FE2949A252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147" y="892578"/>
            <a:ext cx="1375613" cy="1378503"/>
          </a:xfrm>
          <a:prstGeom prst="rect">
            <a:avLst/>
          </a:prstGeom>
        </p:spPr>
      </p:pic>
      <p:sp>
        <p:nvSpPr>
          <p:cNvPr id="10" name="Rectangle 9">
            <a:extLst>
              <a:ext uri="{FF2B5EF4-FFF2-40B4-BE49-F238E27FC236}">
                <a16:creationId xmlns:a16="http://schemas.microsoft.com/office/drawing/2014/main" id="{57C718A8-39CD-5A2C-C7E6-C01A15146E8B}"/>
              </a:ext>
            </a:extLst>
          </p:cNvPr>
          <p:cNvSpPr/>
          <p:nvPr/>
        </p:nvSpPr>
        <p:spPr>
          <a:xfrm>
            <a:off x="7892589" y="815635"/>
            <a:ext cx="4117957" cy="3259267"/>
          </a:xfrm>
          <a:prstGeom prst="rect">
            <a:avLst/>
          </a:prstGeom>
          <a:solidFill>
            <a:schemeClr val="accent1">
              <a:lumMod val="60000"/>
              <a:lumOff val="40000"/>
            </a:schemeClr>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84"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1" name="TextBox 9">
            <a:extLst>
              <a:ext uri="{FF2B5EF4-FFF2-40B4-BE49-F238E27FC236}">
                <a16:creationId xmlns:a16="http://schemas.microsoft.com/office/drawing/2014/main" id="{2E0658F8-085C-425C-CF61-F27DBFCE526A}"/>
              </a:ext>
            </a:extLst>
          </p:cNvPr>
          <p:cNvSpPr txBox="1">
            <a:spLocks noChangeArrowheads="1"/>
          </p:cNvSpPr>
          <p:nvPr/>
        </p:nvSpPr>
        <p:spPr bwMode="auto">
          <a:xfrm>
            <a:off x="9294220" y="2037443"/>
            <a:ext cx="2710341" cy="36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244" tIns="60621" rIns="121244" bIns="60621">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592" b="0" i="0" u="none" strike="noStrike" kern="1200" cap="none" spc="0" normalizeH="0" baseline="0" noProof="0">
                <a:ln>
                  <a:noFill/>
                </a:ln>
                <a:solidFill>
                  <a:srgbClr val="FF6600"/>
                </a:solidFill>
                <a:effectLst/>
                <a:uLnTx/>
                <a:uFillTx/>
                <a:latin typeface="Arial" charset="0"/>
                <a:ea typeface="ＭＳ Ｐゴシック" pitchFamily="34" charset="-128"/>
                <a:cs typeface="+mn-cs"/>
              </a:rPr>
              <a:t>2 unhealthy (NAV P/L only)</a:t>
            </a:r>
          </a:p>
        </p:txBody>
      </p:sp>
      <p:grpSp>
        <p:nvGrpSpPr>
          <p:cNvPr id="13" name="Group 12">
            <a:extLst>
              <a:ext uri="{FF2B5EF4-FFF2-40B4-BE49-F238E27FC236}">
                <a16:creationId xmlns:a16="http://schemas.microsoft.com/office/drawing/2014/main" id="{88416097-DD61-EE35-6D78-769942BC8538}"/>
              </a:ext>
            </a:extLst>
          </p:cNvPr>
          <p:cNvGrpSpPr/>
          <p:nvPr/>
        </p:nvGrpSpPr>
        <p:grpSpPr>
          <a:xfrm>
            <a:off x="8177260" y="2127443"/>
            <a:ext cx="846693" cy="329733"/>
            <a:chOff x="6183651" y="1627465"/>
            <a:chExt cx="638497" cy="248654"/>
          </a:xfrm>
        </p:grpSpPr>
        <p:pic>
          <p:nvPicPr>
            <p:cNvPr id="14" name="Picture 13">
              <a:extLst>
                <a:ext uri="{FF2B5EF4-FFF2-40B4-BE49-F238E27FC236}">
                  <a16:creationId xmlns:a16="http://schemas.microsoft.com/office/drawing/2014/main" id="{BF48EDC4-4A17-4491-771C-63676D338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3651" y="1629884"/>
              <a:ext cx="638497" cy="246235"/>
            </a:xfrm>
            <a:prstGeom prst="rect">
              <a:avLst/>
            </a:prstGeom>
          </p:spPr>
        </p:pic>
        <p:sp>
          <p:nvSpPr>
            <p:cNvPr id="15" name="Oval 14">
              <a:extLst>
                <a:ext uri="{FF2B5EF4-FFF2-40B4-BE49-F238E27FC236}">
                  <a16:creationId xmlns:a16="http://schemas.microsoft.com/office/drawing/2014/main" id="{AEF31417-5AB2-F9EA-63A9-3E698CAA2D40}"/>
                </a:ext>
              </a:extLst>
            </p:cNvPr>
            <p:cNvSpPr/>
            <p:nvPr/>
          </p:nvSpPr>
          <p:spPr>
            <a:xfrm>
              <a:off x="6514290" y="1627465"/>
              <a:ext cx="180000" cy="180000"/>
            </a:xfrm>
            <a:prstGeom prst="ellipse">
              <a:avLst/>
            </a:prstGeom>
            <a:no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84"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pic>
        <p:nvPicPr>
          <p:cNvPr id="18" name="Picture 17">
            <a:extLst>
              <a:ext uri="{FF2B5EF4-FFF2-40B4-BE49-F238E27FC236}">
                <a16:creationId xmlns:a16="http://schemas.microsoft.com/office/drawing/2014/main" id="{DED7BF55-8F9F-A027-C1A8-0B1DE9C4B4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1136" y="1737386"/>
            <a:ext cx="846693" cy="326524"/>
          </a:xfrm>
          <a:prstGeom prst="rect">
            <a:avLst/>
          </a:prstGeom>
        </p:spPr>
      </p:pic>
      <p:sp>
        <p:nvSpPr>
          <p:cNvPr id="25" name="TextBox 9">
            <a:extLst>
              <a:ext uri="{FF2B5EF4-FFF2-40B4-BE49-F238E27FC236}">
                <a16:creationId xmlns:a16="http://schemas.microsoft.com/office/drawing/2014/main" id="{AF5188E4-DB7D-5E94-0A44-0386156794FB}"/>
              </a:ext>
            </a:extLst>
          </p:cNvPr>
          <p:cNvSpPr txBox="1">
            <a:spLocks noChangeArrowheads="1"/>
          </p:cNvSpPr>
          <p:nvPr/>
        </p:nvSpPr>
        <p:spPr bwMode="auto">
          <a:xfrm>
            <a:off x="9204926" y="1649090"/>
            <a:ext cx="2793375" cy="36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244" tIns="60621" rIns="121244" bIns="60621">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592" b="0" i="0" u="none" strike="noStrike" kern="1200" cap="none" spc="0" normalizeH="0" baseline="0" noProof="0">
                <a:ln>
                  <a:noFill/>
                </a:ln>
                <a:solidFill>
                  <a:srgbClr val="003249"/>
                </a:solidFill>
                <a:effectLst/>
                <a:uLnTx/>
                <a:uFillTx/>
                <a:latin typeface="Arial" charset="0"/>
                <a:ea typeface="ＭＳ Ｐゴシック" pitchFamily="34" charset="-128"/>
                <a:cs typeface="+mn-cs"/>
              </a:rPr>
              <a:t>30 satellites in orbit</a:t>
            </a:r>
          </a:p>
        </p:txBody>
      </p:sp>
      <p:sp>
        <p:nvSpPr>
          <p:cNvPr id="27" name="TextBox 9">
            <a:extLst>
              <a:ext uri="{FF2B5EF4-FFF2-40B4-BE49-F238E27FC236}">
                <a16:creationId xmlns:a16="http://schemas.microsoft.com/office/drawing/2014/main" id="{731C8129-8B90-8345-0A71-8DC6B73F95F9}"/>
              </a:ext>
            </a:extLst>
          </p:cNvPr>
          <p:cNvSpPr txBox="1">
            <a:spLocks noChangeArrowheads="1"/>
          </p:cNvSpPr>
          <p:nvPr/>
        </p:nvSpPr>
        <p:spPr bwMode="auto">
          <a:xfrm>
            <a:off x="9316034" y="2888892"/>
            <a:ext cx="2624588" cy="36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244" tIns="60621" rIns="121244" bIns="60621">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592" b="0" i="0" u="none" strike="noStrike" kern="1200" cap="none" spc="0" normalizeH="0" baseline="0" noProof="0">
                <a:ln>
                  <a:noFill/>
                </a:ln>
                <a:solidFill>
                  <a:srgbClr val="008000"/>
                </a:solidFill>
                <a:effectLst/>
                <a:uLnTx/>
                <a:uFillTx/>
                <a:latin typeface="Arial" charset="0"/>
                <a:ea typeface="ＭＳ Ｐゴシック" pitchFamily="34" charset="-128"/>
                <a:cs typeface="+mn-cs"/>
              </a:rPr>
              <a:t>2 no SAR (by design)</a:t>
            </a:r>
          </a:p>
        </p:txBody>
      </p:sp>
      <p:grpSp>
        <p:nvGrpSpPr>
          <p:cNvPr id="28" name="Group 27">
            <a:extLst>
              <a:ext uri="{FF2B5EF4-FFF2-40B4-BE49-F238E27FC236}">
                <a16:creationId xmlns:a16="http://schemas.microsoft.com/office/drawing/2014/main" id="{B094D49D-F3FE-8997-9406-859C3116EB85}"/>
              </a:ext>
            </a:extLst>
          </p:cNvPr>
          <p:cNvGrpSpPr/>
          <p:nvPr/>
        </p:nvGrpSpPr>
        <p:grpSpPr>
          <a:xfrm>
            <a:off x="8259117" y="2908637"/>
            <a:ext cx="739497" cy="378433"/>
            <a:chOff x="6223391" y="3145769"/>
            <a:chExt cx="557661" cy="285379"/>
          </a:xfrm>
        </p:grpSpPr>
        <p:pic>
          <p:nvPicPr>
            <p:cNvPr id="35" name="Picture 34">
              <a:extLst>
                <a:ext uri="{FF2B5EF4-FFF2-40B4-BE49-F238E27FC236}">
                  <a16:creationId xmlns:a16="http://schemas.microsoft.com/office/drawing/2014/main" id="{18B06121-FEEF-3175-990A-598ECDEB7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01337">
              <a:off x="6223391" y="3145769"/>
              <a:ext cx="557661" cy="285379"/>
            </a:xfrm>
            <a:prstGeom prst="rect">
              <a:avLst/>
            </a:prstGeom>
          </p:spPr>
        </p:pic>
        <p:sp>
          <p:nvSpPr>
            <p:cNvPr id="39" name="Rectangle 38">
              <a:extLst>
                <a:ext uri="{FF2B5EF4-FFF2-40B4-BE49-F238E27FC236}">
                  <a16:creationId xmlns:a16="http://schemas.microsoft.com/office/drawing/2014/main" id="{081C5AAD-DF33-8214-312F-63A3EF2C7FCF}"/>
                </a:ext>
              </a:extLst>
            </p:cNvPr>
            <p:cNvSpPr/>
            <p:nvPr/>
          </p:nvSpPr>
          <p:spPr>
            <a:xfrm>
              <a:off x="6525945" y="3173282"/>
              <a:ext cx="133060" cy="165962"/>
            </a:xfrm>
            <a:prstGeom prst="rect">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84"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43" name="TextBox 9">
            <a:extLst>
              <a:ext uri="{FF2B5EF4-FFF2-40B4-BE49-F238E27FC236}">
                <a16:creationId xmlns:a16="http://schemas.microsoft.com/office/drawing/2014/main" id="{BB0BA67E-66B2-86AD-87C8-B98BEF60E1C6}"/>
              </a:ext>
            </a:extLst>
          </p:cNvPr>
          <p:cNvSpPr txBox="1">
            <a:spLocks noChangeArrowheads="1"/>
          </p:cNvSpPr>
          <p:nvPr/>
        </p:nvSpPr>
        <p:spPr bwMode="auto">
          <a:xfrm>
            <a:off x="9304014" y="2430257"/>
            <a:ext cx="2706535" cy="36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244" tIns="60621" rIns="121244" bIns="60621">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592" b="0" i="0" u="none" strike="noStrike" kern="1200" cap="none" spc="0" normalizeH="0" baseline="0" noProof="0">
                <a:ln>
                  <a:noFill/>
                </a:ln>
                <a:solidFill>
                  <a:srgbClr val="3366FF"/>
                </a:solidFill>
                <a:effectLst/>
                <a:uLnTx/>
                <a:uFillTx/>
                <a:latin typeface="Arial" charset="0"/>
                <a:ea typeface="ＭＳ Ｐゴシック" pitchFamily="34" charset="-128"/>
                <a:cs typeface="+mn-cs"/>
              </a:rPr>
              <a:t>2 inactive spares</a:t>
            </a:r>
          </a:p>
        </p:txBody>
      </p:sp>
      <p:grpSp>
        <p:nvGrpSpPr>
          <p:cNvPr id="44" name="Group 43">
            <a:extLst>
              <a:ext uri="{FF2B5EF4-FFF2-40B4-BE49-F238E27FC236}">
                <a16:creationId xmlns:a16="http://schemas.microsoft.com/office/drawing/2014/main" id="{AC3D31DA-F40E-938B-D45F-8E641EF09311}"/>
              </a:ext>
            </a:extLst>
          </p:cNvPr>
          <p:cNvGrpSpPr/>
          <p:nvPr/>
        </p:nvGrpSpPr>
        <p:grpSpPr>
          <a:xfrm>
            <a:off x="8180992" y="2512744"/>
            <a:ext cx="846693" cy="328625"/>
            <a:chOff x="6186466" y="1894828"/>
            <a:chExt cx="638497" cy="247819"/>
          </a:xfrm>
        </p:grpSpPr>
        <p:pic>
          <p:nvPicPr>
            <p:cNvPr id="45" name="Picture 44">
              <a:extLst>
                <a:ext uri="{FF2B5EF4-FFF2-40B4-BE49-F238E27FC236}">
                  <a16:creationId xmlns:a16="http://schemas.microsoft.com/office/drawing/2014/main" id="{27E27FBC-7BA2-1477-3B1C-DB3F48C26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6466" y="1896412"/>
              <a:ext cx="638497" cy="246235"/>
            </a:xfrm>
            <a:prstGeom prst="rect">
              <a:avLst/>
            </a:prstGeom>
          </p:spPr>
        </p:pic>
        <p:sp>
          <p:nvSpPr>
            <p:cNvPr id="46" name="Hexagon 45">
              <a:extLst>
                <a:ext uri="{FF2B5EF4-FFF2-40B4-BE49-F238E27FC236}">
                  <a16:creationId xmlns:a16="http://schemas.microsoft.com/office/drawing/2014/main" id="{D2F3D3F7-C43D-882D-EA28-91B384E3D02F}"/>
                </a:ext>
              </a:extLst>
            </p:cNvPr>
            <p:cNvSpPr/>
            <p:nvPr/>
          </p:nvSpPr>
          <p:spPr>
            <a:xfrm>
              <a:off x="6511287" y="1894828"/>
              <a:ext cx="195035" cy="172357"/>
            </a:xfrm>
            <a:prstGeom prst="hexagon">
              <a:avLst/>
            </a:prstGeom>
            <a:noFill/>
            <a:ln w="1905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84"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47" name="TextBox 9">
            <a:extLst>
              <a:ext uri="{FF2B5EF4-FFF2-40B4-BE49-F238E27FC236}">
                <a16:creationId xmlns:a16="http://schemas.microsoft.com/office/drawing/2014/main" id="{47898C26-3E28-F281-14FB-DDB2FA3F5FE0}"/>
              </a:ext>
            </a:extLst>
          </p:cNvPr>
          <p:cNvSpPr txBox="1">
            <a:spLocks noChangeArrowheads="1"/>
          </p:cNvSpPr>
          <p:nvPr/>
        </p:nvSpPr>
        <p:spPr bwMode="auto">
          <a:xfrm>
            <a:off x="7892590" y="894275"/>
            <a:ext cx="4223236" cy="694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244" tIns="60621" rIns="121244" bIns="60621">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59" b="1" i="0" u="none" strike="noStrike" kern="1200" cap="none" spc="0" normalizeH="0" baseline="0" noProof="0">
                <a:ln>
                  <a:noFill/>
                </a:ln>
                <a:solidFill>
                  <a:srgbClr val="008542"/>
                </a:solidFill>
                <a:effectLst/>
                <a:uLnTx/>
                <a:uFillTx/>
                <a:latin typeface="Arial" charset="0"/>
                <a:ea typeface="ＭＳ Ｐゴシック" pitchFamily="34" charset="-128"/>
                <a:cs typeface="+mn-cs"/>
              </a:rPr>
              <a:t>Navigation (23 in service)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59" b="1" i="0" u="none" strike="noStrike" kern="1200" cap="none" spc="0" normalizeH="0" baseline="0" noProof="0">
                <a:ln>
                  <a:noFill/>
                </a:ln>
                <a:solidFill>
                  <a:srgbClr val="00468C"/>
                </a:solidFill>
                <a:effectLst/>
                <a:uLnTx/>
                <a:uFillTx/>
                <a:latin typeface="Arial" charset="0"/>
                <a:ea typeface="ＭＳ Ｐゴシック" pitchFamily="34" charset="-128"/>
                <a:cs typeface="+mn-cs"/>
              </a:rPr>
              <a:t>Search and Rescue (23 in service)</a:t>
            </a:r>
          </a:p>
        </p:txBody>
      </p:sp>
      <p:sp>
        <p:nvSpPr>
          <p:cNvPr id="5" name="TextBox 9">
            <a:extLst>
              <a:ext uri="{FF2B5EF4-FFF2-40B4-BE49-F238E27FC236}">
                <a16:creationId xmlns:a16="http://schemas.microsoft.com/office/drawing/2014/main" id="{DCD18733-1266-F7F1-BBBD-152A07E0FA7F}"/>
              </a:ext>
            </a:extLst>
          </p:cNvPr>
          <p:cNvSpPr txBox="1">
            <a:spLocks noChangeArrowheads="1"/>
          </p:cNvSpPr>
          <p:nvPr/>
        </p:nvSpPr>
        <p:spPr bwMode="auto">
          <a:xfrm>
            <a:off x="9325368" y="3627245"/>
            <a:ext cx="2624588" cy="36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244" tIns="60621" rIns="121244" bIns="60621">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592" b="0" i="0" u="none" strike="noStrike" kern="1200" cap="none" spc="0" normalizeH="0" baseline="0" noProof="0">
                <a:ln>
                  <a:noFill/>
                </a:ln>
                <a:solidFill>
                  <a:srgbClr val="7030A0"/>
                </a:solidFill>
                <a:effectLst/>
                <a:uLnTx/>
                <a:uFillTx/>
                <a:latin typeface="Arial" charset="0"/>
                <a:ea typeface="ＭＳ Ｐゴシック" pitchFamily="34" charset="-128"/>
                <a:cs typeface="+mn-cs"/>
              </a:rPr>
              <a:t>2 in IOT</a:t>
            </a:r>
          </a:p>
        </p:txBody>
      </p:sp>
      <p:pic>
        <p:nvPicPr>
          <p:cNvPr id="19" name="Picture 18">
            <a:extLst>
              <a:ext uri="{FF2B5EF4-FFF2-40B4-BE49-F238E27FC236}">
                <a16:creationId xmlns:a16="http://schemas.microsoft.com/office/drawing/2014/main" id="{D7D99C18-087D-0F3E-10B7-AB80BA4287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5519" y="3713721"/>
            <a:ext cx="846693" cy="326524"/>
          </a:xfrm>
          <a:prstGeom prst="rect">
            <a:avLst/>
          </a:prstGeom>
        </p:spPr>
      </p:pic>
      <p:sp>
        <p:nvSpPr>
          <p:cNvPr id="8" name="TextBox 9">
            <a:extLst>
              <a:ext uri="{FF2B5EF4-FFF2-40B4-BE49-F238E27FC236}">
                <a16:creationId xmlns:a16="http://schemas.microsoft.com/office/drawing/2014/main" id="{1B4F3003-8EE3-5D0D-194E-D60526EDA465}"/>
              </a:ext>
            </a:extLst>
          </p:cNvPr>
          <p:cNvSpPr txBox="1">
            <a:spLocks noChangeArrowheads="1"/>
          </p:cNvSpPr>
          <p:nvPr/>
        </p:nvSpPr>
        <p:spPr bwMode="auto">
          <a:xfrm>
            <a:off x="9317144" y="3256343"/>
            <a:ext cx="2828813" cy="36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244" tIns="60621" rIns="121244" bIns="60621">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592" b="0" i="0" u="none" strike="noStrike" kern="1200" cap="none" spc="0" normalizeH="0" baseline="0" noProof="0">
                <a:ln>
                  <a:noFill/>
                </a:ln>
                <a:solidFill>
                  <a:srgbClr val="FF0000"/>
                </a:solidFill>
                <a:effectLst/>
                <a:uLnTx/>
                <a:uFillTx/>
                <a:latin typeface="Arial" charset="0"/>
                <a:ea typeface="ＭＳ Ｐゴシック" pitchFamily="34" charset="-128"/>
                <a:cs typeface="+mn-cs"/>
              </a:rPr>
              <a:t>1 under decommissioning</a:t>
            </a:r>
          </a:p>
        </p:txBody>
      </p:sp>
      <p:pic>
        <p:nvPicPr>
          <p:cNvPr id="21" name="Picture 20">
            <a:extLst>
              <a:ext uri="{FF2B5EF4-FFF2-40B4-BE49-F238E27FC236}">
                <a16:creationId xmlns:a16="http://schemas.microsoft.com/office/drawing/2014/main" id="{E822C411-06A9-FD5C-F377-7E36805639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4313" y="3341277"/>
            <a:ext cx="846693" cy="326524"/>
          </a:xfrm>
          <a:prstGeom prst="rect">
            <a:avLst/>
          </a:prstGeom>
        </p:spPr>
      </p:pic>
      <p:grpSp>
        <p:nvGrpSpPr>
          <p:cNvPr id="16" name="Group 15">
            <a:extLst>
              <a:ext uri="{FF2B5EF4-FFF2-40B4-BE49-F238E27FC236}">
                <a16:creationId xmlns:a16="http://schemas.microsoft.com/office/drawing/2014/main" id="{B9353055-740B-600B-61F1-8D83EB29AE4B}"/>
              </a:ext>
            </a:extLst>
          </p:cNvPr>
          <p:cNvGrpSpPr/>
          <p:nvPr/>
        </p:nvGrpSpPr>
        <p:grpSpPr>
          <a:xfrm>
            <a:off x="227039" y="647353"/>
            <a:ext cx="7467457" cy="5318069"/>
            <a:chOff x="227040" y="647353"/>
            <a:chExt cx="6841556" cy="4693339"/>
          </a:xfrm>
        </p:grpSpPr>
        <p:pic>
          <p:nvPicPr>
            <p:cNvPr id="1028" name="Picture 4">
              <a:extLst>
                <a:ext uri="{FF2B5EF4-FFF2-40B4-BE49-F238E27FC236}">
                  <a16:creationId xmlns:a16="http://schemas.microsoft.com/office/drawing/2014/main" id="{55F10DA1-431F-06B3-B0CD-E730C9175BAC}"/>
                </a:ext>
              </a:extLst>
            </p:cNvPr>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227040" y="647353"/>
              <a:ext cx="6841556" cy="469333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FB506561-43CF-49B1-512D-D716FF6EE0FF}"/>
                </a:ext>
              </a:extLst>
            </p:cNvPr>
            <p:cNvSpPr/>
            <p:nvPr/>
          </p:nvSpPr>
          <p:spPr>
            <a:xfrm>
              <a:off x="5821271" y="2020437"/>
              <a:ext cx="456615" cy="146352"/>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1" name="Rectangle: Rounded Corners 30">
              <a:extLst>
                <a:ext uri="{FF2B5EF4-FFF2-40B4-BE49-F238E27FC236}">
                  <a16:creationId xmlns:a16="http://schemas.microsoft.com/office/drawing/2014/main" id="{8B803D8E-173E-B53C-B4C7-19BBF9FDD4FD}"/>
                </a:ext>
              </a:extLst>
            </p:cNvPr>
            <p:cNvSpPr/>
            <p:nvPr/>
          </p:nvSpPr>
          <p:spPr>
            <a:xfrm>
              <a:off x="6588375" y="873467"/>
              <a:ext cx="456615" cy="146352"/>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32" name="Rectangle: Rounded Corners 31">
            <a:extLst>
              <a:ext uri="{FF2B5EF4-FFF2-40B4-BE49-F238E27FC236}">
                <a16:creationId xmlns:a16="http://schemas.microsoft.com/office/drawing/2014/main" id="{FE38D888-AB38-A287-2E67-B9C820A92F27}"/>
              </a:ext>
            </a:extLst>
          </p:cNvPr>
          <p:cNvSpPr/>
          <p:nvPr/>
        </p:nvSpPr>
        <p:spPr>
          <a:xfrm>
            <a:off x="8634656" y="3722372"/>
            <a:ext cx="242676" cy="212773"/>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aphicFrame>
        <p:nvGraphicFramePr>
          <p:cNvPr id="3" name="Table 3">
            <a:extLst>
              <a:ext uri="{FF2B5EF4-FFF2-40B4-BE49-F238E27FC236}">
                <a16:creationId xmlns:a16="http://schemas.microsoft.com/office/drawing/2014/main" id="{412819CD-A2CD-F6FA-7E9D-813061328E7A}"/>
              </a:ext>
            </a:extLst>
          </p:cNvPr>
          <p:cNvGraphicFramePr>
            <a:graphicFrameLocks noGrp="1"/>
          </p:cNvGraphicFramePr>
          <p:nvPr/>
        </p:nvGraphicFramePr>
        <p:xfrm>
          <a:off x="6569284" y="4318755"/>
          <a:ext cx="5443537" cy="1735829"/>
        </p:xfrm>
        <a:graphic>
          <a:graphicData uri="http://schemas.openxmlformats.org/drawingml/2006/table">
            <a:tbl>
              <a:tblPr firstRow="1" bandRow="1">
                <a:tableStyleId>{5C22544A-7EE6-4342-B048-85BDC9FD1C3A}</a:tableStyleId>
              </a:tblPr>
              <a:tblGrid>
                <a:gridCol w="1514348">
                  <a:extLst>
                    <a:ext uri="{9D8B030D-6E8A-4147-A177-3AD203B41FA5}">
                      <a16:colId xmlns:a16="http://schemas.microsoft.com/office/drawing/2014/main" val="2671190693"/>
                    </a:ext>
                  </a:extLst>
                </a:gridCol>
                <a:gridCol w="1075111">
                  <a:extLst>
                    <a:ext uri="{9D8B030D-6E8A-4147-A177-3AD203B41FA5}">
                      <a16:colId xmlns:a16="http://schemas.microsoft.com/office/drawing/2014/main" val="2974774447"/>
                    </a:ext>
                  </a:extLst>
                </a:gridCol>
                <a:gridCol w="1329383">
                  <a:extLst>
                    <a:ext uri="{9D8B030D-6E8A-4147-A177-3AD203B41FA5}">
                      <a16:colId xmlns:a16="http://schemas.microsoft.com/office/drawing/2014/main" val="3783379274"/>
                    </a:ext>
                  </a:extLst>
                </a:gridCol>
                <a:gridCol w="1524695">
                  <a:extLst>
                    <a:ext uri="{9D8B030D-6E8A-4147-A177-3AD203B41FA5}">
                      <a16:colId xmlns:a16="http://schemas.microsoft.com/office/drawing/2014/main" val="3105150476"/>
                    </a:ext>
                  </a:extLst>
                </a:gridCol>
              </a:tblGrid>
              <a:tr h="497589">
                <a:tc>
                  <a:txBody>
                    <a:bodyPr/>
                    <a:lstStyle/>
                    <a:p>
                      <a:r>
                        <a:rPr lang="en-GB" sz="1300"/>
                        <a:t>Satellite Family</a:t>
                      </a:r>
                    </a:p>
                  </a:txBody>
                  <a:tcPr marL="91191" marR="91191" marT="45595" marB="45595"/>
                </a:tc>
                <a:tc>
                  <a:txBody>
                    <a:bodyPr/>
                    <a:lstStyle/>
                    <a:p>
                      <a:r>
                        <a:rPr lang="en-GB" sz="1300"/>
                        <a:t>Quantity</a:t>
                      </a:r>
                    </a:p>
                  </a:txBody>
                  <a:tcPr marL="91191" marR="91191" marT="45595" marB="45595"/>
                </a:tc>
                <a:tc>
                  <a:txBody>
                    <a:bodyPr/>
                    <a:lstStyle/>
                    <a:p>
                      <a:r>
                        <a:rPr lang="en-GB" sz="1300"/>
                        <a:t>Average Age (years)</a:t>
                      </a:r>
                    </a:p>
                  </a:txBody>
                  <a:tcPr marL="91191" marR="91191" marT="45595" marB="45595"/>
                </a:tc>
                <a:tc>
                  <a:txBody>
                    <a:bodyPr/>
                    <a:lstStyle/>
                    <a:p>
                      <a:r>
                        <a:rPr lang="en-GB" sz="1300"/>
                        <a:t>Oldest Satellite (years)</a:t>
                      </a:r>
                    </a:p>
                  </a:txBody>
                  <a:tcPr marL="91191" marR="91191" marT="45595" marB="45595"/>
                </a:tc>
                <a:extLst>
                  <a:ext uri="{0D108BD9-81ED-4DB2-BD59-A6C34878D82A}">
                    <a16:rowId xmlns:a16="http://schemas.microsoft.com/office/drawing/2014/main" val="1968876189"/>
                  </a:ext>
                </a:extLst>
              </a:tr>
              <a:tr h="309560">
                <a:tc>
                  <a:txBody>
                    <a:bodyPr/>
                    <a:lstStyle/>
                    <a:p>
                      <a:r>
                        <a:rPr lang="en-GB" sz="1300" b="1"/>
                        <a:t>IOV</a:t>
                      </a:r>
                    </a:p>
                  </a:txBody>
                  <a:tcPr marL="91191" marR="91191" marT="45595" marB="35901"/>
                </a:tc>
                <a:tc>
                  <a:txBody>
                    <a:bodyPr/>
                    <a:lstStyle/>
                    <a:p>
                      <a:pPr algn="ctr" fontAlgn="b"/>
                      <a:r>
                        <a:rPr lang="en-GB" sz="1700" kern="1200" dirty="0">
                          <a:solidFill>
                            <a:schemeClr val="dk1"/>
                          </a:solidFill>
                          <a:latin typeface="+mn-lt"/>
                          <a:ea typeface="+mn-ea"/>
                          <a:cs typeface="+mn-cs"/>
                        </a:rPr>
                        <a:t>4 (1*)</a:t>
                      </a:r>
                    </a:p>
                  </a:txBody>
                  <a:tcPr marL="9499" marR="9499" marT="9499" marB="35901" anchor="b"/>
                </a:tc>
                <a:tc>
                  <a:txBody>
                    <a:bodyPr/>
                    <a:lstStyle/>
                    <a:p>
                      <a:pPr marL="0" algn="ctr" defTabSz="882030" rtl="0" eaLnBrk="1" fontAlgn="b" latinLnBrk="0" hangingPunct="1"/>
                      <a:r>
                        <a:rPr lang="en-GB" sz="1700" kern="1200">
                          <a:solidFill>
                            <a:schemeClr val="dk1"/>
                          </a:solidFill>
                          <a:latin typeface="+mn-lt"/>
                          <a:ea typeface="+mn-ea"/>
                          <a:cs typeface="+mn-cs"/>
                        </a:rPr>
                        <a:t>12</a:t>
                      </a:r>
                    </a:p>
                  </a:txBody>
                  <a:tcPr marL="9499" marR="9499" marT="9499" marB="35901" anchor="b"/>
                </a:tc>
                <a:tc>
                  <a:txBody>
                    <a:bodyPr/>
                    <a:lstStyle/>
                    <a:p>
                      <a:pPr marL="0" algn="ctr" defTabSz="882030" rtl="0" eaLnBrk="1" fontAlgn="b" latinLnBrk="0" hangingPunct="1"/>
                      <a:r>
                        <a:rPr lang="en-GB" sz="1700" kern="1200">
                          <a:solidFill>
                            <a:schemeClr val="dk1"/>
                          </a:solidFill>
                          <a:latin typeface="+mn-lt"/>
                          <a:ea typeface="+mn-ea"/>
                          <a:cs typeface="+mn-cs"/>
                        </a:rPr>
                        <a:t>12.5</a:t>
                      </a:r>
                    </a:p>
                  </a:txBody>
                  <a:tcPr marL="9499" marR="9499" marT="9499" marB="35901" anchor="b"/>
                </a:tc>
                <a:extLst>
                  <a:ext uri="{0D108BD9-81ED-4DB2-BD59-A6C34878D82A}">
                    <a16:rowId xmlns:a16="http://schemas.microsoft.com/office/drawing/2014/main" val="4218743675"/>
                  </a:ext>
                </a:extLst>
              </a:tr>
              <a:tr h="309560">
                <a:tc>
                  <a:txBody>
                    <a:bodyPr/>
                    <a:lstStyle/>
                    <a:p>
                      <a:r>
                        <a:rPr lang="en-GB" sz="1300" b="1"/>
                        <a:t>FOC WO1/WO2</a:t>
                      </a:r>
                    </a:p>
                  </a:txBody>
                  <a:tcPr marL="91191" marR="91191" marT="45595" marB="35901"/>
                </a:tc>
                <a:tc>
                  <a:txBody>
                    <a:bodyPr/>
                    <a:lstStyle/>
                    <a:p>
                      <a:pPr algn="ctr" fontAlgn="b"/>
                      <a:r>
                        <a:rPr lang="en-GB" sz="1700" kern="1200">
                          <a:solidFill>
                            <a:schemeClr val="dk1"/>
                          </a:solidFill>
                          <a:latin typeface="+mn-lt"/>
                          <a:ea typeface="+mn-ea"/>
                          <a:cs typeface="+mn-cs"/>
                        </a:rPr>
                        <a:t>22 (3*)</a:t>
                      </a:r>
                    </a:p>
                  </a:txBody>
                  <a:tcPr marL="9499" marR="9499" marT="9499" marB="35901" anchor="b"/>
                </a:tc>
                <a:tc>
                  <a:txBody>
                    <a:bodyPr/>
                    <a:lstStyle/>
                    <a:p>
                      <a:pPr marL="0" algn="ctr" defTabSz="882030" rtl="0" eaLnBrk="1" fontAlgn="b" latinLnBrk="0" hangingPunct="1"/>
                      <a:r>
                        <a:rPr lang="en-GB" sz="1700" kern="1200">
                          <a:solidFill>
                            <a:schemeClr val="dk1"/>
                          </a:solidFill>
                          <a:latin typeface="+mn-lt"/>
                          <a:ea typeface="+mn-ea"/>
                          <a:cs typeface="+mn-cs"/>
                        </a:rPr>
                        <a:t>7.5</a:t>
                      </a:r>
                    </a:p>
                  </a:txBody>
                  <a:tcPr marL="9499" marR="9499" marT="9499" marB="35901" anchor="b"/>
                </a:tc>
                <a:tc>
                  <a:txBody>
                    <a:bodyPr/>
                    <a:lstStyle/>
                    <a:p>
                      <a:pPr marL="0" algn="ctr" defTabSz="882030" rtl="0" eaLnBrk="1" fontAlgn="b" latinLnBrk="0" hangingPunct="1"/>
                      <a:r>
                        <a:rPr lang="en-GB" sz="1700" kern="1200">
                          <a:solidFill>
                            <a:schemeClr val="dk1"/>
                          </a:solidFill>
                          <a:latin typeface="+mn-lt"/>
                          <a:ea typeface="+mn-ea"/>
                          <a:cs typeface="+mn-cs"/>
                        </a:rPr>
                        <a:t>9.7</a:t>
                      </a:r>
                    </a:p>
                  </a:txBody>
                  <a:tcPr marL="9499" marR="9499" marT="9499" marB="35901" anchor="b"/>
                </a:tc>
                <a:extLst>
                  <a:ext uri="{0D108BD9-81ED-4DB2-BD59-A6C34878D82A}">
                    <a16:rowId xmlns:a16="http://schemas.microsoft.com/office/drawing/2014/main" val="3835538975"/>
                  </a:ext>
                </a:extLst>
              </a:tr>
              <a:tr h="309560">
                <a:tc>
                  <a:txBody>
                    <a:bodyPr/>
                    <a:lstStyle/>
                    <a:p>
                      <a:r>
                        <a:rPr lang="en-GB" sz="1300" b="1"/>
                        <a:t>FOC Batch#3</a:t>
                      </a:r>
                    </a:p>
                  </a:txBody>
                  <a:tcPr marL="91191" marR="91191" marT="45595" marB="35901"/>
                </a:tc>
                <a:tc>
                  <a:txBody>
                    <a:bodyPr/>
                    <a:lstStyle/>
                    <a:p>
                      <a:pPr algn="ctr" fontAlgn="b"/>
                      <a:r>
                        <a:rPr lang="en-GB" sz="1700" kern="1200">
                          <a:solidFill>
                            <a:schemeClr val="dk1"/>
                          </a:solidFill>
                          <a:latin typeface="+mn-lt"/>
                          <a:ea typeface="+mn-ea"/>
                          <a:cs typeface="+mn-cs"/>
                        </a:rPr>
                        <a:t>4</a:t>
                      </a:r>
                    </a:p>
                  </a:txBody>
                  <a:tcPr marL="9499" marR="9499" marT="9499" marB="35901" anchor="b"/>
                </a:tc>
                <a:tc>
                  <a:txBody>
                    <a:bodyPr/>
                    <a:lstStyle/>
                    <a:p>
                      <a:pPr marL="0" algn="ctr" defTabSz="882030" rtl="0" eaLnBrk="1" fontAlgn="b" latinLnBrk="0" hangingPunct="1"/>
                      <a:r>
                        <a:rPr lang="en-GB" sz="1700" kern="1200">
                          <a:solidFill>
                            <a:schemeClr val="dk1"/>
                          </a:solidFill>
                          <a:latin typeface="+mn-lt"/>
                          <a:ea typeface="+mn-ea"/>
                          <a:cs typeface="+mn-cs"/>
                        </a:rPr>
                        <a:t>1.2</a:t>
                      </a:r>
                    </a:p>
                  </a:txBody>
                  <a:tcPr marL="9499" marR="9499" marT="9499" marB="35901" anchor="b"/>
                </a:tc>
                <a:tc>
                  <a:txBody>
                    <a:bodyPr/>
                    <a:lstStyle/>
                    <a:p>
                      <a:pPr marL="0" algn="ctr" defTabSz="882030" rtl="0" eaLnBrk="1" fontAlgn="b" latinLnBrk="0" hangingPunct="1"/>
                      <a:r>
                        <a:rPr lang="en-GB" sz="1700" kern="1200">
                          <a:solidFill>
                            <a:schemeClr val="dk1"/>
                          </a:solidFill>
                          <a:latin typeface="+mn-lt"/>
                          <a:ea typeface="+mn-ea"/>
                          <a:cs typeface="+mn-cs"/>
                        </a:rPr>
                        <a:t>2.4</a:t>
                      </a:r>
                    </a:p>
                  </a:txBody>
                  <a:tcPr marL="9499" marR="9499" marT="9499" marB="35901" anchor="b"/>
                </a:tc>
                <a:extLst>
                  <a:ext uri="{0D108BD9-81ED-4DB2-BD59-A6C34878D82A}">
                    <a16:rowId xmlns:a16="http://schemas.microsoft.com/office/drawing/2014/main" val="2350488419"/>
                  </a:ext>
                </a:extLst>
              </a:tr>
              <a:tr h="309560">
                <a:tc>
                  <a:txBody>
                    <a:bodyPr/>
                    <a:lstStyle/>
                    <a:p>
                      <a:r>
                        <a:rPr lang="en-GB" sz="1300" b="1" i="1">
                          <a:solidFill>
                            <a:srgbClr val="0070C0"/>
                          </a:solidFill>
                        </a:rPr>
                        <a:t>TOTAL</a:t>
                      </a:r>
                      <a:endParaRPr lang="en-GB" sz="1300" b="1"/>
                    </a:p>
                  </a:txBody>
                  <a:tcPr marL="91191" marR="91191" marT="45595" marB="35901"/>
                </a:tc>
                <a:tc>
                  <a:txBody>
                    <a:bodyPr/>
                    <a:lstStyle/>
                    <a:p>
                      <a:pPr algn="ctr" fontAlgn="b"/>
                      <a:r>
                        <a:rPr lang="en-GB" sz="1700" i="1" kern="1200">
                          <a:solidFill>
                            <a:srgbClr val="0070C0"/>
                          </a:solidFill>
                          <a:latin typeface="+mn-lt"/>
                          <a:ea typeface="+mn-ea"/>
                          <a:cs typeface="+mn-cs"/>
                        </a:rPr>
                        <a:t>30</a:t>
                      </a:r>
                      <a:r>
                        <a:rPr lang="en-GB" sz="1700" kern="1200">
                          <a:solidFill>
                            <a:schemeClr val="dk1"/>
                          </a:solidFill>
                          <a:latin typeface="+mn-lt"/>
                          <a:ea typeface="+mn-ea"/>
                          <a:cs typeface="+mn-cs"/>
                        </a:rPr>
                        <a:t> </a:t>
                      </a:r>
                      <a:r>
                        <a:rPr lang="en-GB" sz="1700" i="1" kern="1200">
                          <a:solidFill>
                            <a:srgbClr val="0070C0"/>
                          </a:solidFill>
                          <a:latin typeface="+mn-lt"/>
                          <a:ea typeface="+mn-ea"/>
                          <a:cs typeface="+mn-cs"/>
                        </a:rPr>
                        <a:t>(4*)</a:t>
                      </a:r>
                    </a:p>
                  </a:txBody>
                  <a:tcPr marL="9499" marR="9499" marT="9499" marB="35901" anchor="b"/>
                </a:tc>
                <a:tc>
                  <a:txBody>
                    <a:bodyPr/>
                    <a:lstStyle/>
                    <a:p>
                      <a:pPr marL="0" algn="ctr" defTabSz="882030" rtl="0" eaLnBrk="1" fontAlgn="b" latinLnBrk="0" hangingPunct="1"/>
                      <a:r>
                        <a:rPr lang="en-GB" sz="1700" i="1" kern="1200">
                          <a:solidFill>
                            <a:srgbClr val="0070C0"/>
                          </a:solidFill>
                          <a:latin typeface="+mn-lt"/>
                          <a:ea typeface="+mn-ea"/>
                          <a:cs typeface="+mn-cs"/>
                        </a:rPr>
                        <a:t>7.3</a:t>
                      </a:r>
                    </a:p>
                  </a:txBody>
                  <a:tcPr marL="9499" marR="9499" marT="9499" marB="35901" anchor="b"/>
                </a:tc>
                <a:tc>
                  <a:txBody>
                    <a:bodyPr/>
                    <a:lstStyle/>
                    <a:p>
                      <a:pPr marL="0" algn="ctr" defTabSz="882030" rtl="0" eaLnBrk="1" fontAlgn="b" latinLnBrk="0" hangingPunct="1"/>
                      <a:r>
                        <a:rPr lang="en-GB" sz="1700" i="1" kern="1200" dirty="0">
                          <a:solidFill>
                            <a:srgbClr val="0070C0"/>
                          </a:solidFill>
                          <a:latin typeface="+mn-lt"/>
                          <a:ea typeface="+mn-ea"/>
                          <a:cs typeface="+mn-cs"/>
                        </a:rPr>
                        <a:t>12.5</a:t>
                      </a:r>
                    </a:p>
                  </a:txBody>
                  <a:tcPr marL="9499" marR="9499" marT="9499" marB="35901" anchor="b"/>
                </a:tc>
                <a:extLst>
                  <a:ext uri="{0D108BD9-81ED-4DB2-BD59-A6C34878D82A}">
                    <a16:rowId xmlns:a16="http://schemas.microsoft.com/office/drawing/2014/main" val="1355252831"/>
                  </a:ext>
                </a:extLst>
              </a:tr>
            </a:tbl>
          </a:graphicData>
        </a:graphic>
      </p:graphicFrame>
      <p:sp>
        <p:nvSpPr>
          <p:cNvPr id="9" name="TextBox 8">
            <a:extLst>
              <a:ext uri="{FF2B5EF4-FFF2-40B4-BE49-F238E27FC236}">
                <a16:creationId xmlns:a16="http://schemas.microsoft.com/office/drawing/2014/main" id="{9ACA495C-C707-A7B5-376E-6C0743EB88C4}"/>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354404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290A-ACD5-C35C-B708-4BD1EE48F296}"/>
              </a:ext>
            </a:extLst>
          </p:cNvPr>
          <p:cNvSpPr>
            <a:spLocks noGrp="1"/>
          </p:cNvSpPr>
          <p:nvPr>
            <p:ph type="title"/>
          </p:nvPr>
        </p:nvSpPr>
        <p:spPr>
          <a:xfrm>
            <a:off x="217017" y="-15002"/>
            <a:ext cx="10320354" cy="1015410"/>
          </a:xfrm>
          <a:noFill/>
          <a:ln>
            <a:noFill/>
          </a:ln>
        </p:spPr>
        <p:txBody>
          <a:bodyPr vert="horz" wrap="square" lIns="91191" tIns="45595" rIns="91191" bIns="45595" numCol="1" anchor="ctr" anchorCtr="0" compatLnSpc="1">
            <a:prstTxWarp prst="textNoShape">
              <a:avLst/>
            </a:prstTxWarp>
            <a:spAutoFit/>
          </a:bodyPr>
          <a:lstStyle/>
          <a:p>
            <a:pPr eaLnBrk="1" hangingPunct="1"/>
            <a:r>
              <a:rPr lang="en-GB" kern="1200" dirty="0">
                <a:solidFill>
                  <a:srgbClr val="FEFFFF"/>
                </a:solidFill>
                <a:latin typeface="Arial" panose="020B0604020202020204" pitchFamily="34" charset="0"/>
                <a:ea typeface="+mj-ea"/>
                <a:cs typeface="Arial" panose="020B0604020202020204" pitchFamily="34" charset="0"/>
              </a:rPr>
              <a:t>NOVAMOON – First ever Lunar differential and Selenodetic station</a:t>
            </a:r>
          </a:p>
        </p:txBody>
      </p:sp>
      <p:sp>
        <p:nvSpPr>
          <p:cNvPr id="15" name="Rectangle 7">
            <a:extLst>
              <a:ext uri="{FF2B5EF4-FFF2-40B4-BE49-F238E27FC236}">
                <a16:creationId xmlns:a16="http://schemas.microsoft.com/office/drawing/2014/main" id="{B69E777C-2C2C-A7FA-E786-6A762A90B39A}"/>
              </a:ext>
            </a:extLst>
          </p:cNvPr>
          <p:cNvSpPr>
            <a:spLocks noChangeArrowheads="1"/>
          </p:cNvSpPr>
          <p:nvPr/>
        </p:nvSpPr>
        <p:spPr bwMode="auto">
          <a:xfrm>
            <a:off x="105580" y="1034167"/>
            <a:ext cx="581338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EFFFF"/>
              </a:solidFill>
              <a:effectLst/>
              <a:uLnTx/>
              <a:uFillTx/>
              <a:latin typeface="Arial" panose="020B0604020202020204"/>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ts val="300"/>
              </a:spcAft>
              <a:buClrTx/>
              <a:buSzTx/>
              <a:buFont typeface="+mj-lt"/>
              <a:buAutoNum type="arabicPeriod"/>
              <a:tabLst/>
              <a:defRPr/>
            </a:pPr>
            <a:r>
              <a:rPr kumimoji="0" lang="en-GB" sz="1700" b="0" i="0" u="none" strike="noStrike" kern="1200" cap="none" spc="0" normalizeH="0" baseline="0" noProof="0" dirty="0">
                <a:ln>
                  <a:noFill/>
                </a:ln>
                <a:solidFill>
                  <a:srgbClr val="FEFFFF"/>
                </a:solidFill>
                <a:effectLst/>
                <a:uLnTx/>
                <a:uFillTx/>
                <a:latin typeface="Arial" panose="020B0604020202020204"/>
                <a:ea typeface="+mn-ea"/>
                <a:cs typeface="Times New Roman" panose="02020603050405020304" pitchFamily="18" charset="0"/>
              </a:rPr>
              <a:t>Install </a:t>
            </a:r>
            <a:r>
              <a:rPr kumimoji="0" lang="en-GB" sz="1700" b="1" i="0" u="none" strike="noStrike" kern="1200" cap="none" spc="0" normalizeH="0" baseline="0" noProof="0" dirty="0">
                <a:ln>
                  <a:noFill/>
                </a:ln>
                <a:solidFill>
                  <a:srgbClr val="FBAB18"/>
                </a:solidFill>
                <a:effectLst/>
                <a:uLnTx/>
                <a:uFillTx/>
                <a:latin typeface="Arial" panose="020B0604020202020204"/>
                <a:ea typeface="+mn-ea"/>
                <a:cs typeface="Times New Roman" panose="02020603050405020304" pitchFamily="18" charset="0"/>
              </a:rPr>
              <a:t>the first-ever reference local differential station on the lunar surface</a:t>
            </a:r>
            <a:endParaRPr kumimoji="0" lang="en-GB" sz="1700" b="0" i="0" u="none" strike="noStrike" kern="1200" cap="none" spc="0" normalizeH="0" baseline="0" noProof="0" dirty="0">
              <a:ln>
                <a:noFill/>
              </a:ln>
              <a:solidFill>
                <a:srgbClr val="FEFFFF"/>
              </a:solidFill>
              <a:effectLst/>
              <a:uLnTx/>
              <a:uFillTx/>
              <a:latin typeface="Arial" panose="020B0604020202020204"/>
              <a:ea typeface="+mn-ea"/>
              <a:cs typeface="Times New Roman" panose="02020603050405020304" pitchFamily="18" charset="0"/>
            </a:endParaRPr>
          </a:p>
          <a:p>
            <a:pPr marL="610636" marR="0" lvl="1" indent="0" algn="l" defTabSz="914400" rtl="0" eaLnBrk="0" fontAlgn="base" latinLnBrk="0" hangingPunct="0">
              <a:lnSpc>
                <a:spcPct val="100000"/>
              </a:lnSpc>
              <a:spcBef>
                <a:spcPct val="0"/>
              </a:spcBef>
              <a:spcAft>
                <a:spcPts val="1800"/>
              </a:spcAft>
              <a:buClrTx/>
              <a:buSzTx/>
              <a:buFontTx/>
              <a:buNone/>
              <a:tabLst/>
              <a:defRPr/>
            </a:pPr>
            <a:r>
              <a:rPr kumimoji="0" lang="en-GB" sz="1400" b="0" i="0" u="none" strike="noStrike" kern="1200" cap="none" spc="0" normalizeH="0" baseline="0" noProof="0" dirty="0">
                <a:ln>
                  <a:noFill/>
                </a:ln>
                <a:solidFill>
                  <a:srgbClr val="FEFFFF"/>
                </a:solidFill>
                <a:effectLst/>
                <a:uLnTx/>
                <a:uFillTx/>
                <a:latin typeface="Arial" panose="020B0604020202020204"/>
                <a:ea typeface="+mn-ea"/>
                <a:cs typeface="Times New Roman" panose="02020603050405020304" pitchFamily="18" charset="0"/>
              </a:rPr>
              <a:t>This station placed on ESA’s Argonaut lander will compute Moonlight NAV satellite </a:t>
            </a:r>
            <a:r>
              <a:rPr kumimoji="0" lang="en-GB" sz="1400" b="0" i="0" u="none" strike="noStrike" kern="1200" cap="none" spc="0" normalizeH="0" baseline="0" noProof="0" dirty="0" err="1">
                <a:ln>
                  <a:noFill/>
                </a:ln>
                <a:solidFill>
                  <a:srgbClr val="FEFFFF"/>
                </a:solidFill>
                <a:effectLst/>
                <a:uLnTx/>
                <a:uFillTx/>
                <a:latin typeface="Arial" panose="020B0604020202020204"/>
                <a:ea typeface="+mn-ea"/>
                <a:cs typeface="Times New Roman" panose="02020603050405020304" pitchFamily="18" charset="0"/>
              </a:rPr>
              <a:t>pseudorange</a:t>
            </a:r>
            <a:r>
              <a:rPr kumimoji="0" lang="en-GB" sz="1400" b="0" i="0" u="none" strike="noStrike" kern="1200" cap="none" spc="0" normalizeH="0" baseline="0" noProof="0" dirty="0">
                <a:ln>
                  <a:noFill/>
                </a:ln>
                <a:solidFill>
                  <a:srgbClr val="FEFFFF"/>
                </a:solidFill>
                <a:effectLst/>
                <a:uLnTx/>
                <a:uFillTx/>
                <a:latin typeface="Arial" panose="020B0604020202020204"/>
                <a:ea typeface="+mn-ea"/>
                <a:cs typeface="Times New Roman" panose="02020603050405020304" pitchFamily="18" charset="0"/>
              </a:rPr>
              <a:t> error corrections and broadcast these via the Moonlight PNT Channel allowing </a:t>
            </a:r>
            <a:r>
              <a:rPr kumimoji="0" lang="en-GB" sz="1400" b="1" i="0" u="none" strike="noStrike" kern="1200" cap="none" spc="0" normalizeH="0" baseline="0" noProof="0" dirty="0" err="1">
                <a:ln>
                  <a:noFill/>
                </a:ln>
                <a:solidFill>
                  <a:srgbClr val="FBAB18"/>
                </a:solidFill>
                <a:effectLst/>
                <a:uLnTx/>
                <a:uFillTx/>
                <a:latin typeface="Arial" panose="020B0604020202020204"/>
                <a:ea typeface="+mn-ea"/>
                <a:cs typeface="Times New Roman" panose="02020603050405020304" pitchFamily="18" charset="0"/>
              </a:rPr>
              <a:t>decimeter</a:t>
            </a:r>
            <a:r>
              <a:rPr kumimoji="0" lang="en-GB" sz="1400" b="1" i="0" u="none" strike="noStrike" kern="1200" cap="none" spc="0" normalizeH="0" baseline="0" noProof="0" dirty="0">
                <a:ln>
                  <a:noFill/>
                </a:ln>
                <a:solidFill>
                  <a:srgbClr val="FBAB18"/>
                </a:solidFill>
                <a:effectLst/>
                <a:uLnTx/>
                <a:uFillTx/>
                <a:latin typeface="Arial" panose="020B0604020202020204"/>
                <a:ea typeface="+mn-ea"/>
                <a:cs typeface="Times New Roman" panose="02020603050405020304" pitchFamily="18" charset="0"/>
              </a:rPr>
              <a:t> level </a:t>
            </a:r>
            <a:r>
              <a:rPr kumimoji="0" lang="en-GB" sz="1400" b="0" i="0" u="none" strike="noStrike" kern="1200" cap="none" spc="0" normalizeH="0" baseline="0" noProof="0" dirty="0">
                <a:ln>
                  <a:noFill/>
                </a:ln>
                <a:solidFill>
                  <a:srgbClr val="FEFFFF"/>
                </a:solidFill>
                <a:effectLst/>
                <a:uLnTx/>
                <a:uFillTx/>
                <a:latin typeface="Arial" panose="020B0604020202020204"/>
                <a:ea typeface="+mn-ea"/>
                <a:cs typeface="Times New Roman" panose="02020603050405020304" pitchFamily="18" charset="0"/>
              </a:rPr>
              <a:t>navigation accuracies over the whole Lunar South Pole (ARTEMIS area) to standard </a:t>
            </a:r>
            <a:r>
              <a:rPr kumimoji="0" lang="en-GB" sz="1400" b="0" i="0" u="none" strike="noStrike" kern="1200" cap="none" spc="0" normalizeH="0" baseline="0" noProof="0" dirty="0" err="1">
                <a:ln>
                  <a:noFill/>
                </a:ln>
                <a:solidFill>
                  <a:srgbClr val="FEFFFF"/>
                </a:solidFill>
                <a:effectLst/>
                <a:uLnTx/>
                <a:uFillTx/>
                <a:latin typeface="Arial" panose="020B0604020202020204"/>
                <a:ea typeface="+mn-ea"/>
                <a:cs typeface="Times New Roman" panose="02020603050405020304" pitchFamily="18" charset="0"/>
              </a:rPr>
              <a:t>LunaNet</a:t>
            </a:r>
            <a:r>
              <a:rPr kumimoji="0" lang="en-GB" sz="1400" b="0" i="0" u="none" strike="noStrike" kern="1200" cap="none" spc="0" normalizeH="0" baseline="0" noProof="0" dirty="0">
                <a:ln>
                  <a:noFill/>
                </a:ln>
                <a:solidFill>
                  <a:srgbClr val="FEFFFF"/>
                </a:solidFill>
                <a:effectLst/>
                <a:uLnTx/>
                <a:uFillTx/>
                <a:latin typeface="Arial" panose="020B0604020202020204"/>
                <a:ea typeface="+mn-ea"/>
                <a:cs typeface="Times New Roman" panose="02020603050405020304" pitchFamily="18" charset="0"/>
              </a:rPr>
              <a:t> users. </a:t>
            </a:r>
          </a:p>
          <a:p>
            <a:pPr marL="342900" marR="0" lvl="0" indent="-342900" algn="l" defTabSz="914400" rtl="0" eaLnBrk="0" fontAlgn="base" latinLnBrk="0" hangingPunct="0">
              <a:lnSpc>
                <a:spcPct val="100000"/>
              </a:lnSpc>
              <a:spcBef>
                <a:spcPct val="0"/>
              </a:spcBef>
              <a:spcAft>
                <a:spcPts val="300"/>
              </a:spcAft>
              <a:buClrTx/>
              <a:buSzTx/>
              <a:buFont typeface="+mj-lt"/>
              <a:buAutoNum type="arabicPeriod"/>
              <a:tabLst/>
              <a:defRPr/>
            </a:pPr>
            <a:r>
              <a:rPr kumimoji="0" lang="en-GB" sz="1700" b="0" i="0" u="none" strike="noStrike" kern="1200" cap="none" spc="0" normalizeH="0" baseline="0" noProof="0" dirty="0">
                <a:ln>
                  <a:noFill/>
                </a:ln>
                <a:solidFill>
                  <a:srgbClr val="FEFFFF"/>
                </a:solidFill>
                <a:effectLst/>
                <a:uLnTx/>
                <a:uFillTx/>
                <a:latin typeface="Arial" panose="020B0604020202020204"/>
                <a:ea typeface="+mn-ea"/>
                <a:cs typeface="Times New Roman" panose="02020603050405020304" pitchFamily="18" charset="0"/>
              </a:rPr>
              <a:t>Install</a:t>
            </a:r>
            <a:r>
              <a:rPr kumimoji="0" lang="en-GB" sz="1700" b="1" i="0" u="none" strike="noStrike" kern="1200" cap="none" spc="0" normalizeH="0" baseline="0" noProof="0" dirty="0">
                <a:ln>
                  <a:noFill/>
                </a:ln>
                <a:solidFill>
                  <a:srgbClr val="FBAB18"/>
                </a:solidFill>
                <a:effectLst/>
                <a:uLnTx/>
                <a:uFillTx/>
                <a:latin typeface="Arial" panose="020B0604020202020204"/>
                <a:ea typeface="Calibri" panose="020F0502020204030204" pitchFamily="34" charset="0"/>
                <a:cs typeface="Arial" panose="020B0604020202020204" pitchFamily="34" charset="0"/>
              </a:rPr>
              <a:t> the first-ever International “geodetic” Reference station on the lunar surface</a:t>
            </a:r>
          </a:p>
          <a:p>
            <a:pPr marL="610636" marR="0" lvl="1" indent="0" algn="l" defTabSz="914400" rtl="0" eaLnBrk="0" fontAlgn="base" latinLnBrk="0" hangingPunct="0">
              <a:lnSpc>
                <a:spcPct val="100000"/>
              </a:lnSpc>
              <a:spcBef>
                <a:spcPct val="0"/>
              </a:spcBef>
              <a:spcAft>
                <a:spcPts val="1200"/>
              </a:spcAft>
              <a:buClrTx/>
              <a:buSzTx/>
              <a:buFontTx/>
              <a:buNone/>
              <a:tabLst/>
              <a:defRPr/>
            </a:pPr>
            <a:r>
              <a:rPr kumimoji="0" lang="en-GB" sz="1400" b="0" i="0" u="none" strike="noStrike" kern="1200" cap="none" spc="0" normalizeH="0" baseline="0" noProof="0" dirty="0">
                <a:ln>
                  <a:noFill/>
                </a:ln>
                <a:solidFill>
                  <a:srgbClr val="FEFFFF"/>
                </a:solidFill>
                <a:effectLst/>
                <a:uLnTx/>
                <a:uFillTx/>
                <a:latin typeface="Arial" panose="020B0604020202020204"/>
                <a:ea typeface="Calibri" panose="020F0502020204030204" pitchFamily="34" charset="0"/>
                <a:cs typeface="Arial" panose="020B0604020202020204" pitchFamily="34" charset="0"/>
              </a:rPr>
              <a:t>Co-locating 4 geodetic techniques: GNSS/Moonlight, VLBI </a:t>
            </a:r>
            <a:r>
              <a:rPr kumimoji="0" lang="en-GB" sz="1400" b="0" i="0" u="none" strike="noStrike" kern="1200" cap="none" spc="0" normalizeH="0" baseline="0" noProof="0" dirty="0" err="1">
                <a:ln>
                  <a:noFill/>
                </a:ln>
                <a:solidFill>
                  <a:srgbClr val="FEFFFF"/>
                </a:solidFill>
                <a:effectLst/>
                <a:uLnTx/>
                <a:uFillTx/>
                <a:latin typeface="Arial" panose="020B0604020202020204"/>
                <a:ea typeface="Calibri" panose="020F0502020204030204" pitchFamily="34" charset="0"/>
                <a:cs typeface="Arial" panose="020B0604020202020204" pitchFamily="34" charset="0"/>
              </a:rPr>
              <a:t>tx</a:t>
            </a:r>
            <a:r>
              <a:rPr kumimoji="0" lang="en-GB" sz="1400" b="0" i="0" u="none" strike="noStrike" kern="1200" cap="none" spc="0" normalizeH="0" baseline="0" noProof="0" dirty="0">
                <a:ln>
                  <a:noFill/>
                </a:ln>
                <a:solidFill>
                  <a:srgbClr val="FEFFFF"/>
                </a:solidFill>
                <a:effectLst/>
                <a:uLnTx/>
                <a:uFillTx/>
                <a:latin typeface="Arial" panose="020B0604020202020204"/>
                <a:ea typeface="Calibri" panose="020F0502020204030204" pitchFamily="34" charset="0"/>
                <a:cs typeface="Arial" panose="020B0604020202020204" pitchFamily="34" charset="0"/>
              </a:rPr>
              <a:t>, last generation laser retroreflector and Two way DTE ranging allowing to locate the Argonaut lander station at  </a:t>
            </a:r>
            <a:r>
              <a:rPr kumimoji="0" lang="en-GB" sz="1400" b="1" i="0" u="none" strike="noStrike" kern="1200" cap="none" spc="0" normalizeH="0" baseline="0" noProof="0" dirty="0">
                <a:ln>
                  <a:noFill/>
                </a:ln>
                <a:solidFill>
                  <a:srgbClr val="FBAB18"/>
                </a:solidFill>
                <a:effectLst/>
                <a:uLnTx/>
                <a:uFillTx/>
                <a:latin typeface="Arial" panose="020B0604020202020204"/>
                <a:ea typeface="+mn-ea"/>
                <a:cs typeface="Arial" panose="020B0604020202020204" pitchFamily="34" charset="0"/>
              </a:rPr>
              <a:t>cm-level</a:t>
            </a:r>
            <a:r>
              <a:rPr kumimoji="0" lang="en-GB" sz="1400" b="0" i="0" u="none" strike="noStrike" kern="1200" cap="none" spc="0" normalizeH="0" baseline="0" noProof="0" dirty="0">
                <a:ln>
                  <a:noFill/>
                </a:ln>
                <a:solidFill>
                  <a:srgbClr val="FBAB18"/>
                </a:solidFill>
                <a:effectLst/>
                <a:uLnTx/>
                <a:uFillTx/>
                <a:latin typeface="Arial" panose="020B0604020202020204"/>
                <a:ea typeface="Calibri" panose="020F0502020204030204" pitchFamily="34" charset="0"/>
                <a:cs typeface="Arial" panose="020B0604020202020204" pitchFamily="34" charset="0"/>
              </a:rPr>
              <a:t> </a:t>
            </a:r>
            <a:r>
              <a:rPr kumimoji="0" lang="en-GB" sz="1400" b="0" i="0" u="none" strike="noStrike" kern="1200" cap="none" spc="0" normalizeH="0" baseline="0" noProof="0" dirty="0">
                <a:ln>
                  <a:noFill/>
                </a:ln>
                <a:solidFill>
                  <a:srgbClr val="FEFFFF"/>
                </a:solidFill>
                <a:effectLst/>
                <a:uLnTx/>
                <a:uFillTx/>
                <a:latin typeface="Arial" panose="020B0604020202020204"/>
                <a:ea typeface="Calibri" panose="020F0502020204030204" pitchFamily="34" charset="0"/>
                <a:cs typeface="Arial" panose="020B0604020202020204" pitchFamily="34" charset="0"/>
              </a:rPr>
              <a:t>accuracy on the lunar surface, setting the international standard station for Lunar Refence Frame realisation</a:t>
            </a:r>
          </a:p>
          <a:p>
            <a:pPr marL="342900" marR="0" lvl="0" indent="-342900" algn="l" defTabSz="914400" rtl="0" eaLnBrk="0" fontAlgn="base" latinLnBrk="0" hangingPunct="0">
              <a:lnSpc>
                <a:spcPct val="100000"/>
              </a:lnSpc>
              <a:spcBef>
                <a:spcPct val="0"/>
              </a:spcBef>
              <a:spcAft>
                <a:spcPts val="300"/>
              </a:spcAft>
              <a:buClrTx/>
              <a:buSzTx/>
              <a:buFont typeface="+mj-lt"/>
              <a:buAutoNum type="arabicPeriod"/>
              <a:tabLst/>
              <a:defRPr/>
            </a:pPr>
            <a:r>
              <a:rPr kumimoji="0" lang="en-GB" sz="1700" b="0" i="0" u="none" strike="noStrike" kern="1200" cap="none" spc="0" normalizeH="0" baseline="0" noProof="0" dirty="0">
                <a:ln>
                  <a:noFill/>
                </a:ln>
                <a:solidFill>
                  <a:srgbClr val="FEFFFF"/>
                </a:solidFill>
                <a:effectLst/>
                <a:uLnTx/>
                <a:uFillTx/>
                <a:latin typeface="Arial" panose="020B0604020202020204"/>
                <a:ea typeface="Calibri" panose="020F0502020204030204" pitchFamily="34" charset="0"/>
                <a:cs typeface="Arial" panose="020B0604020202020204" pitchFamily="34" charset="0"/>
              </a:rPr>
              <a:t>Install </a:t>
            </a:r>
            <a:r>
              <a:rPr kumimoji="0" lang="en-GB" sz="1700" b="1" i="0" u="none" strike="noStrike" kern="1200" cap="none" spc="0" normalizeH="0" baseline="0" noProof="0" dirty="0">
                <a:ln>
                  <a:noFill/>
                </a:ln>
                <a:solidFill>
                  <a:srgbClr val="FBAB18"/>
                </a:solidFill>
                <a:effectLst/>
                <a:uLnTx/>
                <a:uFillTx/>
                <a:latin typeface="Arial" panose="020B0604020202020204"/>
                <a:ea typeface="Calibri" panose="020F0502020204030204" pitchFamily="34" charset="0"/>
                <a:cs typeface="Arial" panose="020B0604020202020204" pitchFamily="34" charset="0"/>
              </a:rPr>
              <a:t>the first-ever “Time-reference” station on the lunar surface</a:t>
            </a:r>
          </a:p>
          <a:p>
            <a:pPr marL="610636" marR="0" lvl="1" indent="0" algn="l" defTabSz="914400" rtl="0" eaLnBrk="0" fontAlgn="base" latinLnBrk="0" hangingPunct="0">
              <a:lnSpc>
                <a:spcPct val="100000"/>
              </a:lnSpc>
              <a:spcBef>
                <a:spcPct val="0"/>
              </a:spcBef>
              <a:spcAft>
                <a:spcPts val="600"/>
              </a:spcAft>
              <a:buClrTx/>
              <a:buSzTx/>
              <a:buFontTx/>
              <a:buNone/>
              <a:tabLst/>
              <a:defRPr/>
            </a:pPr>
            <a:r>
              <a:rPr kumimoji="0" lang="en-GB" sz="1400" b="0" i="0" u="none" strike="noStrike" kern="1200" cap="none" spc="0" normalizeH="0" baseline="0" noProof="0" dirty="0">
                <a:ln>
                  <a:noFill/>
                </a:ln>
                <a:solidFill>
                  <a:srgbClr val="FEFFFF"/>
                </a:solidFill>
                <a:effectLst/>
                <a:uLnTx/>
                <a:uFillTx/>
                <a:latin typeface="Arial" panose="020B0604020202020204"/>
                <a:ea typeface="Calibri" panose="020F0502020204030204" pitchFamily="34" charset="0"/>
                <a:cs typeface="Arial" panose="020B0604020202020204" pitchFamily="34" charset="0"/>
              </a:rPr>
              <a:t>setting the lunar international standard time (at </a:t>
            </a:r>
            <a:r>
              <a:rPr kumimoji="0" lang="en-GB" sz="1400" b="1" i="0" u="none" strike="noStrike" kern="1200" cap="none" spc="0" normalizeH="0" baseline="0" noProof="0" dirty="0">
                <a:ln>
                  <a:noFill/>
                </a:ln>
                <a:solidFill>
                  <a:srgbClr val="FBAB18"/>
                </a:solidFill>
                <a:effectLst/>
                <a:uLnTx/>
                <a:uFillTx/>
                <a:latin typeface="Arial" panose="020B0604020202020204"/>
                <a:ea typeface="Calibri" panose="020F0502020204030204" pitchFamily="34" charset="0"/>
                <a:cs typeface="Arial" panose="020B0604020202020204" pitchFamily="34" charset="0"/>
              </a:rPr>
              <a:t>ns-level</a:t>
            </a:r>
            <a:r>
              <a:rPr kumimoji="0" lang="en-GB" sz="1400" b="0" i="0" u="none" strike="noStrike" kern="1200" cap="none" spc="0" normalizeH="0" baseline="0" noProof="0" dirty="0">
                <a:ln>
                  <a:noFill/>
                </a:ln>
                <a:solidFill>
                  <a:srgbClr val="FEFFFF"/>
                </a:solidFill>
                <a:effectLst/>
                <a:uLnTx/>
                <a:uFillTx/>
                <a:latin typeface="Arial" panose="020B0604020202020204"/>
                <a:ea typeface="Calibri" panose="020F0502020204030204" pitchFamily="34" charset="0"/>
                <a:cs typeface="Arial" panose="020B0604020202020204" pitchFamily="34" charset="0"/>
              </a:rPr>
              <a:t>)  and establishing the basis for the lunar reference time definition.  </a:t>
            </a:r>
            <a:endParaRPr kumimoji="0" lang="en-GB" alt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6EF48C1C-6801-7619-4A37-519BC533C0EE}"/>
              </a:ext>
            </a:extLst>
          </p:cNvPr>
          <p:cNvPicPr>
            <a:picLocks noChangeAspect="1"/>
          </p:cNvPicPr>
          <p:nvPr/>
        </p:nvPicPr>
        <p:blipFill>
          <a:blip r:embed="rId3"/>
          <a:stretch>
            <a:fillRect/>
          </a:stretch>
        </p:blipFill>
        <p:spPr>
          <a:xfrm>
            <a:off x="5918960" y="1540921"/>
            <a:ext cx="6242473" cy="4084172"/>
          </a:xfrm>
          <a:prstGeom prst="rect">
            <a:avLst/>
          </a:prstGeom>
        </p:spPr>
      </p:pic>
      <p:sp>
        <p:nvSpPr>
          <p:cNvPr id="3" name="Rectangle 2">
            <a:extLst>
              <a:ext uri="{FF2B5EF4-FFF2-40B4-BE49-F238E27FC236}">
                <a16:creationId xmlns:a16="http://schemas.microsoft.com/office/drawing/2014/main" id="{7921B896-7F2B-3FE4-6A17-170B68B6E282}"/>
              </a:ext>
            </a:extLst>
          </p:cNvPr>
          <p:cNvSpPr/>
          <p:nvPr/>
        </p:nvSpPr>
        <p:spPr>
          <a:xfrm>
            <a:off x="105579" y="1068404"/>
            <a:ext cx="5775457" cy="1953929"/>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24C9870-A91D-C8B6-F128-819B189C5A95}"/>
              </a:ext>
            </a:extLst>
          </p:cNvPr>
          <p:cNvSpPr/>
          <p:nvPr/>
        </p:nvSpPr>
        <p:spPr>
          <a:xfrm>
            <a:off x="105579" y="3022333"/>
            <a:ext cx="5775457" cy="1857675"/>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681C2F59-B337-A84E-77BA-F1F6C002088A}"/>
              </a:ext>
            </a:extLst>
          </p:cNvPr>
          <p:cNvSpPr/>
          <p:nvPr/>
        </p:nvSpPr>
        <p:spPr>
          <a:xfrm>
            <a:off x="105579" y="4880008"/>
            <a:ext cx="5775457" cy="1278696"/>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5932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C20ED-89F5-0451-CC0E-23C44D52D679}"/>
              </a:ext>
            </a:extLst>
          </p:cNvPr>
          <p:cNvSpPr>
            <a:spLocks noGrp="1"/>
          </p:cNvSpPr>
          <p:nvPr>
            <p:ph type="title"/>
          </p:nvPr>
        </p:nvSpPr>
        <p:spPr/>
        <p:txBody>
          <a:bodyPr>
            <a:normAutofit/>
          </a:bodyPr>
          <a:lstStyle/>
          <a:p>
            <a:r>
              <a:rPr lang="en-GB" dirty="0"/>
              <a:t>ESA Shaping the Future of Navigation</a:t>
            </a:r>
          </a:p>
        </p:txBody>
      </p:sp>
      <p:sp>
        <p:nvSpPr>
          <p:cNvPr id="5" name="Content Placeholder 4">
            <a:extLst>
              <a:ext uri="{FF2B5EF4-FFF2-40B4-BE49-F238E27FC236}">
                <a16:creationId xmlns:a16="http://schemas.microsoft.com/office/drawing/2014/main" id="{0E755D1A-94DA-8A7C-18A7-0CBDC216B2EE}"/>
              </a:ext>
            </a:extLst>
          </p:cNvPr>
          <p:cNvSpPr>
            <a:spLocks noGrp="1"/>
          </p:cNvSpPr>
          <p:nvPr>
            <p:ph idx="1"/>
          </p:nvPr>
        </p:nvSpPr>
        <p:spPr>
          <a:xfrm>
            <a:off x="217017" y="1154336"/>
            <a:ext cx="12006478" cy="736110"/>
          </a:xfrm>
        </p:spPr>
        <p:txBody>
          <a:bodyPr/>
          <a:lstStyle/>
          <a:p>
            <a:pPr>
              <a:buFont typeface="Arial" panose="020B0604020202020204" pitchFamily="34" charset="0"/>
              <a:buChar char="•"/>
            </a:pPr>
            <a:r>
              <a:rPr lang="en-GB" sz="2800" b="1" dirty="0">
                <a:solidFill>
                  <a:schemeClr val="bg1"/>
                </a:solidFill>
                <a:latin typeface="Arial"/>
                <a:ea typeface="MS PGothic"/>
                <a:cs typeface="Arial"/>
              </a:rPr>
              <a:t>Delivering on Time </a:t>
            </a:r>
            <a:r>
              <a:rPr lang="en-GB" sz="2800" dirty="0">
                <a:solidFill>
                  <a:schemeClr val="bg1"/>
                </a:solidFill>
                <a:latin typeface="Arial"/>
                <a:ea typeface="MS PGothic"/>
                <a:cs typeface="Arial"/>
              </a:rPr>
              <a:t>with high quality and high commitment</a:t>
            </a:r>
          </a:p>
        </p:txBody>
      </p:sp>
      <p:pic>
        <p:nvPicPr>
          <p:cNvPr id="2" name="Picture 1" descr="A logo of a planet&#10;&#10;Description automatically generated">
            <a:extLst>
              <a:ext uri="{FF2B5EF4-FFF2-40B4-BE49-F238E27FC236}">
                <a16:creationId xmlns:a16="http://schemas.microsoft.com/office/drawing/2014/main" id="{DE252015-3CA1-EEE6-E700-746C6A625720}"/>
              </a:ext>
            </a:extLst>
          </p:cNvPr>
          <p:cNvPicPr>
            <a:picLocks noChangeAspect="1"/>
          </p:cNvPicPr>
          <p:nvPr/>
        </p:nvPicPr>
        <p:blipFill>
          <a:blip r:embed="rId2"/>
          <a:stretch>
            <a:fillRect/>
          </a:stretch>
        </p:blipFill>
        <p:spPr>
          <a:xfrm>
            <a:off x="4888339" y="3588134"/>
            <a:ext cx="2663833" cy="2663286"/>
          </a:xfrm>
          <a:prstGeom prst="rect">
            <a:avLst/>
          </a:prstGeom>
        </p:spPr>
      </p:pic>
      <p:sp>
        <p:nvSpPr>
          <p:cNvPr id="3" name="Content Placeholder 4">
            <a:extLst>
              <a:ext uri="{FF2B5EF4-FFF2-40B4-BE49-F238E27FC236}">
                <a16:creationId xmlns:a16="http://schemas.microsoft.com/office/drawing/2014/main" id="{96D56850-005C-686A-7CA4-2008E3F4EDBE}"/>
              </a:ext>
            </a:extLst>
          </p:cNvPr>
          <p:cNvSpPr txBox="1">
            <a:spLocks/>
          </p:cNvSpPr>
          <p:nvPr/>
        </p:nvSpPr>
        <p:spPr bwMode="auto">
          <a:xfrm>
            <a:off x="218860" y="2077934"/>
            <a:ext cx="12006478" cy="73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GB" sz="2800" kern="0" dirty="0">
                <a:solidFill>
                  <a:schemeClr val="bg1"/>
                </a:solidFill>
                <a:latin typeface="Arial"/>
                <a:ea typeface="MS PGothic"/>
                <a:cs typeface="Arial"/>
              </a:rPr>
              <a:t>Continuously pushing for </a:t>
            </a:r>
            <a:r>
              <a:rPr lang="en-GB" sz="2800" b="1" kern="0" dirty="0">
                <a:solidFill>
                  <a:schemeClr val="bg1"/>
                </a:solidFill>
                <a:latin typeface="Arial"/>
                <a:ea typeface="MS PGothic"/>
                <a:cs typeface="Arial"/>
              </a:rPr>
              <a:t>Innovation</a:t>
            </a:r>
          </a:p>
        </p:txBody>
      </p:sp>
      <p:sp>
        <p:nvSpPr>
          <p:cNvPr id="6" name="Content Placeholder 4">
            <a:extLst>
              <a:ext uri="{FF2B5EF4-FFF2-40B4-BE49-F238E27FC236}">
                <a16:creationId xmlns:a16="http://schemas.microsoft.com/office/drawing/2014/main" id="{12BFDDF4-7E08-1C96-883B-88A148C0D93B}"/>
              </a:ext>
            </a:extLst>
          </p:cNvPr>
          <p:cNvSpPr txBox="1">
            <a:spLocks/>
          </p:cNvSpPr>
          <p:nvPr/>
        </p:nvSpPr>
        <p:spPr bwMode="auto">
          <a:xfrm>
            <a:off x="218860" y="3001532"/>
            <a:ext cx="12006478" cy="73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GB" sz="2800" b="1" kern="0" dirty="0">
                <a:solidFill>
                  <a:schemeClr val="bg1"/>
                </a:solidFill>
                <a:latin typeface="Arial"/>
                <a:ea typeface="MS PGothic"/>
                <a:cs typeface="Arial"/>
              </a:rPr>
              <a:t>30-year expertise </a:t>
            </a:r>
            <a:r>
              <a:rPr lang="en-GB" sz="2800" kern="0" dirty="0">
                <a:solidFill>
                  <a:schemeClr val="bg1"/>
                </a:solidFill>
                <a:latin typeface="Arial"/>
                <a:ea typeface="MS PGothic"/>
                <a:cs typeface="Arial"/>
              </a:rPr>
              <a:t>on bringing satnav to Europe</a:t>
            </a:r>
          </a:p>
        </p:txBody>
      </p:sp>
      <p:pic>
        <p:nvPicPr>
          <p:cNvPr id="8" name="Picture 7" descr="Qr code&#10;&#10;Description automatically generated">
            <a:extLst>
              <a:ext uri="{FF2B5EF4-FFF2-40B4-BE49-F238E27FC236}">
                <a16:creationId xmlns:a16="http://schemas.microsoft.com/office/drawing/2014/main" id="{E526B972-D837-0064-7839-D501A4D11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541" y="3629230"/>
            <a:ext cx="1884504" cy="2826755"/>
          </a:xfrm>
          <a:prstGeom prst="rect">
            <a:avLst/>
          </a:prstGeom>
        </p:spPr>
      </p:pic>
    </p:spTree>
    <p:extLst>
      <p:ext uri="{BB962C8B-B14F-4D97-AF65-F5344CB8AC3E}">
        <p14:creationId xmlns:p14="http://schemas.microsoft.com/office/powerpoint/2010/main" val="36466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58C16D-8811-C742-B033-E67900A97019}"/>
              </a:ext>
            </a:extLst>
          </p:cNvPr>
          <p:cNvPicPr>
            <a:picLocks noChangeAspect="1"/>
          </p:cNvPicPr>
          <p:nvPr/>
        </p:nvPicPr>
        <p:blipFill>
          <a:blip r:embed="rId3">
            <a:extLst>
              <a:ext uri="{28A0092B-C50C-407E-A947-70E740481C1C}">
                <a14:useLocalDpi xmlns:a14="http://schemas.microsoft.com/office/drawing/2010/main" val="0"/>
              </a:ext>
            </a:extLst>
          </a:blip>
          <a:srcRect l="94" r="94"/>
          <a:stretch/>
        </p:blipFill>
        <p:spPr>
          <a:xfrm>
            <a:off x="5978863" y="989317"/>
            <a:ext cx="6064625" cy="3733395"/>
          </a:xfrm>
          <a:prstGeom prst="rect">
            <a:avLst/>
          </a:prstGeom>
        </p:spPr>
      </p:pic>
      <p:pic>
        <p:nvPicPr>
          <p:cNvPr id="6" name="Picture 5">
            <a:extLst>
              <a:ext uri="{FF2B5EF4-FFF2-40B4-BE49-F238E27FC236}">
                <a16:creationId xmlns:a16="http://schemas.microsoft.com/office/drawing/2014/main" id="{DD784F37-206C-F7BA-070B-60C8D5C9F480}"/>
              </a:ext>
            </a:extLst>
          </p:cNvPr>
          <p:cNvPicPr>
            <a:picLocks noChangeAspect="1"/>
          </p:cNvPicPr>
          <p:nvPr/>
        </p:nvPicPr>
        <p:blipFill>
          <a:blip r:embed="rId4">
            <a:extLst>
              <a:ext uri="{28A0092B-C50C-407E-A947-70E740481C1C}">
                <a14:useLocalDpi xmlns:a14="http://schemas.microsoft.com/office/drawing/2010/main" val="0"/>
              </a:ext>
            </a:extLst>
          </a:blip>
          <a:srcRect l="94" r="94"/>
          <a:stretch/>
        </p:blipFill>
        <p:spPr>
          <a:xfrm>
            <a:off x="88327" y="989317"/>
            <a:ext cx="6024343" cy="3833984"/>
          </a:xfrm>
          <a:prstGeom prst="rect">
            <a:avLst/>
          </a:prstGeom>
        </p:spPr>
      </p:pic>
      <p:sp>
        <p:nvSpPr>
          <p:cNvPr id="2" name="Title 3"/>
          <p:cNvSpPr txBox="1">
            <a:spLocks/>
          </p:cNvSpPr>
          <p:nvPr/>
        </p:nvSpPr>
        <p:spPr>
          <a:xfrm>
            <a:off x="2710292" y="1421696"/>
            <a:ext cx="6777039" cy="323296"/>
          </a:xfrm>
          <a:prstGeom prst="rect">
            <a:avLst/>
          </a:prstGeom>
          <a:noFill/>
          <a:ln>
            <a:noFill/>
          </a:ln>
        </p:spPr>
        <p:txBody>
          <a:bodyPr vert="horz" wrap="square" lIns="68580" tIns="34291" rIns="68580" bIns="34291" numCol="1" anchor="ctr" anchorCtr="0" compatLnSpc="1">
            <a:prstTxWarp prst="textNoShape">
              <a:avLst/>
            </a:prstTxWarp>
            <a:spAutoFit/>
          </a:bodyPr>
          <a:lstStyle>
            <a:lvl1pPr eaLnBrk="1" hangingPunct="1">
              <a:defRPr lang="en-GB" sz="2200" b="1" dirty="0" smtClean="0">
                <a:solidFill>
                  <a:srgbClr val="0070C0"/>
                </a:solidFill>
                <a:latin typeface="Verdana"/>
                <a:ea typeface="+mj-ea"/>
                <a:cs typeface="Verdana"/>
              </a:defRPr>
            </a:lvl1pPr>
            <a:lvl2pPr eaLnBrk="1" hangingPunct="1">
              <a:defRPr sz="2200" b="1">
                <a:solidFill>
                  <a:schemeClr val="bg1"/>
                </a:solidFill>
              </a:defRPr>
            </a:lvl2pPr>
            <a:lvl3pPr eaLnBrk="1" hangingPunct="1">
              <a:defRPr sz="2200" b="1">
                <a:solidFill>
                  <a:schemeClr val="bg1"/>
                </a:solidFill>
              </a:defRPr>
            </a:lvl3pPr>
            <a:lvl4pPr eaLnBrk="1" hangingPunct="1">
              <a:defRPr sz="2200" b="1">
                <a:solidFill>
                  <a:schemeClr val="bg1"/>
                </a:solidFill>
              </a:defRPr>
            </a:lvl4pPr>
            <a:lvl5pPr eaLnBrk="1" hangingPunct="1">
              <a:defRPr sz="2200" b="1">
                <a:solidFill>
                  <a:schemeClr val="bg1"/>
                </a:solidFill>
              </a:defRPr>
            </a:lvl5pPr>
            <a:lvl6pPr marL="457200" fontAlgn="base">
              <a:spcBef>
                <a:spcPct val="0"/>
              </a:spcBef>
              <a:spcAft>
                <a:spcPct val="0"/>
              </a:spcAft>
              <a:defRPr sz="2200" b="1">
                <a:solidFill>
                  <a:schemeClr val="bg1"/>
                </a:solidFill>
              </a:defRPr>
            </a:lvl6pPr>
            <a:lvl7pPr marL="914400" fontAlgn="base">
              <a:spcBef>
                <a:spcPct val="0"/>
              </a:spcBef>
              <a:spcAft>
                <a:spcPct val="0"/>
              </a:spcAft>
              <a:defRPr sz="2200" b="1">
                <a:solidFill>
                  <a:schemeClr val="bg1"/>
                </a:solidFill>
              </a:defRPr>
            </a:lvl7pPr>
            <a:lvl8pPr marL="1371600" fontAlgn="base">
              <a:spcBef>
                <a:spcPct val="0"/>
              </a:spcBef>
              <a:spcAft>
                <a:spcPct val="0"/>
              </a:spcAft>
              <a:defRPr sz="2200" b="1">
                <a:solidFill>
                  <a:schemeClr val="bg1"/>
                </a:solidFill>
              </a:defRPr>
            </a:lvl8pPr>
            <a:lvl9pPr marL="1828800" fontAlgn="base">
              <a:spcBef>
                <a:spcPct val="0"/>
              </a:spcBef>
              <a:spcAft>
                <a:spcPct val="0"/>
              </a:spcAft>
              <a:defRPr sz="2200" b="1">
                <a:solidFill>
                  <a:schemeClr val="bg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51" b="1" i="0" u="none" strike="noStrike" kern="1200" cap="none" spc="0" normalizeH="0" baseline="0" noProof="0">
              <a:ln>
                <a:noFill/>
              </a:ln>
              <a:solidFill>
                <a:srgbClr val="0070C0"/>
              </a:solidFill>
              <a:effectLst/>
              <a:uLnTx/>
              <a:uFillTx/>
              <a:latin typeface="Verdana"/>
              <a:ea typeface="+mj-ea"/>
            </a:endParaRPr>
          </a:p>
        </p:txBody>
      </p:sp>
      <p:sp>
        <p:nvSpPr>
          <p:cNvPr id="15" name="Title 3"/>
          <p:cNvSpPr>
            <a:spLocks noGrp="1"/>
          </p:cNvSpPr>
          <p:nvPr>
            <p:ph type="title"/>
          </p:nvPr>
        </p:nvSpPr>
        <p:spPr>
          <a:xfrm>
            <a:off x="198681" y="52963"/>
            <a:ext cx="10481977" cy="615553"/>
          </a:xfrm>
          <a:noFill/>
          <a:ln>
            <a:noFill/>
          </a:ln>
        </p:spPr>
        <p:txBody>
          <a:bodyPr vert="horz" wrap="square" lIns="121920" tIns="60960" rIns="121920" bIns="60960" numCol="1" anchor="ctr" anchorCtr="0" compatLnSpc="1">
            <a:prstTxWarp prst="textNoShape">
              <a:avLst/>
            </a:prstTxWarp>
            <a:spAutoFit/>
          </a:bodyPr>
          <a:lstStyle/>
          <a:p>
            <a:r>
              <a:rPr lang="en-US" sz="3200" dirty="0"/>
              <a:t>As-observed Ranging Performance </a:t>
            </a:r>
            <a:r>
              <a:rPr lang="en-GB" sz="3200" dirty="0">
                <a:solidFill>
                  <a:schemeClr val="accent1">
                    <a:lumMod val="75000"/>
                  </a:schemeClr>
                </a:solidFill>
              </a:rPr>
              <a:t>STABLE</a:t>
            </a:r>
            <a:r>
              <a:rPr lang="en-GB" sz="3200" dirty="0">
                <a:solidFill>
                  <a:srgbClr val="00B050"/>
                </a:solidFill>
              </a:rPr>
              <a:t> </a:t>
            </a:r>
            <a:r>
              <a:rPr lang="en-US" sz="3200" dirty="0"/>
              <a:t>(1/2)</a:t>
            </a:r>
          </a:p>
        </p:txBody>
      </p:sp>
      <p:sp>
        <p:nvSpPr>
          <p:cNvPr id="3" name="Rectangle 2">
            <a:extLst>
              <a:ext uri="{FF2B5EF4-FFF2-40B4-BE49-F238E27FC236}">
                <a16:creationId xmlns:a16="http://schemas.microsoft.com/office/drawing/2014/main" id="{26AA6481-225C-336F-7496-642DD2A50F30}"/>
              </a:ext>
            </a:extLst>
          </p:cNvPr>
          <p:cNvSpPr txBox="1">
            <a:spLocks noChangeArrowheads="1"/>
          </p:cNvSpPr>
          <p:nvPr/>
        </p:nvSpPr>
        <p:spPr>
          <a:xfrm>
            <a:off x="433525" y="5418600"/>
            <a:ext cx="11701253" cy="557851"/>
          </a:xfrm>
          <a:prstGeom prst="rect">
            <a:avLst/>
          </a:prstGeom>
          <a:solidFill>
            <a:schemeClr val="bg1"/>
          </a:solidFill>
          <a:ln>
            <a:noFill/>
          </a:ln>
          <a:effectLst/>
        </p:spPr>
        <p:txBody>
          <a:bodyPr/>
          <a:lstStyle>
            <a:lvl1pPr algn="l" rtl="0" eaLnBrk="0" fontAlgn="base" hangingPunct="0">
              <a:spcBef>
                <a:spcPct val="0"/>
              </a:spcBef>
              <a:spcAft>
                <a:spcPct val="0"/>
              </a:spcAft>
              <a:defRPr sz="3200" b="1">
                <a:solidFill>
                  <a:srgbClr val="00468C"/>
                </a:solidFill>
                <a:latin typeface="+mj-lt"/>
                <a:ea typeface="+mj-ea"/>
                <a:cs typeface="+mj-cs"/>
              </a:defRPr>
            </a:lvl1pPr>
            <a:lvl2pPr algn="l" rtl="0" eaLnBrk="0" fontAlgn="base" hangingPunct="0">
              <a:spcBef>
                <a:spcPct val="0"/>
              </a:spcBef>
              <a:spcAft>
                <a:spcPct val="0"/>
              </a:spcAft>
              <a:defRPr sz="3200" b="1">
                <a:solidFill>
                  <a:srgbClr val="00468C"/>
                </a:solidFill>
                <a:latin typeface="Arial" charset="0"/>
              </a:defRPr>
            </a:lvl2pPr>
            <a:lvl3pPr algn="l" rtl="0" eaLnBrk="0" fontAlgn="base" hangingPunct="0">
              <a:spcBef>
                <a:spcPct val="0"/>
              </a:spcBef>
              <a:spcAft>
                <a:spcPct val="0"/>
              </a:spcAft>
              <a:defRPr sz="3200" b="1">
                <a:solidFill>
                  <a:srgbClr val="00468C"/>
                </a:solidFill>
                <a:latin typeface="Arial" charset="0"/>
              </a:defRPr>
            </a:lvl3pPr>
            <a:lvl4pPr algn="l" rtl="0" eaLnBrk="0" fontAlgn="base" hangingPunct="0">
              <a:spcBef>
                <a:spcPct val="0"/>
              </a:spcBef>
              <a:spcAft>
                <a:spcPct val="0"/>
              </a:spcAft>
              <a:defRPr sz="3200" b="1">
                <a:solidFill>
                  <a:srgbClr val="00468C"/>
                </a:solidFill>
                <a:latin typeface="Arial" charset="0"/>
              </a:defRPr>
            </a:lvl4pPr>
            <a:lvl5pPr algn="l" rtl="0" eaLnBrk="0" fontAlgn="base" hangingPunct="0">
              <a:spcBef>
                <a:spcPct val="0"/>
              </a:spcBef>
              <a:spcAft>
                <a:spcPct val="0"/>
              </a:spcAft>
              <a:defRPr sz="3200" b="1">
                <a:solidFill>
                  <a:srgbClr val="00468C"/>
                </a:solidFill>
                <a:latin typeface="Arial" charset="0"/>
              </a:defRPr>
            </a:lvl5pPr>
            <a:lvl6pPr marL="457200" algn="l" rtl="0" fontAlgn="base">
              <a:spcBef>
                <a:spcPct val="0"/>
              </a:spcBef>
              <a:spcAft>
                <a:spcPct val="0"/>
              </a:spcAft>
              <a:defRPr sz="3200">
                <a:solidFill>
                  <a:srgbClr val="00468C"/>
                </a:solidFill>
                <a:latin typeface="Arial" charset="0"/>
              </a:defRPr>
            </a:lvl6pPr>
            <a:lvl7pPr marL="914400" algn="l" rtl="0" fontAlgn="base">
              <a:spcBef>
                <a:spcPct val="0"/>
              </a:spcBef>
              <a:spcAft>
                <a:spcPct val="0"/>
              </a:spcAft>
              <a:defRPr sz="3200">
                <a:solidFill>
                  <a:srgbClr val="00468C"/>
                </a:solidFill>
                <a:latin typeface="Arial" charset="0"/>
              </a:defRPr>
            </a:lvl7pPr>
            <a:lvl8pPr marL="1371600" algn="l" rtl="0" fontAlgn="base">
              <a:spcBef>
                <a:spcPct val="0"/>
              </a:spcBef>
              <a:spcAft>
                <a:spcPct val="0"/>
              </a:spcAft>
              <a:defRPr sz="3200">
                <a:solidFill>
                  <a:srgbClr val="00468C"/>
                </a:solidFill>
                <a:latin typeface="Arial" charset="0"/>
              </a:defRPr>
            </a:lvl8pPr>
            <a:lvl9pPr marL="1828800" algn="l" rtl="0" fontAlgn="base">
              <a:spcBef>
                <a:spcPct val="0"/>
              </a:spcBef>
              <a:spcAft>
                <a:spcPct val="0"/>
              </a:spcAft>
              <a:defRPr sz="3200">
                <a:solidFill>
                  <a:srgbClr val="00468C"/>
                </a:solidFill>
                <a:latin typeface="Arial" charset="0"/>
              </a:defRPr>
            </a:lvl9pPr>
          </a:lstStyle>
          <a:p>
            <a:pPr marL="285737" marR="0" lvl="0" indent="-285737" algn="l" defTabSz="914400" rtl="0" eaLnBrk="0" fontAlgn="base" latinLnBrk="0" hangingPunct="0">
              <a:lnSpc>
                <a:spcPct val="119000"/>
              </a:lnSpc>
              <a:spcBef>
                <a:spcPct val="0"/>
              </a:spcBef>
              <a:spcAft>
                <a:spcPct val="0"/>
              </a:spcAft>
              <a:buClr>
                <a:srgbClr val="75C8AE"/>
              </a:buClr>
              <a:buSzTx/>
              <a:buFont typeface="Arial" panose="020B0604020202020204" pitchFamily="34" charset="0"/>
              <a:buChar char="•"/>
              <a:tabLst/>
              <a:defRPr/>
            </a:pPr>
            <a:r>
              <a:rPr kumimoji="0" lang="en-GB" sz="1800" b="1" i="0" u="none" strike="noStrike" kern="1200" cap="none" spc="0" normalizeH="0" baseline="0" noProof="0" dirty="0">
                <a:ln>
                  <a:noFill/>
                </a:ln>
                <a:solidFill>
                  <a:schemeClr val="accent1">
                    <a:lumMod val="75000"/>
                  </a:schemeClr>
                </a:solidFill>
                <a:effectLst/>
                <a:uLnTx/>
                <a:uFillTx/>
                <a:latin typeface="Arial" panose="020B0604020202020204"/>
                <a:ea typeface="+mj-ea"/>
                <a:cs typeface="+mj-cs"/>
              </a:rPr>
              <a:t>Very stable Signal In Space Ranging Error (SISE) </a:t>
            </a:r>
            <a:r>
              <a:rPr kumimoji="0" lang="en-US" sz="1800" b="1" i="0" u="none" strike="noStrike" kern="1200" cap="none" spc="0" normalizeH="0" baseline="0" noProof="0" dirty="0">
                <a:ln>
                  <a:noFill/>
                </a:ln>
                <a:solidFill>
                  <a:schemeClr val="accent1">
                    <a:lumMod val="75000"/>
                  </a:schemeClr>
                </a:solidFill>
                <a:effectLst/>
                <a:uLnTx/>
                <a:uFillTx/>
                <a:latin typeface="Arial" panose="020B0604020202020204"/>
                <a:ea typeface="+mj-ea"/>
                <a:cs typeface="+mj-cs"/>
              </a:rPr>
              <a:t>trend </a:t>
            </a:r>
            <a:r>
              <a:rPr kumimoji="0" lang="en-US" sz="1800" b="1" i="0" u="none" strike="noStrike" kern="1200" cap="none" spc="0" normalizeH="0" baseline="0" noProof="0" dirty="0">
                <a:ln>
                  <a:noFill/>
                </a:ln>
                <a:solidFill>
                  <a:schemeClr val="accent1">
                    <a:lumMod val="75000"/>
                  </a:schemeClr>
                </a:solidFill>
                <a:effectLst/>
                <a:uLnTx/>
                <a:uFillTx/>
                <a:latin typeface="Arial" panose="020B0604020202020204"/>
                <a:ea typeface="+mj-ea"/>
                <a:cs typeface="+mj-cs"/>
                <a:sym typeface="Wingdings" panose="05000000000000000000" pitchFamily="2" charset="2"/>
              </a:rPr>
              <a:t> </a:t>
            </a:r>
            <a:r>
              <a:rPr kumimoji="0" lang="en-US" sz="1800" b="1" i="0" u="none" strike="noStrike" kern="1200" cap="none" spc="0" normalizeH="0" baseline="0" noProof="0" dirty="0">
                <a:ln>
                  <a:noFill/>
                </a:ln>
                <a:solidFill>
                  <a:schemeClr val="tx1"/>
                </a:solidFill>
                <a:effectLst/>
                <a:uLnTx/>
                <a:uFillTx/>
                <a:latin typeface="Arial" panose="020B0604020202020204"/>
                <a:ea typeface="+mj-ea"/>
                <a:cs typeface="+mj-cs"/>
              </a:rPr>
              <a:t>~0.22m (95%) </a:t>
            </a:r>
            <a:r>
              <a:rPr kumimoji="0" lang="en-US" sz="1800" b="0" i="0" u="none" strike="noStrike" kern="1200" cap="none" spc="0" normalizeH="0" baseline="0" noProof="0" dirty="0">
                <a:ln>
                  <a:noFill/>
                </a:ln>
                <a:solidFill>
                  <a:schemeClr val="tx1"/>
                </a:solidFill>
                <a:effectLst/>
                <a:uLnTx/>
                <a:uFillTx/>
                <a:latin typeface="Arial" panose="020B0604020202020204"/>
                <a:ea typeface="+mj-ea"/>
                <a:cs typeface="+mj-cs"/>
              </a:rPr>
              <a:t>all satellites (FNAV) over 2023</a:t>
            </a:r>
          </a:p>
        </p:txBody>
      </p:sp>
      <p:sp>
        <p:nvSpPr>
          <p:cNvPr id="4" name="Rectangle 3">
            <a:extLst>
              <a:ext uri="{FF2B5EF4-FFF2-40B4-BE49-F238E27FC236}">
                <a16:creationId xmlns:a16="http://schemas.microsoft.com/office/drawing/2014/main" id="{D05E5E55-153F-D6D3-97A9-741E3A590E26}"/>
              </a:ext>
            </a:extLst>
          </p:cNvPr>
          <p:cNvSpPr/>
          <p:nvPr/>
        </p:nvSpPr>
        <p:spPr>
          <a:xfrm>
            <a:off x="8558069" y="4699987"/>
            <a:ext cx="1661032" cy="2974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a:ln>
                  <a:noFill/>
                </a:ln>
                <a:solidFill>
                  <a:srgbClr val="335E6E"/>
                </a:solidFill>
                <a:effectLst/>
                <a:uLnTx/>
                <a:uFillTx/>
                <a:latin typeface="Verdana" pitchFamily="34" charset="0"/>
                <a:ea typeface="+mn-ea"/>
                <a:cs typeface="+mn-cs"/>
              </a:rPr>
              <a:t>y-axis log scale</a:t>
            </a:r>
            <a:endParaRPr kumimoji="0" lang="en-GB" sz="1333" b="0" i="0" u="none" strike="noStrike" kern="1200" cap="none" spc="0" normalizeH="0" baseline="0" noProof="0">
              <a:ln>
                <a:noFill/>
              </a:ln>
              <a:solidFill>
                <a:srgbClr val="335E6E"/>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F9DBF7BF-0F3F-962F-4E20-77391C3EDE21}"/>
              </a:ext>
            </a:extLst>
          </p:cNvPr>
          <p:cNvSpPr/>
          <p:nvPr/>
        </p:nvSpPr>
        <p:spPr>
          <a:xfrm>
            <a:off x="2410802" y="4755942"/>
            <a:ext cx="1973617" cy="2974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a:ln>
                  <a:noFill/>
                </a:ln>
                <a:solidFill>
                  <a:srgbClr val="335E6E"/>
                </a:solidFill>
                <a:effectLst/>
                <a:uLnTx/>
                <a:uFillTx/>
                <a:latin typeface="Verdana" pitchFamily="34" charset="0"/>
                <a:ea typeface="+mn-ea"/>
                <a:cs typeface="+mn-cs"/>
              </a:rPr>
              <a:t>y-axis linear scale </a:t>
            </a:r>
            <a:endParaRPr kumimoji="0" lang="en-GB" sz="1333" b="0" i="0" u="none" strike="noStrike" kern="1200" cap="none" spc="0" normalizeH="0" baseline="0" noProof="0">
              <a:ln>
                <a:noFill/>
              </a:ln>
              <a:solidFill>
                <a:srgbClr val="335E6E"/>
              </a:solidFill>
              <a:effectLst/>
              <a:uLnTx/>
              <a:uFillTx/>
              <a:latin typeface="Verdana" pitchFamily="34" charset="0"/>
              <a:ea typeface="+mn-ea"/>
              <a:cs typeface="+mn-cs"/>
            </a:endParaRPr>
          </a:p>
        </p:txBody>
      </p:sp>
      <p:sp>
        <p:nvSpPr>
          <p:cNvPr id="7" name="Rechteck 17">
            <a:extLst>
              <a:ext uri="{FF2B5EF4-FFF2-40B4-BE49-F238E27FC236}">
                <a16:creationId xmlns:a16="http://schemas.microsoft.com/office/drawing/2014/main" id="{B79AF350-16B0-EFD8-A726-164E14A8AFA4}"/>
              </a:ext>
            </a:extLst>
          </p:cNvPr>
          <p:cNvSpPr/>
          <p:nvPr/>
        </p:nvSpPr>
        <p:spPr>
          <a:xfrm>
            <a:off x="5203550" y="4015527"/>
            <a:ext cx="563575" cy="790067"/>
          </a:xfrm>
          <a:prstGeom prst="rect">
            <a:avLst/>
          </a:prstGeom>
          <a:solidFill>
            <a:schemeClr val="accent1">
              <a:lumMod val="20000"/>
              <a:lumOff val="80000"/>
              <a:alpha val="18000"/>
            </a:schemeClr>
          </a:solidFill>
          <a:ln w="12700">
            <a:solidFill>
              <a:srgbClr val="00B050">
                <a:alpha val="53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8" name="Rechteck 18">
            <a:extLst>
              <a:ext uri="{FF2B5EF4-FFF2-40B4-BE49-F238E27FC236}">
                <a16:creationId xmlns:a16="http://schemas.microsoft.com/office/drawing/2014/main" id="{069FC375-98CE-4D08-18DF-1C6C381BCCBE}"/>
              </a:ext>
            </a:extLst>
          </p:cNvPr>
          <p:cNvSpPr/>
          <p:nvPr/>
        </p:nvSpPr>
        <p:spPr>
          <a:xfrm>
            <a:off x="5125654" y="3745973"/>
            <a:ext cx="628027" cy="287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75C8AE"/>
                </a:solidFill>
                <a:effectLst/>
                <a:uLnTx/>
                <a:uFillTx/>
                <a:latin typeface="Arial" panose="020B0604020202020204"/>
                <a:ea typeface="+mn-ea"/>
                <a:cs typeface="+mn-cs"/>
              </a:rPr>
              <a:t>2023</a:t>
            </a:r>
            <a:endParaRPr kumimoji="0" lang="de-DE" sz="1600" b="0" i="0" u="none" strike="noStrike" kern="1200" cap="none" spc="0" normalizeH="0" baseline="0" noProof="0">
              <a:ln>
                <a:noFill/>
              </a:ln>
              <a:solidFill>
                <a:srgbClr val="75C8AE"/>
              </a:solidFill>
              <a:effectLst/>
              <a:uLnTx/>
              <a:uFillTx/>
              <a:latin typeface="Arial" panose="020B0604020202020204"/>
              <a:ea typeface="+mn-ea"/>
              <a:cs typeface="+mn-cs"/>
            </a:endParaRPr>
          </a:p>
        </p:txBody>
      </p:sp>
      <p:sp>
        <p:nvSpPr>
          <p:cNvPr id="11" name="Rechteck 18">
            <a:extLst>
              <a:ext uri="{FF2B5EF4-FFF2-40B4-BE49-F238E27FC236}">
                <a16:creationId xmlns:a16="http://schemas.microsoft.com/office/drawing/2014/main" id="{E79E4A49-A2AF-105E-C636-E29BC13B1377}"/>
              </a:ext>
            </a:extLst>
          </p:cNvPr>
          <p:cNvSpPr/>
          <p:nvPr/>
        </p:nvSpPr>
        <p:spPr>
          <a:xfrm>
            <a:off x="10548185" y="3355588"/>
            <a:ext cx="1086651" cy="287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75C8AE"/>
                </a:solidFill>
                <a:effectLst/>
                <a:uLnTx/>
                <a:uFillTx/>
                <a:latin typeface="Arial" panose="020B0604020202020204"/>
                <a:ea typeface="+mn-ea"/>
                <a:cs typeface="+mn-cs"/>
              </a:rPr>
              <a:t>2023</a:t>
            </a:r>
            <a:endParaRPr kumimoji="0" lang="de-DE" sz="1600" b="0" i="0" u="none" strike="noStrike" kern="1200" cap="none" spc="0" normalizeH="0" baseline="0" noProof="0">
              <a:ln>
                <a:noFill/>
              </a:ln>
              <a:solidFill>
                <a:srgbClr val="75C8AE"/>
              </a:solidFill>
              <a:effectLst/>
              <a:uLnTx/>
              <a:uFillTx/>
              <a:latin typeface="Arial" panose="020B0604020202020204"/>
              <a:ea typeface="+mn-ea"/>
              <a:cs typeface="+mn-cs"/>
            </a:endParaRPr>
          </a:p>
        </p:txBody>
      </p:sp>
      <p:sp>
        <p:nvSpPr>
          <p:cNvPr id="13" name="Rechteck 17">
            <a:extLst>
              <a:ext uri="{FF2B5EF4-FFF2-40B4-BE49-F238E27FC236}">
                <a16:creationId xmlns:a16="http://schemas.microsoft.com/office/drawing/2014/main" id="{6A6224F5-BBD0-9D54-93CD-6AD8067BC1AA}"/>
              </a:ext>
            </a:extLst>
          </p:cNvPr>
          <p:cNvSpPr/>
          <p:nvPr/>
        </p:nvSpPr>
        <p:spPr>
          <a:xfrm>
            <a:off x="11149998" y="3600143"/>
            <a:ext cx="582791" cy="1013872"/>
          </a:xfrm>
          <a:prstGeom prst="rect">
            <a:avLst/>
          </a:prstGeom>
          <a:solidFill>
            <a:schemeClr val="accent1">
              <a:lumMod val="20000"/>
              <a:lumOff val="80000"/>
              <a:alpha val="18000"/>
            </a:schemeClr>
          </a:solidFill>
          <a:ln w="12700">
            <a:solidFill>
              <a:srgbClr val="00B050">
                <a:alpha val="53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40DB4C6-AF6B-33DE-4783-8FA425524EC1}"/>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2639436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BFA1-76A3-4A59-A32C-A9FBBF00ED3A}"/>
              </a:ext>
            </a:extLst>
          </p:cNvPr>
          <p:cNvSpPr>
            <a:spLocks noGrp="1"/>
          </p:cNvSpPr>
          <p:nvPr>
            <p:ph type="title"/>
          </p:nvPr>
        </p:nvSpPr>
        <p:spPr>
          <a:xfrm>
            <a:off x="232080" y="145611"/>
            <a:ext cx="10336976" cy="583579"/>
          </a:xfrm>
        </p:spPr>
        <p:txBody>
          <a:bodyPr>
            <a:noAutofit/>
          </a:bodyPr>
          <a:lstStyle/>
          <a:p>
            <a:r>
              <a:rPr lang="en-US" sz="3200" dirty="0"/>
              <a:t>As-observed Ranging Performance </a:t>
            </a:r>
            <a:r>
              <a:rPr lang="en-GB" sz="3200" dirty="0">
                <a:solidFill>
                  <a:schemeClr val="accent1">
                    <a:lumMod val="75000"/>
                  </a:schemeClr>
                </a:solidFill>
              </a:rPr>
              <a:t>STABLE</a:t>
            </a:r>
            <a:r>
              <a:rPr lang="en-GB" sz="3200" dirty="0">
                <a:solidFill>
                  <a:srgbClr val="00B050"/>
                </a:solidFill>
              </a:rPr>
              <a:t> </a:t>
            </a:r>
            <a:r>
              <a:rPr lang="en-US" sz="3200" dirty="0"/>
              <a:t>(2/2)</a:t>
            </a:r>
            <a:endParaRPr lang="en-GB" sz="3200" dirty="0"/>
          </a:p>
        </p:txBody>
      </p:sp>
      <p:sp>
        <p:nvSpPr>
          <p:cNvPr id="8" name="TextBox 7">
            <a:extLst>
              <a:ext uri="{FF2B5EF4-FFF2-40B4-BE49-F238E27FC236}">
                <a16:creationId xmlns:a16="http://schemas.microsoft.com/office/drawing/2014/main" id="{0BAD09FA-C9FB-4E83-8478-41CE9D2ADBE4}"/>
              </a:ext>
            </a:extLst>
          </p:cNvPr>
          <p:cNvSpPr txBox="1"/>
          <p:nvPr/>
        </p:nvSpPr>
        <p:spPr>
          <a:xfrm>
            <a:off x="7531627" y="5164870"/>
            <a:ext cx="4077341" cy="9128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003249"/>
                </a:solidFill>
                <a:effectLst/>
                <a:uLnTx/>
                <a:uFillTx/>
                <a:latin typeface="Verdana" pitchFamily="34" charset="0"/>
                <a:ea typeface="+mn-ea"/>
                <a:cs typeface="+mn-cs"/>
              </a:rPr>
              <a:t>2023 Statistics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a:ln>
                  <a:noFill/>
                </a:ln>
                <a:solidFill>
                  <a:srgbClr val="003249"/>
                </a:solidFill>
                <a:effectLst/>
                <a:uLnTx/>
                <a:uFillTx/>
                <a:latin typeface="Verdana" pitchFamily="34" charset="0"/>
                <a:ea typeface="+mn-ea"/>
                <a:cs typeface="+mn-cs"/>
              </a:rPr>
              <a:t>SISE FNAV DF values computed at average user location (SISE Global Average)</a:t>
            </a:r>
          </a:p>
        </p:txBody>
      </p:sp>
      <p:sp>
        <p:nvSpPr>
          <p:cNvPr id="10" name="TextBox 9">
            <a:extLst>
              <a:ext uri="{FF2B5EF4-FFF2-40B4-BE49-F238E27FC236}">
                <a16:creationId xmlns:a16="http://schemas.microsoft.com/office/drawing/2014/main" id="{7426A6F6-152D-4CF0-8723-F1025E75AD11}"/>
              </a:ext>
            </a:extLst>
          </p:cNvPr>
          <p:cNvSpPr txBox="1"/>
          <p:nvPr/>
        </p:nvSpPr>
        <p:spPr>
          <a:xfrm>
            <a:off x="2291688" y="5898818"/>
            <a:ext cx="369364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3249"/>
                </a:solidFill>
                <a:effectLst/>
                <a:uLnTx/>
                <a:uFillTx/>
                <a:latin typeface="Verdana" pitchFamily="34" charset="0"/>
                <a:ea typeface="+mn-ea"/>
                <a:cs typeface="+mn-cs"/>
              </a:rPr>
              <a:t>SISE FNAV DF 95</a:t>
            </a:r>
            <a:r>
              <a:rPr kumimoji="0" lang="en-GB" sz="1400" b="1" i="0" u="none" strike="noStrike" kern="1200" cap="none" spc="0" normalizeH="0" baseline="30000" noProof="0">
                <a:ln>
                  <a:noFill/>
                </a:ln>
                <a:solidFill>
                  <a:srgbClr val="003249"/>
                </a:solidFill>
                <a:effectLst/>
                <a:uLnTx/>
                <a:uFillTx/>
                <a:latin typeface="Verdana" pitchFamily="34" charset="0"/>
                <a:ea typeface="+mn-ea"/>
                <a:cs typeface="+mn-cs"/>
              </a:rPr>
              <a:t>th</a:t>
            </a:r>
            <a:r>
              <a:rPr kumimoji="0" lang="en-GB" sz="1400" b="1" i="0" u="none" strike="noStrike" kern="1200" cap="none" spc="0" normalizeH="0" baseline="0" noProof="0">
                <a:ln>
                  <a:noFill/>
                </a:ln>
                <a:solidFill>
                  <a:srgbClr val="003249"/>
                </a:solidFill>
                <a:effectLst/>
                <a:uLnTx/>
                <a:uFillTx/>
                <a:latin typeface="Verdana" pitchFamily="34" charset="0"/>
                <a:ea typeface="+mn-ea"/>
                <a:cs typeface="+mn-cs"/>
              </a:rPr>
              <a:t> monthly ranges</a:t>
            </a:r>
          </a:p>
        </p:txBody>
      </p:sp>
      <p:sp>
        <p:nvSpPr>
          <p:cNvPr id="35" name="Rectangle 34">
            <a:extLst>
              <a:ext uri="{FF2B5EF4-FFF2-40B4-BE49-F238E27FC236}">
                <a16:creationId xmlns:a16="http://schemas.microsoft.com/office/drawing/2014/main" id="{613054ED-8AAF-DACD-18E7-5CEC211DBD7D}"/>
              </a:ext>
            </a:extLst>
          </p:cNvPr>
          <p:cNvSpPr/>
          <p:nvPr/>
        </p:nvSpPr>
        <p:spPr>
          <a:xfrm>
            <a:off x="7966778" y="1725391"/>
            <a:ext cx="1603520" cy="258373"/>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4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BEST SAT</a:t>
            </a:r>
          </a:p>
        </p:txBody>
      </p:sp>
      <p:sp>
        <p:nvSpPr>
          <p:cNvPr id="36" name="Rectangle 35">
            <a:extLst>
              <a:ext uri="{FF2B5EF4-FFF2-40B4-BE49-F238E27FC236}">
                <a16:creationId xmlns:a16="http://schemas.microsoft.com/office/drawing/2014/main" id="{C60FEFE6-970B-583E-68A7-ACD78F1D808B}"/>
              </a:ext>
            </a:extLst>
          </p:cNvPr>
          <p:cNvSpPr/>
          <p:nvPr/>
        </p:nvSpPr>
        <p:spPr>
          <a:xfrm>
            <a:off x="9654678" y="1725391"/>
            <a:ext cx="1603520" cy="258373"/>
          </a:xfrm>
          <a:prstGeom prst="rect">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4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WORST SAT</a:t>
            </a:r>
          </a:p>
        </p:txBody>
      </p:sp>
      <p:sp>
        <p:nvSpPr>
          <p:cNvPr id="37" name="Rectangle 36">
            <a:extLst>
              <a:ext uri="{FF2B5EF4-FFF2-40B4-BE49-F238E27FC236}">
                <a16:creationId xmlns:a16="http://schemas.microsoft.com/office/drawing/2014/main" id="{5D3035C1-3A35-F87F-4022-694B734A4E7E}"/>
              </a:ext>
            </a:extLst>
          </p:cNvPr>
          <p:cNvSpPr/>
          <p:nvPr/>
        </p:nvSpPr>
        <p:spPr>
          <a:xfrm>
            <a:off x="7966779" y="1343112"/>
            <a:ext cx="3291420" cy="338363"/>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9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Satellites SISE RMS daily statistics</a:t>
            </a:r>
          </a:p>
        </p:txBody>
      </p:sp>
      <p:sp>
        <p:nvSpPr>
          <p:cNvPr id="38" name="TextBox 37">
            <a:extLst>
              <a:ext uri="{FF2B5EF4-FFF2-40B4-BE49-F238E27FC236}">
                <a16:creationId xmlns:a16="http://schemas.microsoft.com/office/drawing/2014/main" id="{0D869D01-B18B-569C-F34B-829F943CC4F5}"/>
              </a:ext>
            </a:extLst>
          </p:cNvPr>
          <p:cNvSpPr txBox="1"/>
          <p:nvPr/>
        </p:nvSpPr>
        <p:spPr>
          <a:xfrm>
            <a:off x="7966778" y="2022644"/>
            <a:ext cx="1603520" cy="399212"/>
          </a:xfrm>
          <a:prstGeom prst="rect">
            <a:avLst/>
          </a:prstGeom>
          <a:noFill/>
          <a:ln w="12700">
            <a:solidFill>
              <a:srgbClr val="00B050"/>
            </a:solidFill>
          </a:ln>
        </p:spPr>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1" i="0" u="none" strike="noStrike" kern="1200" cap="none" spc="0" normalizeH="0" baseline="0" noProof="0">
                <a:ln>
                  <a:noFill/>
                </a:ln>
                <a:solidFill>
                  <a:srgbClr val="00B050"/>
                </a:solidFill>
                <a:effectLst/>
                <a:uLnTx/>
                <a:uFillTx/>
                <a:latin typeface="Consolas" panose="020B0609020204030204" pitchFamily="49" charset="0"/>
                <a:ea typeface="+mn-ea"/>
                <a:cs typeface="+mn-cs"/>
              </a:rPr>
              <a:t>GSAT0222 </a:t>
            </a:r>
            <a:r>
              <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sym typeface="Wingdings" panose="05000000000000000000" pitchFamily="2" charset="2"/>
              </a:rPr>
              <a:t>0.008m</a:t>
            </a:r>
            <a:r>
              <a:rPr kumimoji="0" lang="en-GB" sz="997" b="1" i="0" u="none" strike="noStrike" kern="1200" cap="none" spc="0" normalizeH="0" baseline="0" noProof="0">
                <a:ln>
                  <a:noFill/>
                </a:ln>
                <a:solidFill>
                  <a:srgbClr val="00B050"/>
                </a:solidFill>
                <a:effectLst/>
                <a:uLnTx/>
                <a:uFillTx/>
                <a:latin typeface="Consolas" panose="020B0609020204030204" pitchFamily="49" charset="0"/>
                <a:ea typeface="+mn-ea"/>
                <a:cs typeface="+mn-cs"/>
              </a:rPr>
              <a:t> </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rPr>
              <a:t>22</a:t>
            </a:r>
            <a:r>
              <a:rPr kumimoji="0" lang="en-GB" sz="997" b="0" i="0" u="none" strike="noStrike" kern="1200" cap="none" spc="0" normalizeH="0" baseline="30000" noProof="0">
                <a:ln>
                  <a:noFill/>
                </a:ln>
                <a:solidFill>
                  <a:srgbClr val="00B050"/>
                </a:solidFill>
                <a:effectLst/>
                <a:uLnTx/>
                <a:uFillTx/>
                <a:latin typeface="Consolas" panose="020B0609020204030204" pitchFamily="49" charset="0"/>
                <a:ea typeface="+mn-ea"/>
                <a:cs typeface="+mn-cs"/>
              </a:rPr>
              <a:t>nd</a:t>
            </a:r>
            <a:r>
              <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rPr>
              <a:t> July 2023</a:t>
            </a:r>
            <a:endPar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sym typeface="Wingdings" panose="05000000000000000000" pitchFamily="2" charset="2"/>
            </a:endParaRPr>
          </a:p>
        </p:txBody>
      </p:sp>
      <p:sp>
        <p:nvSpPr>
          <p:cNvPr id="39" name="TextBox 38">
            <a:extLst>
              <a:ext uri="{FF2B5EF4-FFF2-40B4-BE49-F238E27FC236}">
                <a16:creationId xmlns:a16="http://schemas.microsoft.com/office/drawing/2014/main" id="{BD6D05CA-02F9-5C0C-8EF0-1538B70FDD73}"/>
              </a:ext>
            </a:extLst>
          </p:cNvPr>
          <p:cNvSpPr txBox="1"/>
          <p:nvPr/>
        </p:nvSpPr>
        <p:spPr>
          <a:xfrm>
            <a:off x="9654678" y="2023577"/>
            <a:ext cx="1603520" cy="399212"/>
          </a:xfrm>
          <a:prstGeom prst="rect">
            <a:avLst/>
          </a:prstGeom>
          <a:noFill/>
          <a:ln w="12700">
            <a:solidFill>
              <a:srgbClr val="C00000"/>
            </a:solidFill>
          </a:ln>
        </p:spPr>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1" i="0" u="none" strike="noStrike" kern="1200" cap="none" spc="0" normalizeH="0" baseline="0" noProof="0">
                <a:ln>
                  <a:noFill/>
                </a:ln>
                <a:solidFill>
                  <a:srgbClr val="FF0000"/>
                </a:solidFill>
                <a:effectLst/>
                <a:uLnTx/>
                <a:uFillTx/>
                <a:latin typeface="Consolas" panose="020B0609020204030204" pitchFamily="49" charset="0"/>
                <a:ea typeface="+mn-ea"/>
                <a:cs typeface="+mn-cs"/>
              </a:rPr>
              <a:t>GSAT0210</a:t>
            </a: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rPr>
              <a:t> </a:t>
            </a: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rPr>
              <a:t>2.25m</a:t>
            </a:r>
            <a:endPar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endParaRP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rPr>
              <a:t>23</a:t>
            </a:r>
            <a:r>
              <a:rPr kumimoji="0" lang="en-GB" sz="997" b="0" i="0" u="none" strike="noStrike" kern="1200" cap="none" spc="0" normalizeH="0" baseline="30000" noProof="0">
                <a:ln>
                  <a:noFill/>
                </a:ln>
                <a:solidFill>
                  <a:srgbClr val="FF0000"/>
                </a:solidFill>
                <a:effectLst/>
                <a:uLnTx/>
                <a:uFillTx/>
                <a:latin typeface="Consolas" panose="020B0609020204030204" pitchFamily="49" charset="0"/>
                <a:ea typeface="+mn-ea"/>
                <a:cs typeface="+mn-cs"/>
              </a:rPr>
              <a:t>rd</a:t>
            </a: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rPr>
              <a:t> March 2023 </a:t>
            </a:r>
            <a:endPar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endParaRPr>
          </a:p>
        </p:txBody>
      </p:sp>
      <p:sp>
        <p:nvSpPr>
          <p:cNvPr id="40" name="Rectangle 39">
            <a:extLst>
              <a:ext uri="{FF2B5EF4-FFF2-40B4-BE49-F238E27FC236}">
                <a16:creationId xmlns:a16="http://schemas.microsoft.com/office/drawing/2014/main" id="{599DEFE7-23B8-7B53-2493-C101C189FE44}"/>
              </a:ext>
            </a:extLst>
          </p:cNvPr>
          <p:cNvSpPr/>
          <p:nvPr/>
        </p:nvSpPr>
        <p:spPr>
          <a:xfrm>
            <a:off x="9656494" y="3045891"/>
            <a:ext cx="1603520" cy="258373"/>
          </a:xfrm>
          <a:prstGeom prst="rect">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4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WORST DAY</a:t>
            </a:r>
          </a:p>
        </p:txBody>
      </p:sp>
      <p:sp>
        <p:nvSpPr>
          <p:cNvPr id="41" name="TextBox 40">
            <a:extLst>
              <a:ext uri="{FF2B5EF4-FFF2-40B4-BE49-F238E27FC236}">
                <a16:creationId xmlns:a16="http://schemas.microsoft.com/office/drawing/2014/main" id="{A7803DAC-0C48-8AB8-B00F-A3F556951790}"/>
              </a:ext>
            </a:extLst>
          </p:cNvPr>
          <p:cNvSpPr txBox="1"/>
          <p:nvPr/>
        </p:nvSpPr>
        <p:spPr>
          <a:xfrm>
            <a:off x="9656494" y="3344078"/>
            <a:ext cx="1603520" cy="399212"/>
          </a:xfrm>
          <a:prstGeom prst="rect">
            <a:avLst/>
          </a:prstGeom>
          <a:noFill/>
          <a:ln w="12700">
            <a:solidFill>
              <a:srgbClr val="C00000"/>
            </a:solidFill>
          </a:ln>
        </p:spPr>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rPr>
              <a:t>0.22m</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rPr>
              <a:t>2</a:t>
            </a:r>
            <a:r>
              <a:rPr kumimoji="0" lang="en-GB" sz="997" b="0" i="0" u="none" strike="noStrike" kern="1200" cap="none" spc="0" normalizeH="0" baseline="30000" noProof="0">
                <a:ln>
                  <a:noFill/>
                </a:ln>
                <a:solidFill>
                  <a:srgbClr val="FF0000"/>
                </a:solidFill>
                <a:effectLst/>
                <a:uLnTx/>
                <a:uFillTx/>
                <a:latin typeface="Consolas" panose="020B0609020204030204" pitchFamily="49" charset="0"/>
                <a:ea typeface="+mn-ea"/>
                <a:cs typeface="+mn-cs"/>
                <a:sym typeface="Wingdings" panose="05000000000000000000" pitchFamily="2" charset="2"/>
              </a:rPr>
              <a:t>nd</a:t>
            </a: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rPr>
              <a:t> November </a:t>
            </a: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rPr>
              <a:t>2023  </a:t>
            </a:r>
            <a:endPar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endParaRPr>
          </a:p>
        </p:txBody>
      </p:sp>
      <p:sp>
        <p:nvSpPr>
          <p:cNvPr id="42" name="Rectangle 41">
            <a:extLst>
              <a:ext uri="{FF2B5EF4-FFF2-40B4-BE49-F238E27FC236}">
                <a16:creationId xmlns:a16="http://schemas.microsoft.com/office/drawing/2014/main" id="{0396298F-425C-0DB0-ABF0-8D3AB695FA5C}"/>
              </a:ext>
            </a:extLst>
          </p:cNvPr>
          <p:cNvSpPr/>
          <p:nvPr/>
        </p:nvSpPr>
        <p:spPr>
          <a:xfrm>
            <a:off x="7968596" y="3050506"/>
            <a:ext cx="1603520" cy="258373"/>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4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BEST DAY</a:t>
            </a:r>
          </a:p>
        </p:txBody>
      </p:sp>
      <p:sp>
        <p:nvSpPr>
          <p:cNvPr id="43" name="Rectangle 42">
            <a:extLst>
              <a:ext uri="{FF2B5EF4-FFF2-40B4-BE49-F238E27FC236}">
                <a16:creationId xmlns:a16="http://schemas.microsoft.com/office/drawing/2014/main" id="{0E463E04-3352-4C53-9CC4-D46B0E2AE713}"/>
              </a:ext>
            </a:extLst>
          </p:cNvPr>
          <p:cNvSpPr/>
          <p:nvPr/>
        </p:nvSpPr>
        <p:spPr>
          <a:xfrm>
            <a:off x="7968597" y="2668227"/>
            <a:ext cx="3291419" cy="338363"/>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191" tIns="45595" rIns="91191" bIns="45595" numCol="1" spcCol="0" rtlCol="0" fromWordArt="0" anchor="ctr" anchorCtr="0" forceAA="0" compatLnSpc="1">
            <a:prstTxWarp prst="textNoShape">
              <a:avLst/>
            </a:prstTxWarp>
            <a:no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9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Constellation SISE RMS daily statistics</a:t>
            </a:r>
          </a:p>
        </p:txBody>
      </p:sp>
      <p:sp>
        <p:nvSpPr>
          <p:cNvPr id="44" name="TextBox 43">
            <a:extLst>
              <a:ext uri="{FF2B5EF4-FFF2-40B4-BE49-F238E27FC236}">
                <a16:creationId xmlns:a16="http://schemas.microsoft.com/office/drawing/2014/main" id="{86861E27-E720-879E-276A-DF3719B75797}"/>
              </a:ext>
            </a:extLst>
          </p:cNvPr>
          <p:cNvSpPr txBox="1"/>
          <p:nvPr/>
        </p:nvSpPr>
        <p:spPr>
          <a:xfrm>
            <a:off x="7968596" y="3347759"/>
            <a:ext cx="1603520" cy="399212"/>
          </a:xfrm>
          <a:prstGeom prst="rect">
            <a:avLst/>
          </a:prstGeom>
          <a:noFill/>
          <a:ln w="12700">
            <a:solidFill>
              <a:srgbClr val="00B050"/>
            </a:solidFill>
          </a:ln>
        </p:spPr>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sym typeface="Wingdings" panose="05000000000000000000" pitchFamily="2" charset="2"/>
              </a:rPr>
              <a:t>0.073m</a:t>
            </a:r>
            <a:r>
              <a:rPr kumimoji="0" lang="en-GB" sz="997" b="1" i="0" u="none" strike="noStrike" kern="1200" cap="none" spc="0" normalizeH="0" baseline="0" noProof="0">
                <a:ln>
                  <a:noFill/>
                </a:ln>
                <a:solidFill>
                  <a:srgbClr val="00B050"/>
                </a:solidFill>
                <a:effectLst/>
                <a:uLnTx/>
                <a:uFillTx/>
                <a:latin typeface="Consolas" panose="020B0609020204030204" pitchFamily="49" charset="0"/>
                <a:ea typeface="+mn-ea"/>
                <a:cs typeface="+mn-cs"/>
              </a:rPr>
              <a:t> </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rPr>
              <a:t>12</a:t>
            </a:r>
            <a:r>
              <a:rPr kumimoji="0" lang="en-GB" sz="997" b="0" i="0" u="none" strike="noStrike" kern="1200" cap="none" spc="0" normalizeH="0" baseline="30000" noProof="0">
                <a:ln>
                  <a:noFill/>
                </a:ln>
                <a:solidFill>
                  <a:srgbClr val="00B050"/>
                </a:solidFill>
                <a:effectLst/>
                <a:uLnTx/>
                <a:uFillTx/>
                <a:latin typeface="Consolas" panose="020B0609020204030204" pitchFamily="49" charset="0"/>
                <a:ea typeface="+mn-ea"/>
                <a:cs typeface="+mn-cs"/>
              </a:rPr>
              <a:t>th</a:t>
            </a:r>
            <a:r>
              <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rPr>
              <a:t> September 2023</a:t>
            </a:r>
            <a:endPar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sym typeface="Wingdings" panose="05000000000000000000" pitchFamily="2" charset="2"/>
            </a:endParaRPr>
          </a:p>
        </p:txBody>
      </p:sp>
      <p:sp>
        <p:nvSpPr>
          <p:cNvPr id="45" name="Rectangle 44">
            <a:extLst>
              <a:ext uri="{FF2B5EF4-FFF2-40B4-BE49-F238E27FC236}">
                <a16:creationId xmlns:a16="http://schemas.microsoft.com/office/drawing/2014/main" id="{6B2D1AE2-459E-54E8-38F8-69235E11A5C3}"/>
              </a:ext>
            </a:extLst>
          </p:cNvPr>
          <p:cNvSpPr/>
          <p:nvPr/>
        </p:nvSpPr>
        <p:spPr>
          <a:xfrm>
            <a:off x="7966777" y="4313282"/>
            <a:ext cx="1603520" cy="258373"/>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4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BEST SAT</a:t>
            </a:r>
          </a:p>
        </p:txBody>
      </p:sp>
      <p:sp>
        <p:nvSpPr>
          <p:cNvPr id="46" name="Rectangle 45">
            <a:extLst>
              <a:ext uri="{FF2B5EF4-FFF2-40B4-BE49-F238E27FC236}">
                <a16:creationId xmlns:a16="http://schemas.microsoft.com/office/drawing/2014/main" id="{8C65003A-9B99-C4F9-7BF2-7B1966E56C15}"/>
              </a:ext>
            </a:extLst>
          </p:cNvPr>
          <p:cNvSpPr/>
          <p:nvPr/>
        </p:nvSpPr>
        <p:spPr>
          <a:xfrm>
            <a:off x="9654677" y="4313282"/>
            <a:ext cx="1603520" cy="258373"/>
          </a:xfrm>
          <a:prstGeom prst="rect">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4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WORST SAT</a:t>
            </a:r>
          </a:p>
        </p:txBody>
      </p:sp>
      <p:sp>
        <p:nvSpPr>
          <p:cNvPr id="47" name="Rectangle 46">
            <a:extLst>
              <a:ext uri="{FF2B5EF4-FFF2-40B4-BE49-F238E27FC236}">
                <a16:creationId xmlns:a16="http://schemas.microsoft.com/office/drawing/2014/main" id="{1B9A2249-7715-9223-EC1D-9853F429CB36}"/>
              </a:ext>
            </a:extLst>
          </p:cNvPr>
          <p:cNvSpPr/>
          <p:nvPr/>
        </p:nvSpPr>
        <p:spPr>
          <a:xfrm>
            <a:off x="7966778" y="3931003"/>
            <a:ext cx="3291419" cy="338363"/>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191" tIns="45595" rIns="91191" bIns="45595" numCol="1" spcCol="0" rtlCol="0" fromWordArt="0" anchor="ctr" anchorCtr="0" forceAA="0" compatLnSpc="1">
            <a:prstTxWarp prst="textNoShape">
              <a:avLst/>
            </a:prstTxWarp>
            <a:no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097" b="0" i="0" u="none" strike="noStrike" kern="1200" cap="none" spc="0" normalizeH="0" baseline="0" noProof="0">
                <a:ln>
                  <a:noFill/>
                </a:ln>
                <a:solidFill>
                  <a:srgbClr val="FEFFFF"/>
                </a:solidFill>
                <a:effectLst/>
                <a:uLnTx/>
                <a:uFillTx/>
                <a:latin typeface="Consolas" panose="020B0609020204030204" pitchFamily="49" charset="0"/>
                <a:ea typeface="+mn-ea"/>
                <a:cs typeface="+mn-cs"/>
              </a:rPr>
              <a:t>Monthly SISE 95% statistics</a:t>
            </a:r>
          </a:p>
        </p:txBody>
      </p:sp>
      <p:sp>
        <p:nvSpPr>
          <p:cNvPr id="48" name="TextBox 47">
            <a:extLst>
              <a:ext uri="{FF2B5EF4-FFF2-40B4-BE49-F238E27FC236}">
                <a16:creationId xmlns:a16="http://schemas.microsoft.com/office/drawing/2014/main" id="{EEB52766-1DE2-C7BA-560E-08B327D904F1}"/>
              </a:ext>
            </a:extLst>
          </p:cNvPr>
          <p:cNvSpPr txBox="1"/>
          <p:nvPr/>
        </p:nvSpPr>
        <p:spPr>
          <a:xfrm>
            <a:off x="7966777" y="4610535"/>
            <a:ext cx="1603520" cy="399212"/>
          </a:xfrm>
          <a:prstGeom prst="rect">
            <a:avLst/>
          </a:prstGeom>
          <a:noFill/>
          <a:ln w="12700">
            <a:solidFill>
              <a:srgbClr val="00B050"/>
            </a:solidFill>
          </a:ln>
        </p:spPr>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1" i="0" u="none" strike="noStrike" kern="1200" cap="none" spc="0" normalizeH="0" baseline="0" noProof="0">
                <a:ln>
                  <a:noFill/>
                </a:ln>
                <a:solidFill>
                  <a:srgbClr val="00B050"/>
                </a:solidFill>
                <a:effectLst/>
                <a:uLnTx/>
                <a:uFillTx/>
                <a:latin typeface="Consolas" panose="020B0609020204030204" pitchFamily="49" charset="0"/>
                <a:ea typeface="+mn-ea"/>
                <a:cs typeface="+mn-cs"/>
                <a:sym typeface="Wingdings" panose="05000000000000000000" pitchFamily="2" charset="2"/>
              </a:rPr>
              <a:t>GSAT0217 0.15m</a:t>
            </a:r>
            <a:r>
              <a:rPr kumimoji="0" lang="en-GB" sz="997" b="1" i="0" u="none" strike="noStrike" kern="1200" cap="none" spc="0" normalizeH="0" baseline="0" noProof="0">
                <a:ln>
                  <a:noFill/>
                </a:ln>
                <a:solidFill>
                  <a:srgbClr val="00B050"/>
                </a:solidFill>
                <a:effectLst/>
                <a:uLnTx/>
                <a:uFillTx/>
                <a:latin typeface="Consolas" panose="020B0609020204030204" pitchFamily="49" charset="0"/>
                <a:ea typeface="+mn-ea"/>
                <a:cs typeface="+mn-cs"/>
              </a:rPr>
              <a:t> </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rPr>
              <a:t>August 2023</a:t>
            </a:r>
            <a:endParaRPr kumimoji="0" lang="en-GB" sz="997" b="0" i="0" u="none" strike="noStrike" kern="1200" cap="none" spc="0" normalizeH="0" baseline="0" noProof="0">
              <a:ln>
                <a:noFill/>
              </a:ln>
              <a:solidFill>
                <a:srgbClr val="00B050"/>
              </a:solidFill>
              <a:effectLst/>
              <a:uLnTx/>
              <a:uFillTx/>
              <a:latin typeface="Consolas" panose="020B0609020204030204" pitchFamily="49" charset="0"/>
              <a:ea typeface="+mn-ea"/>
              <a:cs typeface="+mn-cs"/>
              <a:sym typeface="Wingdings" panose="05000000000000000000" pitchFamily="2" charset="2"/>
            </a:endParaRPr>
          </a:p>
        </p:txBody>
      </p:sp>
      <p:sp>
        <p:nvSpPr>
          <p:cNvPr id="49" name="TextBox 48">
            <a:extLst>
              <a:ext uri="{FF2B5EF4-FFF2-40B4-BE49-F238E27FC236}">
                <a16:creationId xmlns:a16="http://schemas.microsoft.com/office/drawing/2014/main" id="{E3DDB41D-C981-A9A6-D61A-A874871A73E1}"/>
              </a:ext>
            </a:extLst>
          </p:cNvPr>
          <p:cNvSpPr txBox="1"/>
          <p:nvPr/>
        </p:nvSpPr>
        <p:spPr>
          <a:xfrm>
            <a:off x="9654677" y="4611468"/>
            <a:ext cx="1603520" cy="399212"/>
          </a:xfrm>
          <a:prstGeom prst="rect">
            <a:avLst/>
          </a:prstGeom>
          <a:noFill/>
          <a:ln w="12700">
            <a:solidFill>
              <a:srgbClr val="C00000"/>
            </a:solidFill>
          </a:ln>
        </p:spPr>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rPr>
              <a:t>GSAT0101 0.36m</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rPr>
              <a:t>April </a:t>
            </a:r>
            <a:r>
              <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rPr>
              <a:t>2023  </a:t>
            </a:r>
            <a:endParaRPr kumimoji="0" lang="en-GB" sz="997" b="0" i="0" u="none" strike="noStrike" kern="1200" cap="none" spc="0" normalizeH="0" baseline="0" noProof="0">
              <a:ln>
                <a:noFill/>
              </a:ln>
              <a:solidFill>
                <a:srgbClr val="FF0000"/>
              </a:solidFill>
              <a:effectLst/>
              <a:uLnTx/>
              <a:uFillTx/>
              <a:latin typeface="Consolas" panose="020B0609020204030204" pitchFamily="49" charset="0"/>
              <a:ea typeface="+mn-ea"/>
              <a:cs typeface="+mn-cs"/>
              <a:sym typeface="Wingdings" panose="05000000000000000000" pitchFamily="2" charset="2"/>
            </a:endParaRPr>
          </a:p>
        </p:txBody>
      </p:sp>
      <p:pic>
        <p:nvPicPr>
          <p:cNvPr id="13" name="Picture 12">
            <a:extLst>
              <a:ext uri="{FF2B5EF4-FFF2-40B4-BE49-F238E27FC236}">
                <a16:creationId xmlns:a16="http://schemas.microsoft.com/office/drawing/2014/main" id="{70E74757-5294-A0D3-D251-8D08CA45A719}"/>
              </a:ext>
            </a:extLst>
          </p:cNvPr>
          <p:cNvPicPr>
            <a:picLocks noChangeAspect="1"/>
          </p:cNvPicPr>
          <p:nvPr/>
        </p:nvPicPr>
        <p:blipFill>
          <a:blip r:embed="rId2"/>
          <a:stretch>
            <a:fillRect/>
          </a:stretch>
        </p:blipFill>
        <p:spPr>
          <a:xfrm>
            <a:off x="74252" y="1043383"/>
            <a:ext cx="7892525" cy="4794133"/>
          </a:xfrm>
          <a:prstGeom prst="rect">
            <a:avLst/>
          </a:prstGeom>
        </p:spPr>
      </p:pic>
      <p:sp>
        <p:nvSpPr>
          <p:cNvPr id="14" name="TextBox 13">
            <a:extLst>
              <a:ext uri="{FF2B5EF4-FFF2-40B4-BE49-F238E27FC236}">
                <a16:creationId xmlns:a16="http://schemas.microsoft.com/office/drawing/2014/main" id="{D7D9D3E2-E35C-9A96-AE23-F336C25622B7}"/>
              </a:ext>
            </a:extLst>
          </p:cNvPr>
          <p:cNvSpPr txBox="1"/>
          <p:nvPr/>
        </p:nvSpPr>
        <p:spPr>
          <a:xfrm>
            <a:off x="1224833" y="1343113"/>
            <a:ext cx="118664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8197A6"/>
                </a:solidFill>
                <a:effectLst/>
                <a:uLnTx/>
                <a:uFillTx/>
                <a:latin typeface="Arial" panose="020B0604020202020204" pitchFamily="34" charset="0"/>
                <a:ea typeface="MS PGothic" pitchFamily="34" charset="-128"/>
                <a:cs typeface="Arial" panose="020B0604020202020204" pitchFamily="34" charset="0"/>
              </a:rPr>
              <a:t>Satellites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8197A6"/>
                </a:solidFill>
                <a:effectLst/>
                <a:uLnTx/>
                <a:uFillTx/>
                <a:latin typeface="Arial" panose="020B0604020202020204" pitchFamily="34" charset="0"/>
                <a:ea typeface="MS PGothic" pitchFamily="34" charset="-128"/>
                <a:cs typeface="Arial" panose="020B0604020202020204" pitchFamily="34" charset="0"/>
              </a:rPr>
              <a:t>RAFS</a:t>
            </a:r>
          </a:p>
        </p:txBody>
      </p:sp>
      <p:cxnSp>
        <p:nvCxnSpPr>
          <p:cNvPr id="15" name="Straight Connector 14">
            <a:extLst>
              <a:ext uri="{FF2B5EF4-FFF2-40B4-BE49-F238E27FC236}">
                <a16:creationId xmlns:a16="http://schemas.microsoft.com/office/drawing/2014/main" id="{6ACBADD5-1B27-CDC2-F3D6-FD6FEF1320A2}"/>
              </a:ext>
            </a:extLst>
          </p:cNvPr>
          <p:cNvCxnSpPr>
            <a:cxnSpLocks/>
          </p:cNvCxnSpPr>
          <p:nvPr/>
        </p:nvCxnSpPr>
        <p:spPr>
          <a:xfrm flipH="1">
            <a:off x="1224985" y="1785892"/>
            <a:ext cx="375689" cy="77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0422E3-E182-29F8-3D90-2DA409FE4CCE}"/>
              </a:ext>
            </a:extLst>
          </p:cNvPr>
          <p:cNvCxnSpPr>
            <a:cxnSpLocks/>
          </p:cNvCxnSpPr>
          <p:nvPr/>
        </p:nvCxnSpPr>
        <p:spPr>
          <a:xfrm flipV="1">
            <a:off x="1453585" y="1801878"/>
            <a:ext cx="147089" cy="734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1CC1FD-EC63-13BB-7795-872ABC85BB2E}"/>
              </a:ext>
            </a:extLst>
          </p:cNvPr>
          <p:cNvCxnSpPr>
            <a:cxnSpLocks/>
          </p:cNvCxnSpPr>
          <p:nvPr/>
        </p:nvCxnSpPr>
        <p:spPr>
          <a:xfrm flipH="1" flipV="1">
            <a:off x="1600674" y="1785892"/>
            <a:ext cx="81511" cy="236752"/>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13535F8-9528-5B81-62B1-23B3839A7134}"/>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2133992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688"/>
          <a:stretch/>
        </p:blipFill>
        <p:spPr>
          <a:xfrm>
            <a:off x="301281" y="1396993"/>
            <a:ext cx="5851237" cy="2817956"/>
          </a:xfrm>
          <a:prstGeom prst="rect">
            <a:avLst/>
          </a:prstGeom>
        </p:spPr>
      </p:pic>
      <p:sp>
        <p:nvSpPr>
          <p:cNvPr id="11" name="TextBox 10"/>
          <p:cNvSpPr txBox="1"/>
          <p:nvPr/>
        </p:nvSpPr>
        <p:spPr>
          <a:xfrm>
            <a:off x="301281" y="5131725"/>
            <a:ext cx="11642877" cy="974819"/>
          </a:xfrm>
          <a:prstGeom prst="rect">
            <a:avLst/>
          </a:prstGeom>
          <a:solidFill>
            <a:schemeClr val="bg1"/>
          </a:solidFill>
        </p:spPr>
        <p:txBody>
          <a:bodyPr wrap="square" rtlCol="0">
            <a:spAutoFit/>
          </a:bodyPr>
          <a:lstStyle/>
          <a:p>
            <a:pPr marL="228589" marR="0" lvl="0" indent="-228589" algn="l" defTabSz="121914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sz="1467" b="0" i="0" u="none" strike="noStrike" kern="1200" cap="none" spc="0" normalizeH="0" baseline="0" noProof="0" dirty="0">
                <a:ln>
                  <a:noFill/>
                </a:ln>
                <a:effectLst/>
                <a:uLnTx/>
                <a:uFillTx/>
                <a:latin typeface="Verdana" pitchFamily="34" charset="0"/>
                <a:ea typeface="+mn-ea"/>
                <a:cs typeface="+mn-cs"/>
              </a:rPr>
              <a:t>Evaluated with calibrated timing GPS/Galileo receiver operated in UTC(k) laboratory (PTB, INRIM)</a:t>
            </a:r>
          </a:p>
          <a:p>
            <a:pPr marL="228589" marR="0" lvl="0" indent="-228589" algn="l" defTabSz="121914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sz="1467" b="0" i="0" u="none" strike="noStrike" kern="1200" cap="none" spc="0" normalizeH="0" baseline="0" noProof="0" dirty="0">
                <a:ln>
                  <a:noFill/>
                </a:ln>
                <a:effectLst/>
                <a:uLnTx/>
                <a:uFillTx/>
                <a:latin typeface="Verdana" pitchFamily="34" charset="0"/>
                <a:ea typeface="+mn-ea"/>
                <a:cs typeface="+mn-cs"/>
              </a:rPr>
              <a:t>PTB data gap during: 22.10.2023 (both GGTO &amp; UTC) and 21.11.2023 (UTC only) </a:t>
            </a:r>
          </a:p>
          <a:p>
            <a:pPr marL="228589" marR="0" lvl="0" indent="-228589"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467" b="0" i="0" u="none" strike="noStrike" kern="1200" cap="none" spc="0" normalizeH="0" baseline="0" noProof="0" dirty="0">
                <a:ln>
                  <a:noFill/>
                </a:ln>
                <a:effectLst/>
                <a:uLnTx/>
                <a:uFillTx/>
                <a:latin typeface="Verdana" pitchFamily="34" charset="0"/>
                <a:ea typeface="+mn-ea"/>
                <a:cs typeface="+mn-cs"/>
              </a:rPr>
              <a:t>In March 2024 -&gt; jumps due to System Build 2.0 infrastructure migration</a:t>
            </a:r>
            <a:endParaRPr kumimoji="0" lang="en-US" sz="1467" b="1" i="0" u="none" strike="noStrike" kern="1200" cap="none" spc="0" normalizeH="0" baseline="0" noProof="0" dirty="0">
              <a:ln>
                <a:noFill/>
              </a:ln>
              <a:effectLst/>
              <a:uLnTx/>
              <a:uFillTx/>
              <a:latin typeface="Verdana" pitchFamily="34" charset="0"/>
              <a:ea typeface="+mn-ea"/>
              <a:cs typeface="+mn-cs"/>
            </a:endParaRPr>
          </a:p>
        </p:txBody>
      </p:sp>
      <p:sp>
        <p:nvSpPr>
          <p:cNvPr id="10" name="TextBox 9"/>
          <p:cNvSpPr txBox="1"/>
          <p:nvPr/>
        </p:nvSpPr>
        <p:spPr>
          <a:xfrm>
            <a:off x="676865" y="4468635"/>
            <a:ext cx="5184792" cy="523220"/>
          </a:xfrm>
          <a:prstGeom prst="rect">
            <a:avLst/>
          </a:prstGeom>
          <a:noFill/>
        </p:spPr>
        <p:txBody>
          <a:bodyPr wrap="square" rtlCol="0">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uLnTx/>
                <a:uFillTx/>
                <a:latin typeface="Verdana" pitchFamily="34" charset="0"/>
                <a:ea typeface="+mn-ea"/>
                <a:cs typeface="+mn-cs"/>
              </a:rPr>
              <a:t>2023: ~5.65 ns (95%, filtered) </a:t>
            </a:r>
            <a:r>
              <a:rPr kumimoji="0" lang="en-US" sz="1400" b="1" i="0" u="none" strike="noStrike" kern="1200" cap="none" spc="0" normalizeH="0" baseline="0" noProof="0" dirty="0">
                <a:ln>
                  <a:noFill/>
                </a:ln>
                <a:solidFill>
                  <a:srgbClr val="003249"/>
                </a:solidFill>
                <a:effectLst/>
                <a:uLnTx/>
                <a:uFillTx/>
                <a:latin typeface="Verdana" pitchFamily="34" charset="0"/>
                <a:ea typeface="+mn-ea"/>
                <a:cs typeface="+mn-cs"/>
              </a:rPr>
              <a:t>&lt; 30 ns </a:t>
            </a:r>
            <a:r>
              <a:rPr kumimoji="0" lang="en-NL" sz="1400" b="1" i="0" u="none" strike="noStrike" kern="1200" cap="none" spc="0" normalizeH="0" baseline="0" noProof="0" dirty="0">
                <a:ln>
                  <a:noFill/>
                </a:ln>
                <a:solidFill>
                  <a:srgbClr val="003249"/>
                </a:solidFill>
                <a:effectLst/>
                <a:uLnTx/>
                <a:uFillTx/>
                <a:latin typeface="Verdana" pitchFamily="34" charset="0"/>
                <a:ea typeface="+mn-ea"/>
                <a:cs typeface="+mn-cs"/>
              </a:rPr>
              <a:t>target [OS SDD MPL]</a:t>
            </a:r>
            <a:endParaRPr kumimoji="0" lang="en-US" sz="1400" b="1" i="0" u="none" strike="noStrike" kern="1200" cap="none" spc="0" normalizeH="0" baseline="0" noProof="0" dirty="0">
              <a:ln>
                <a:noFill/>
              </a:ln>
              <a:solidFill>
                <a:srgbClr val="003249"/>
              </a:solidFill>
              <a:effectLst/>
              <a:uLnTx/>
              <a:uFillTx/>
              <a:latin typeface="Verdana" pitchFamily="34" charset="0"/>
              <a:ea typeface="+mn-ea"/>
              <a:cs typeface="+mn-cs"/>
            </a:endParaRPr>
          </a:p>
        </p:txBody>
      </p:sp>
      <p:sp>
        <p:nvSpPr>
          <p:cNvPr id="5" name="TextBox 4"/>
          <p:cNvSpPr txBox="1"/>
          <p:nvPr/>
        </p:nvSpPr>
        <p:spPr>
          <a:xfrm>
            <a:off x="1452661" y="944038"/>
            <a:ext cx="3450059" cy="379656"/>
          </a:xfrm>
          <a:prstGeom prst="rect">
            <a:avLst/>
          </a:prstGeom>
          <a:solidFill>
            <a:schemeClr val="bg1"/>
          </a:solidFill>
        </p:spPr>
        <p:txBody>
          <a:bodyPr wrap="square" rtlCol="0">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a:ln>
                  <a:noFill/>
                </a:ln>
                <a:solidFill>
                  <a:srgbClr val="335E6E"/>
                </a:solidFill>
                <a:effectLst/>
                <a:uLnTx/>
                <a:uFillTx/>
                <a:latin typeface="Verdana" pitchFamily="34" charset="0"/>
                <a:ea typeface="+mn-ea"/>
                <a:cs typeface="+mn-cs"/>
              </a:rPr>
              <a:t>Broadcast UTC offset</a:t>
            </a:r>
          </a:p>
        </p:txBody>
      </p:sp>
      <p:sp>
        <p:nvSpPr>
          <p:cNvPr id="16" name="TextBox 15"/>
          <p:cNvSpPr txBox="1"/>
          <p:nvPr/>
        </p:nvSpPr>
        <p:spPr>
          <a:xfrm>
            <a:off x="7792668" y="955267"/>
            <a:ext cx="2596928" cy="379656"/>
          </a:xfrm>
          <a:prstGeom prst="rect">
            <a:avLst/>
          </a:prstGeom>
          <a:solidFill>
            <a:schemeClr val="bg1"/>
          </a:solidFill>
        </p:spPr>
        <p:txBody>
          <a:bodyPr wrap="square" rtlCol="0">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335E6E"/>
                </a:solidFill>
                <a:effectLst/>
                <a:uLnTx/>
                <a:uFillTx/>
                <a:latin typeface="Verdana" pitchFamily="34" charset="0"/>
                <a:ea typeface="+mn-ea"/>
                <a:cs typeface="+mn-cs"/>
              </a:rPr>
              <a:t>GGTO accuracy</a:t>
            </a:r>
            <a:endParaRPr kumimoji="0" lang="en-GB" sz="1867" b="1" i="0" u="none" strike="noStrike" kern="1200" cap="none" spc="0" normalizeH="0" baseline="0" noProof="0">
              <a:ln>
                <a:noFill/>
              </a:ln>
              <a:solidFill>
                <a:srgbClr val="335E6E"/>
              </a:solidFill>
              <a:effectLst/>
              <a:uLnTx/>
              <a:uFillTx/>
              <a:latin typeface="Verdana" pitchFamily="34" charset="0"/>
              <a:ea typeface="+mn-ea"/>
              <a:cs typeface="+mn-cs"/>
            </a:endParaRPr>
          </a:p>
        </p:txBody>
      </p:sp>
      <p:sp>
        <p:nvSpPr>
          <p:cNvPr id="6" name="Rectangle 5"/>
          <p:cNvSpPr/>
          <p:nvPr/>
        </p:nvSpPr>
        <p:spPr>
          <a:xfrm>
            <a:off x="6497618" y="4464940"/>
            <a:ext cx="5497691" cy="523220"/>
          </a:xfrm>
          <a:prstGeom prst="rect">
            <a:avLst/>
          </a:prstGeom>
        </p:spPr>
        <p:txBody>
          <a:bodyPr wrap="square">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uLnTx/>
                <a:uFillTx/>
                <a:latin typeface="Verdana" pitchFamily="34" charset="0"/>
                <a:ea typeface="+mn-ea"/>
                <a:cs typeface="+mn-cs"/>
              </a:rPr>
              <a:t>2023: ~4.18 ns (95%, filtered) </a:t>
            </a:r>
            <a:r>
              <a:rPr kumimoji="0" lang="en-US" sz="1400" b="1" i="0" u="none" strike="noStrike" kern="1200" cap="none" spc="0" normalizeH="0" baseline="0" noProof="0" dirty="0">
                <a:ln>
                  <a:noFill/>
                </a:ln>
                <a:solidFill>
                  <a:srgbClr val="003249"/>
                </a:solidFill>
                <a:effectLst/>
                <a:uLnTx/>
                <a:uFillTx/>
                <a:latin typeface="Verdana" pitchFamily="34" charset="0"/>
                <a:ea typeface="+mn-ea"/>
                <a:cs typeface="+mn-cs"/>
              </a:rPr>
              <a:t>&lt; 20 ns t</a:t>
            </a:r>
            <a:r>
              <a:rPr kumimoji="0" lang="en-US" sz="1333" b="1" i="0" u="none" strike="noStrike" kern="1200" cap="none" spc="0" normalizeH="0" baseline="0" noProof="0" dirty="0">
                <a:ln>
                  <a:noFill/>
                </a:ln>
                <a:solidFill>
                  <a:srgbClr val="003249"/>
                </a:solidFill>
                <a:effectLst/>
                <a:uLnTx/>
                <a:uFillTx/>
                <a:latin typeface="Verdana" pitchFamily="34" charset="0"/>
                <a:ea typeface="+mn-ea"/>
                <a:cs typeface="+mn-cs"/>
              </a:rPr>
              <a:t>arget</a:t>
            </a:r>
            <a:r>
              <a:rPr kumimoji="0" lang="en-NL" sz="1333" b="1" i="0" u="none" strike="noStrike" kern="1200" cap="none" spc="0" normalizeH="0" baseline="0" noProof="0" dirty="0">
                <a:ln>
                  <a:noFill/>
                </a:ln>
                <a:solidFill>
                  <a:srgbClr val="003249"/>
                </a:solidFill>
                <a:effectLst/>
                <a:uLnTx/>
                <a:uFillTx/>
                <a:latin typeface="Verdana" pitchFamily="34" charset="0"/>
                <a:ea typeface="+mn-ea"/>
                <a:cs typeface="+mn-cs"/>
              </a:rPr>
              <a:t> </a:t>
            </a:r>
            <a:br>
              <a:rPr kumimoji="0" lang="en-GB" sz="1333" b="1" i="0" u="none" strike="noStrike" kern="1200" cap="none" spc="0" normalizeH="0" baseline="0" noProof="0" dirty="0">
                <a:ln>
                  <a:noFill/>
                </a:ln>
                <a:solidFill>
                  <a:srgbClr val="003249"/>
                </a:solidFill>
                <a:effectLst/>
                <a:uLnTx/>
                <a:uFillTx/>
                <a:latin typeface="Verdana" pitchFamily="34" charset="0"/>
                <a:ea typeface="+mn-ea"/>
                <a:cs typeface="+mn-cs"/>
              </a:rPr>
            </a:br>
            <a:r>
              <a:rPr kumimoji="0" lang="en-NL" sz="1400" b="1" i="0" u="none" strike="noStrike" kern="1200" cap="none" spc="0" normalizeH="0" baseline="0" noProof="0" dirty="0">
                <a:ln>
                  <a:noFill/>
                </a:ln>
                <a:solidFill>
                  <a:srgbClr val="003249"/>
                </a:solidFill>
                <a:effectLst/>
                <a:uLnTx/>
                <a:uFillTx/>
                <a:latin typeface="Verdana" pitchFamily="34" charset="0"/>
                <a:ea typeface="+mn-ea"/>
                <a:cs typeface="+mn-cs"/>
              </a:rPr>
              <a:t>[OS SDD MPL]</a:t>
            </a:r>
            <a:endParaRPr kumimoji="0" lang="en-US" sz="1400" b="1" i="0" u="none" strike="noStrike" kern="1200" cap="none" spc="0" normalizeH="0" baseline="0" noProof="0" dirty="0">
              <a:ln>
                <a:noFill/>
              </a:ln>
              <a:solidFill>
                <a:srgbClr val="003249"/>
              </a:solidFill>
              <a:effectLst/>
              <a:uLnTx/>
              <a:uFillTx/>
              <a:latin typeface="Verdana" pitchFamily="34" charset="0"/>
              <a:ea typeface="+mn-ea"/>
              <a:cs typeface="+mn-cs"/>
            </a:endParaRPr>
          </a:p>
        </p:txBody>
      </p:sp>
      <p:sp>
        <p:nvSpPr>
          <p:cNvPr id="13" name="Title 1"/>
          <p:cNvSpPr txBox="1">
            <a:spLocks/>
          </p:cNvSpPr>
          <p:nvPr/>
        </p:nvSpPr>
        <p:spPr>
          <a:xfrm>
            <a:off x="207171" y="209265"/>
            <a:ext cx="9567863" cy="461665"/>
          </a:xfrm>
          <a:prstGeom prst="rect">
            <a:avLst/>
          </a:prstGeom>
        </p:spPr>
        <p:txBody>
          <a:bodyPr>
            <a:noAutofit/>
          </a:bodyPr>
          <a:lstStyle>
            <a:lvl1pPr algn="l" rtl="0" eaLnBrk="0" fontAlgn="base" hangingPunct="0">
              <a:spcBef>
                <a:spcPct val="0"/>
              </a:spcBef>
              <a:spcAft>
                <a:spcPct val="0"/>
              </a:spcAft>
              <a:defRPr sz="225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Galileo Timing Accuracy </a:t>
            </a:r>
            <a:r>
              <a:rPr kumimoji="0" lang="en-US" sz="3200" b="1" i="0" u="none" strike="noStrike" kern="0" cap="none" spc="0" normalizeH="0" baseline="0" noProof="0" dirty="0">
                <a:ln>
                  <a:noFill/>
                </a:ln>
                <a:solidFill>
                  <a:srgbClr val="335E6F"/>
                </a:solidFill>
                <a:effectLst/>
                <a:uLnTx/>
                <a:uFillTx/>
                <a:latin typeface="Arial" panose="020B0604020202020204"/>
                <a:ea typeface="MS PGothic" pitchFamily="34" charset="-128"/>
                <a:cs typeface="Arial" charset="0"/>
                <a:sym typeface="Wingdings" panose="05000000000000000000" pitchFamily="2" charset="2"/>
              </a:rPr>
              <a:t> </a:t>
            </a:r>
            <a:r>
              <a:rPr kumimoji="0" lang="en-US" sz="3200" b="1" i="0" u="none" strike="noStrike" kern="0" cap="none" spc="0" normalizeH="0" baseline="0" noProof="0" dirty="0">
                <a:ln>
                  <a:noFill/>
                </a:ln>
                <a:solidFill>
                  <a:schemeClr val="accent1">
                    <a:lumMod val="75000"/>
                  </a:schemeClr>
                </a:solidFill>
                <a:effectLst/>
                <a:uLnTx/>
                <a:uFillTx/>
                <a:latin typeface="Arial" panose="020B0604020202020204"/>
                <a:ea typeface="MS PGothic" pitchFamily="34" charset="-128"/>
                <a:cs typeface="Arial" charset="0"/>
                <a:sym typeface="Wingdings" panose="05000000000000000000" pitchFamily="2" charset="2"/>
              </a:rPr>
              <a:t>STABLE</a:t>
            </a:r>
            <a:endParaRPr kumimoji="0" lang="en-GB" sz="3200" b="1" i="0" u="none" strike="noStrike" kern="0" cap="none" spc="0" normalizeH="0" baseline="0" noProof="0" dirty="0">
              <a:ln>
                <a:noFill/>
              </a:ln>
              <a:solidFill>
                <a:schemeClr val="accent1">
                  <a:lumMod val="75000"/>
                </a:schemeClr>
              </a:solidFill>
              <a:effectLst/>
              <a:uLnTx/>
              <a:uFillTx/>
              <a:latin typeface="Arial" panose="020B0604020202020204"/>
              <a:ea typeface="MS PGothic" pitchFamily="34" charset="-128"/>
              <a:cs typeface="Arial"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GB" sz="2667" b="1" i="0" u="none" strike="noStrike" kern="0" cap="none" spc="0" normalizeH="0" baseline="0" noProof="0" dirty="0">
              <a:ln>
                <a:noFill/>
              </a:ln>
              <a:solidFill>
                <a:srgbClr val="00B050"/>
              </a:solidFill>
              <a:effectLst/>
              <a:uLnTx/>
              <a:uFillTx/>
              <a:latin typeface="Arial" panose="020B0604020202020204"/>
              <a:ea typeface="MS PGothic" pitchFamily="34" charset="-128"/>
              <a:cs typeface="Arial"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2964"/>
          <a:stretch/>
        </p:blipFill>
        <p:spPr>
          <a:xfrm>
            <a:off x="6191041" y="1404991"/>
            <a:ext cx="5878896" cy="2809957"/>
          </a:xfrm>
          <a:prstGeom prst="rect">
            <a:avLst/>
          </a:prstGeom>
        </p:spPr>
      </p:pic>
      <p:sp>
        <p:nvSpPr>
          <p:cNvPr id="4" name="Rechteck 3"/>
          <p:cNvSpPr/>
          <p:nvPr/>
        </p:nvSpPr>
        <p:spPr>
          <a:xfrm>
            <a:off x="582096" y="1601579"/>
            <a:ext cx="4240695" cy="2438973"/>
          </a:xfrm>
          <a:prstGeom prst="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hteck 13"/>
          <p:cNvSpPr/>
          <p:nvPr/>
        </p:nvSpPr>
        <p:spPr>
          <a:xfrm>
            <a:off x="6510235" y="1604632"/>
            <a:ext cx="4214191" cy="2435920"/>
          </a:xfrm>
          <a:prstGeom prst="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4721010-2ABD-E411-2EB3-89F108707341}"/>
              </a:ext>
            </a:extLst>
          </p:cNvPr>
          <p:cNvSpPr txBox="1"/>
          <p:nvPr/>
        </p:nvSpPr>
        <p:spPr>
          <a:xfrm>
            <a:off x="2413378" y="4134767"/>
            <a:ext cx="146226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E7E8E3">
                    <a:lumMod val="10000"/>
                  </a:srgbClr>
                </a:solidFill>
                <a:effectLst/>
                <a:uLnTx/>
                <a:uFillTx/>
                <a:latin typeface="Helvetica" panose="020B0604020202020204" pitchFamily="34" charset="0"/>
                <a:ea typeface="MS PGothic" pitchFamily="34" charset="-128"/>
                <a:cs typeface="Helvetica" panose="020B0604020202020204" pitchFamily="34" charset="0"/>
              </a:rPr>
              <a:t>01/2023 – 04/2024</a:t>
            </a:r>
          </a:p>
        </p:txBody>
      </p:sp>
      <p:sp>
        <p:nvSpPr>
          <p:cNvPr id="3" name="TextBox 2">
            <a:extLst>
              <a:ext uri="{FF2B5EF4-FFF2-40B4-BE49-F238E27FC236}">
                <a16:creationId xmlns:a16="http://schemas.microsoft.com/office/drawing/2014/main" id="{8B303775-34E1-48AE-36D7-878246E341CD}"/>
              </a:ext>
            </a:extLst>
          </p:cNvPr>
          <p:cNvSpPr txBox="1"/>
          <p:nvPr/>
        </p:nvSpPr>
        <p:spPr>
          <a:xfrm>
            <a:off x="8172648" y="4128371"/>
            <a:ext cx="146226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E7E8E3">
                    <a:lumMod val="10000"/>
                  </a:srgbClr>
                </a:solidFill>
                <a:effectLst/>
                <a:uLnTx/>
                <a:uFillTx/>
                <a:latin typeface="Helvetica" panose="020B0604020202020204" pitchFamily="34" charset="0"/>
                <a:ea typeface="MS PGothic" pitchFamily="34" charset="-128"/>
                <a:cs typeface="Helvetica" panose="020B0604020202020204" pitchFamily="34" charset="0"/>
              </a:rPr>
              <a:t>01/2023 – 04/2024</a:t>
            </a:r>
          </a:p>
        </p:txBody>
      </p:sp>
      <p:sp>
        <p:nvSpPr>
          <p:cNvPr id="9" name="TextBox 8">
            <a:extLst>
              <a:ext uri="{FF2B5EF4-FFF2-40B4-BE49-F238E27FC236}">
                <a16:creationId xmlns:a16="http://schemas.microsoft.com/office/drawing/2014/main" id="{56591A33-18CB-F688-DB97-A10FD0D6CCF0}"/>
              </a:ext>
            </a:extLst>
          </p:cNvPr>
          <p:cNvSpPr txBox="1"/>
          <p:nvPr/>
        </p:nvSpPr>
        <p:spPr>
          <a:xfrm>
            <a:off x="6600030" y="1945810"/>
            <a:ext cx="4673860" cy="276999"/>
          </a:xfrm>
          <a:prstGeom prst="rect">
            <a:avLst/>
          </a:prstGeom>
          <a:noFill/>
        </p:spPr>
        <p:txBody>
          <a:bodyPr wrap="square" rtlCol="0">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8E3">
                    <a:lumMod val="50000"/>
                  </a:srgbClr>
                </a:solidFill>
                <a:effectLst/>
                <a:uLnTx/>
                <a:uFillTx/>
                <a:latin typeface="Verdana" pitchFamily="34" charset="0"/>
                <a:ea typeface="+mn-ea"/>
                <a:cs typeface="+mn-cs"/>
              </a:rPr>
              <a:t>*</a:t>
            </a:r>
            <a:r>
              <a:rPr kumimoji="0" lang="en-NL" sz="1200" b="0" i="0" u="none" strike="noStrike" kern="1200" cap="none" spc="0" normalizeH="0" baseline="0" noProof="0" dirty="0">
                <a:ln>
                  <a:noFill/>
                </a:ln>
                <a:solidFill>
                  <a:srgbClr val="E7E8E3">
                    <a:lumMod val="50000"/>
                  </a:srgbClr>
                </a:solidFill>
                <a:effectLst/>
                <a:uLnTx/>
                <a:uFillTx/>
                <a:latin typeface="Verdana" pitchFamily="34" charset="0"/>
                <a:ea typeface="+mn-ea"/>
                <a:cs typeface="+mn-cs"/>
              </a:rPr>
              <a:t> requirement refers to GSRD requirement (5ns 95%) </a:t>
            </a:r>
            <a:endParaRPr kumimoji="0" lang="en-US" sz="1200" b="0" i="0" u="none" strike="noStrike" kern="1200" cap="none" spc="0" normalizeH="0" baseline="0" noProof="0" dirty="0">
              <a:ln>
                <a:noFill/>
              </a:ln>
              <a:solidFill>
                <a:srgbClr val="E7E8E3">
                  <a:lumMod val="50000"/>
                </a:srgbClr>
              </a:solidFill>
              <a:effectLst/>
              <a:uLnTx/>
              <a:uFillTx/>
              <a:latin typeface="Verdana" pitchFamily="34" charset="0"/>
              <a:ea typeface="+mn-ea"/>
              <a:cs typeface="+mn-cs"/>
            </a:endParaRPr>
          </a:p>
        </p:txBody>
      </p:sp>
      <p:sp>
        <p:nvSpPr>
          <p:cNvPr id="12" name="TextBox 11">
            <a:extLst>
              <a:ext uri="{FF2B5EF4-FFF2-40B4-BE49-F238E27FC236}">
                <a16:creationId xmlns:a16="http://schemas.microsoft.com/office/drawing/2014/main" id="{5B280496-EA6C-1A49-B004-8632B4F2767E}"/>
              </a:ext>
            </a:extLst>
          </p:cNvPr>
          <p:cNvSpPr txBox="1"/>
          <p:nvPr/>
        </p:nvSpPr>
        <p:spPr>
          <a:xfrm>
            <a:off x="676866" y="2168420"/>
            <a:ext cx="4673860" cy="276999"/>
          </a:xfrm>
          <a:prstGeom prst="rect">
            <a:avLst/>
          </a:prstGeom>
          <a:noFill/>
        </p:spPr>
        <p:txBody>
          <a:bodyPr wrap="square" rtlCol="0">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E7E8E3">
                    <a:lumMod val="50000"/>
                  </a:srgbClr>
                </a:solidFill>
                <a:effectLst/>
                <a:uLnTx/>
                <a:uFillTx/>
                <a:latin typeface="Verdana" pitchFamily="34" charset="0"/>
                <a:ea typeface="+mn-ea"/>
                <a:cs typeface="+mn-cs"/>
              </a:rPr>
              <a:t>*</a:t>
            </a:r>
            <a:r>
              <a:rPr kumimoji="0" lang="en-NL" sz="1200" b="0" i="0" u="none" strike="noStrike" kern="1200" cap="none" spc="0" normalizeH="0" baseline="0" noProof="0">
                <a:ln>
                  <a:noFill/>
                </a:ln>
                <a:solidFill>
                  <a:srgbClr val="E7E8E3">
                    <a:lumMod val="50000"/>
                  </a:srgbClr>
                </a:solidFill>
                <a:effectLst/>
                <a:uLnTx/>
                <a:uFillTx/>
                <a:latin typeface="Verdana" pitchFamily="34" charset="0"/>
                <a:ea typeface="+mn-ea"/>
                <a:cs typeface="+mn-cs"/>
              </a:rPr>
              <a:t> requirement refers to GSRD requirement (30ns 95%) </a:t>
            </a:r>
            <a:endParaRPr kumimoji="0" lang="en-US" sz="1200" b="0" i="0" u="none" strike="noStrike" kern="1200" cap="none" spc="0" normalizeH="0" baseline="0" noProof="0">
              <a:ln>
                <a:noFill/>
              </a:ln>
              <a:solidFill>
                <a:srgbClr val="E7E8E3">
                  <a:lumMod val="50000"/>
                </a:srgbClr>
              </a:solidFill>
              <a:effectLst/>
              <a:uLnTx/>
              <a:uFillTx/>
              <a:latin typeface="Verdana" pitchFamily="34" charset="0"/>
              <a:ea typeface="+mn-ea"/>
              <a:cs typeface="+mn-cs"/>
            </a:endParaRPr>
          </a:p>
        </p:txBody>
      </p:sp>
      <p:sp>
        <p:nvSpPr>
          <p:cNvPr id="15" name="TextBox 14">
            <a:extLst>
              <a:ext uri="{FF2B5EF4-FFF2-40B4-BE49-F238E27FC236}">
                <a16:creationId xmlns:a16="http://schemas.microsoft.com/office/drawing/2014/main" id="{F068A75F-55D0-77BC-077F-93637F1902B4}"/>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112413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07171" y="209265"/>
            <a:ext cx="9567863" cy="461665"/>
          </a:xfrm>
          <a:prstGeom prst="rect">
            <a:avLst/>
          </a:prstGeom>
        </p:spPr>
        <p:txBody>
          <a:bodyPr>
            <a:noAutofit/>
          </a:bodyPr>
          <a:lstStyle>
            <a:lvl1pPr algn="l" rtl="0" eaLnBrk="0" fontAlgn="base" hangingPunct="0">
              <a:spcBef>
                <a:spcPct val="0"/>
              </a:spcBef>
              <a:spcAft>
                <a:spcPct val="0"/>
              </a:spcAft>
              <a:defRPr sz="225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Official use of Galileo Timing by BIPM </a:t>
            </a:r>
            <a:endParaRPr kumimoji="0" lang="en-GB" sz="3200" b="1" i="0" u="none" strike="noStrike" kern="0" cap="none" spc="0" normalizeH="0" baseline="0" noProof="0" dirty="0">
              <a:ln>
                <a:noFill/>
              </a:ln>
              <a:solidFill>
                <a:schemeClr val="accent1">
                  <a:lumMod val="75000"/>
                </a:schemeClr>
              </a:solidFill>
              <a:effectLst/>
              <a:uLnTx/>
              <a:uFillTx/>
              <a:latin typeface="Arial" panose="020B0604020202020204"/>
              <a:ea typeface="MS PGothic" pitchFamily="34" charset="-128"/>
              <a:cs typeface="Arial"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GB" sz="2667" b="1" i="0" u="none" strike="noStrike" kern="0" cap="none" spc="0" normalizeH="0" baseline="0" noProof="0" dirty="0">
              <a:ln>
                <a:noFill/>
              </a:ln>
              <a:solidFill>
                <a:srgbClr val="00B050"/>
              </a:solidFill>
              <a:effectLst/>
              <a:uLnTx/>
              <a:uFillTx/>
              <a:latin typeface="Arial" panose="020B0604020202020204"/>
              <a:ea typeface="MS PGothic" pitchFamily="34" charset="-128"/>
              <a:cs typeface="Arial" charset="0"/>
            </a:endParaRPr>
          </a:p>
        </p:txBody>
      </p:sp>
      <p:sp>
        <p:nvSpPr>
          <p:cNvPr id="15" name="TextBox 14">
            <a:extLst>
              <a:ext uri="{FF2B5EF4-FFF2-40B4-BE49-F238E27FC236}">
                <a16:creationId xmlns:a16="http://schemas.microsoft.com/office/drawing/2014/main" id="{6862A145-844F-7F4A-6509-F834576C168E}"/>
              </a:ext>
            </a:extLst>
          </p:cNvPr>
          <p:cNvSpPr txBox="1"/>
          <p:nvPr/>
        </p:nvSpPr>
        <p:spPr>
          <a:xfrm>
            <a:off x="120084" y="1118264"/>
            <a:ext cx="6131614" cy="5078313"/>
          </a:xfrm>
          <a:prstGeom prst="rect">
            <a:avLst/>
          </a:prstGeom>
          <a:noFill/>
        </p:spPr>
        <p:txBody>
          <a:bodyPr wrap="square" rtlCol="0">
            <a:spAutoFit/>
          </a:bodyPr>
          <a:lstStyle/>
          <a:p>
            <a:pPr marL="285750" indent="-285750" algn="l">
              <a:buFont typeface="Arial" panose="020B0604020202020204" pitchFamily="34" charset="0"/>
              <a:buChar char="•"/>
            </a:pPr>
            <a:r>
              <a:rPr lang="en-GB" dirty="0">
                <a:ea typeface="Verdana" panose="020B0604030504040204" pitchFamily="34" charset="0"/>
                <a:cs typeface="Arial" panose="020B0604020202020204" pitchFamily="34" charset="0"/>
              </a:rPr>
              <a:t>Galileo inclusion into the </a:t>
            </a:r>
            <a:r>
              <a:rPr lang="en-GB" dirty="0" err="1">
                <a:ea typeface="Verdana" panose="020B0604030504040204" pitchFamily="34" charset="0"/>
                <a:cs typeface="Arial" panose="020B0604020202020204" pitchFamily="34" charset="0"/>
              </a:rPr>
              <a:t>CircularT</a:t>
            </a:r>
            <a:r>
              <a:rPr lang="en-GB" dirty="0">
                <a:ea typeface="Verdana" panose="020B0604030504040204" pitchFamily="34" charset="0"/>
                <a:cs typeface="Arial" panose="020B0604020202020204" pitchFamily="34" charset="0"/>
              </a:rPr>
              <a:t> was recently announced by the Bureau International de </a:t>
            </a:r>
            <a:r>
              <a:rPr lang="en-GB" dirty="0" err="1">
                <a:ea typeface="Verdana" panose="020B0604030504040204" pitchFamily="34" charset="0"/>
                <a:cs typeface="Arial" panose="020B0604020202020204" pitchFamily="34" charset="0"/>
              </a:rPr>
              <a:t>Poid</a:t>
            </a:r>
            <a:r>
              <a:rPr lang="en-GB" dirty="0">
                <a:ea typeface="Verdana" panose="020B0604030504040204" pitchFamily="34" charset="0"/>
                <a:cs typeface="Arial" panose="020B0604020202020204" pitchFamily="34" charset="0"/>
              </a:rPr>
              <a:t> et </a:t>
            </a:r>
            <a:r>
              <a:rPr lang="en-GB" dirty="0" err="1">
                <a:ea typeface="Verdana" panose="020B0604030504040204" pitchFamily="34" charset="0"/>
                <a:cs typeface="Arial" panose="020B0604020202020204" pitchFamily="34" charset="0"/>
              </a:rPr>
              <a:t>Mesures</a:t>
            </a:r>
            <a:r>
              <a:rPr lang="en-GB" dirty="0">
                <a:ea typeface="Verdana" panose="020B0604030504040204" pitchFamily="34" charset="0"/>
                <a:cs typeface="Arial" panose="020B0604020202020204" pitchFamily="34" charset="0"/>
              </a:rPr>
              <a:t> (BIPM)</a:t>
            </a:r>
          </a:p>
          <a:p>
            <a:pPr algn="l"/>
            <a:endParaRPr lang="en-GB" dirty="0">
              <a:ea typeface="Verdana" panose="020B0604030504040204" pitchFamily="34" charset="0"/>
              <a:cs typeface="Arial" panose="020B0604020202020204" pitchFamily="34" charset="0"/>
            </a:endParaRPr>
          </a:p>
          <a:p>
            <a:pPr marL="285750" indent="-285750" algn="l">
              <a:buFont typeface="Arial" panose="020B0604020202020204" pitchFamily="34" charset="0"/>
              <a:buChar char="•"/>
            </a:pPr>
            <a:r>
              <a:rPr lang="en-GB" dirty="0">
                <a:ea typeface="Verdana" panose="020B0604030504040204" pitchFamily="34" charset="0"/>
                <a:cs typeface="Arial" panose="020B0604020202020204" pitchFamily="34" charset="0"/>
              </a:rPr>
              <a:t>The inclusion of Galileo contributes to the redundancy of measurement methods used to generate UTC</a:t>
            </a:r>
          </a:p>
          <a:p>
            <a:pPr algn="l"/>
            <a:endParaRPr lang="en-GB" dirty="0">
              <a:ea typeface="Verdana" panose="020B0604030504040204" pitchFamily="34" charset="0"/>
              <a:cs typeface="Arial" panose="020B0604020202020204" pitchFamily="34" charset="0"/>
            </a:endParaRPr>
          </a:p>
          <a:p>
            <a:pPr marL="285750" indent="-285750" algn="l">
              <a:buFont typeface="Arial" panose="020B0604020202020204" pitchFamily="34" charset="0"/>
              <a:buChar char="•"/>
            </a:pPr>
            <a:r>
              <a:rPr lang="en-GB" dirty="0">
                <a:ea typeface="Verdana" panose="020B0604030504040204" pitchFamily="34" charset="0"/>
                <a:cs typeface="Arial" panose="020B0604020202020204" pitchFamily="34" charset="0"/>
              </a:rPr>
              <a:t>It also increases the capability to detect abrupt anomalies as well as gradual drifts in the long-term, improving the reliability and accuracy of the computation of the UTC.</a:t>
            </a:r>
          </a:p>
          <a:p>
            <a:pPr algn="l"/>
            <a:endParaRPr lang="en-GB" dirty="0">
              <a:ea typeface="Verdana" panose="020B0604030504040204" pitchFamily="34" charset="0"/>
              <a:cs typeface="Arial" panose="020B0604020202020204" pitchFamily="34" charset="0"/>
            </a:endParaRPr>
          </a:p>
          <a:p>
            <a:pPr marL="285750" indent="-285750" algn="l">
              <a:buFont typeface="Arial" panose="020B0604020202020204" pitchFamily="34" charset="0"/>
              <a:buChar char="•"/>
            </a:pPr>
            <a:r>
              <a:rPr lang="en-GB" dirty="0">
                <a:ea typeface="Verdana" panose="020B0604030504040204" pitchFamily="34" charset="0"/>
                <a:cs typeface="Arial" panose="020B0604020202020204" pitchFamily="34" charset="0"/>
              </a:rPr>
              <a:t>The integration of Galileo Timing measurements by BIPM in Circular-T represents the highest recognition possible of an international and independent institution to the quality of Galileo UTC measurements</a:t>
            </a:r>
          </a:p>
        </p:txBody>
      </p:sp>
      <p:pic>
        <p:nvPicPr>
          <p:cNvPr id="18" name="Picture 17">
            <a:extLst>
              <a:ext uri="{FF2B5EF4-FFF2-40B4-BE49-F238E27FC236}">
                <a16:creationId xmlns:a16="http://schemas.microsoft.com/office/drawing/2014/main" id="{C73DDEF3-DD8A-FA0C-2759-5682F55F5AD4}"/>
              </a:ext>
            </a:extLst>
          </p:cNvPr>
          <p:cNvPicPr>
            <a:picLocks noChangeAspect="1"/>
          </p:cNvPicPr>
          <p:nvPr/>
        </p:nvPicPr>
        <p:blipFill>
          <a:blip r:embed="rId3"/>
          <a:stretch>
            <a:fillRect/>
          </a:stretch>
        </p:blipFill>
        <p:spPr>
          <a:xfrm>
            <a:off x="6251698" y="1995889"/>
            <a:ext cx="5681137" cy="2866221"/>
          </a:xfrm>
          <a:prstGeom prst="rect">
            <a:avLst/>
          </a:prstGeom>
          <a:effectLst>
            <a:outerShdw blurRad="50800" dist="50800" dir="5400000" algn="ctr" rotWithShape="0">
              <a:schemeClr val="accent5"/>
            </a:outerShdw>
          </a:effectLst>
        </p:spPr>
      </p:pic>
      <p:sp>
        <p:nvSpPr>
          <p:cNvPr id="2" name="TextBox 1">
            <a:extLst>
              <a:ext uri="{FF2B5EF4-FFF2-40B4-BE49-F238E27FC236}">
                <a16:creationId xmlns:a16="http://schemas.microsoft.com/office/drawing/2014/main" id="{48579EC6-00A2-09EC-6B86-66F688D718B8}"/>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4203022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9AC6A19A-160F-EB7B-C47C-268798847BD8}"/>
              </a:ext>
            </a:extLst>
          </p:cNvPr>
          <p:cNvSpPr/>
          <p:nvPr/>
        </p:nvSpPr>
        <p:spPr>
          <a:xfrm>
            <a:off x="5985493" y="3228384"/>
            <a:ext cx="5870687" cy="3078346"/>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76C6130-4AB9-F97A-335B-095FBF5B67A3}"/>
              </a:ext>
            </a:extLst>
          </p:cNvPr>
          <p:cNvSpPr>
            <a:spLocks noGrp="1"/>
          </p:cNvSpPr>
          <p:nvPr>
            <p:ph type="title"/>
          </p:nvPr>
        </p:nvSpPr>
        <p:spPr>
          <a:xfrm>
            <a:off x="216000" y="114235"/>
            <a:ext cx="10108800" cy="646331"/>
          </a:xfrm>
        </p:spPr>
        <p:txBody>
          <a:bodyPr/>
          <a:lstStyle/>
          <a:p>
            <a:r>
              <a:rPr lang="en-US" sz="3600" dirty="0"/>
              <a:t>Galileo High Accuracy Service</a:t>
            </a:r>
            <a:endParaRPr lang="en-GB" sz="3600" dirty="0"/>
          </a:p>
        </p:txBody>
      </p:sp>
      <p:sp>
        <p:nvSpPr>
          <p:cNvPr id="4" name="Rounded Rectangle 3">
            <a:extLst>
              <a:ext uri="{FF2B5EF4-FFF2-40B4-BE49-F238E27FC236}">
                <a16:creationId xmlns:a16="http://schemas.microsoft.com/office/drawing/2014/main" id="{4B7C847C-951F-E7AB-5554-2CC355224B57}"/>
              </a:ext>
            </a:extLst>
          </p:cNvPr>
          <p:cNvSpPr/>
          <p:nvPr/>
        </p:nvSpPr>
        <p:spPr>
          <a:xfrm>
            <a:off x="465728" y="810456"/>
            <a:ext cx="5230415" cy="5496274"/>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B15E0155-A2C2-6A61-B25C-3B2E67C3A718}"/>
              </a:ext>
            </a:extLst>
          </p:cNvPr>
          <p:cNvSpPr txBox="1"/>
          <p:nvPr/>
        </p:nvSpPr>
        <p:spPr>
          <a:xfrm>
            <a:off x="2313656" y="922624"/>
            <a:ext cx="1755318"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What is 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a:t>
            </a:r>
          </a:p>
        </p:txBody>
      </p:sp>
      <p:sp>
        <p:nvSpPr>
          <p:cNvPr id="7" name="Rounded Rectangle 6">
            <a:extLst>
              <a:ext uri="{FF2B5EF4-FFF2-40B4-BE49-F238E27FC236}">
                <a16:creationId xmlns:a16="http://schemas.microsoft.com/office/drawing/2014/main" id="{61B30CEC-3A75-1FFA-9913-DDF333447FC0}"/>
              </a:ext>
            </a:extLst>
          </p:cNvPr>
          <p:cNvSpPr/>
          <p:nvPr/>
        </p:nvSpPr>
        <p:spPr>
          <a:xfrm>
            <a:off x="6012066" y="1303621"/>
            <a:ext cx="2320508" cy="1841440"/>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3249"/>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3017F7D-9528-0837-0326-42350646757B}"/>
              </a:ext>
            </a:extLst>
          </p:cNvPr>
          <p:cNvSpPr txBox="1"/>
          <p:nvPr/>
        </p:nvSpPr>
        <p:spPr>
          <a:xfrm>
            <a:off x="6037309" y="1353511"/>
            <a:ext cx="224179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Target Applications</a:t>
            </a:r>
          </a:p>
        </p:txBody>
      </p:sp>
      <p:pic>
        <p:nvPicPr>
          <p:cNvPr id="12" name="Picture 11">
            <a:extLst>
              <a:ext uri="{FF2B5EF4-FFF2-40B4-BE49-F238E27FC236}">
                <a16:creationId xmlns:a16="http://schemas.microsoft.com/office/drawing/2014/main" id="{B527620D-4224-7BFC-C55E-BF9D3DA9EF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67" y="3144109"/>
            <a:ext cx="691922" cy="691922"/>
          </a:xfrm>
          <a:prstGeom prst="rect">
            <a:avLst/>
          </a:prstGeom>
          <a:solidFill>
            <a:schemeClr val="bg1"/>
          </a:solidFill>
        </p:spPr>
      </p:pic>
      <p:pic>
        <p:nvPicPr>
          <p:cNvPr id="13" name="Picture 12">
            <a:extLst>
              <a:ext uri="{FF2B5EF4-FFF2-40B4-BE49-F238E27FC236}">
                <a16:creationId xmlns:a16="http://schemas.microsoft.com/office/drawing/2014/main" id="{8AA41EFA-57C2-F0A6-5A60-071D066A7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807" y="1892048"/>
            <a:ext cx="583437" cy="666134"/>
          </a:xfrm>
          <a:prstGeom prst="rect">
            <a:avLst/>
          </a:prstGeom>
        </p:spPr>
      </p:pic>
      <p:sp>
        <p:nvSpPr>
          <p:cNvPr id="15" name="TextBox 14">
            <a:extLst>
              <a:ext uri="{FF2B5EF4-FFF2-40B4-BE49-F238E27FC236}">
                <a16:creationId xmlns:a16="http://schemas.microsoft.com/office/drawing/2014/main" id="{45A8C6E3-AC91-459C-9AC6-EC93CDAE2565}"/>
              </a:ext>
            </a:extLst>
          </p:cNvPr>
          <p:cNvSpPr txBox="1"/>
          <p:nvPr/>
        </p:nvSpPr>
        <p:spPr>
          <a:xfrm>
            <a:off x="730692" y="1330540"/>
            <a:ext cx="4737557" cy="46166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Galileo initial HAS: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offers real-time improved positioning performances with decimetre accuracy (in nominal conditions) on global scale (SL1).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provides </a:t>
            </a: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free of charge high accuracy Precise Point Positioning (PPP) corrections</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through the Galileo signal (E6-B) and by terrestrial means (Internet).</a:t>
            </a:r>
          </a:p>
          <a:p>
            <a:pPr marL="171450" marR="0" lvl="0" indent="-171450" algn="l" defTabSz="914400" rtl="0" eaLnBrk="1" fontAlgn="base" latinLnBrk="0" hangingPunct="1">
              <a:lnSpc>
                <a:spcPct val="100000"/>
              </a:lnSpc>
              <a:spcBef>
                <a:spcPct val="0"/>
              </a:spcBef>
              <a:spcAft>
                <a:spcPct val="0"/>
              </a:spcAft>
              <a:buClrTx/>
              <a:buSzTx/>
              <a:buFontTx/>
              <a:buChar char="-"/>
              <a:tabLst/>
              <a:defRPr/>
            </a:pPr>
            <a:endPar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endParaRPr>
          </a:p>
          <a:p>
            <a:pPr marR="0" lvl="0" algn="l" defTabSz="914400" rtl="0" eaLnBrk="1" fontAlgn="base" latinLnBrk="0" hangingPunct="1">
              <a:lnSpc>
                <a:spcPct val="100000"/>
              </a:lnSpc>
              <a:spcBef>
                <a:spcPct val="0"/>
              </a:spcBef>
              <a:spcAft>
                <a:spcPct val="0"/>
              </a:spcAft>
              <a:buClrTx/>
              <a:buSzTx/>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Full HAS Capability:</a:t>
            </a:r>
          </a:p>
          <a:p>
            <a:pPr marL="269875" marR="0" lvl="1" indent="-180975" algn="l"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SL1 Global PPP positioning improved performance</a:t>
            </a:r>
          </a:p>
          <a:p>
            <a:pPr marL="269875" marR="0" lvl="1" indent="-180975" algn="l"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SL2 Regional PPP positioning with improved convergence</a:t>
            </a:r>
          </a:p>
          <a:p>
            <a:pPr marL="269875" marR="0" lvl="1" indent="-180975" algn="l" defTabSz="914400" rtl="0" eaLnBrk="1" fontAlgn="base" latinLnBrk="0" hangingPunct="1">
              <a:lnSpc>
                <a:spcPct val="100000"/>
              </a:lnSpc>
              <a:spcBef>
                <a:spcPct val="0"/>
              </a:spcBef>
              <a:spcAft>
                <a:spcPct val="0"/>
              </a:spcAft>
              <a:buClrTx/>
              <a:buSzTx/>
              <a:buFontTx/>
              <a:buChar char="-"/>
              <a:tabLst/>
              <a:defRPr/>
            </a:pPr>
            <a:endPar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HAS corrections</a:t>
            </a: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for orbits, clocks, code and phase biases and ionosphere for Galileo and GPS satellites.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 </a:t>
            </a:r>
          </a:p>
        </p:txBody>
      </p:sp>
      <p:sp>
        <p:nvSpPr>
          <p:cNvPr id="16" name="TextBox 15">
            <a:extLst>
              <a:ext uri="{FF2B5EF4-FFF2-40B4-BE49-F238E27FC236}">
                <a16:creationId xmlns:a16="http://schemas.microsoft.com/office/drawing/2014/main" id="{61E8DC0E-0015-1C85-6586-5BC57FA98894}"/>
              </a:ext>
            </a:extLst>
          </p:cNvPr>
          <p:cNvSpPr txBox="1"/>
          <p:nvPr/>
        </p:nvSpPr>
        <p:spPr>
          <a:xfrm>
            <a:off x="6319032" y="1582921"/>
            <a:ext cx="1960069" cy="160043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Agriculture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Rail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Geomatics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Aviation/Drones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Maritime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3249"/>
                </a:solidFill>
                <a:effectLst/>
                <a:uLnTx/>
                <a:uFillTx/>
                <a:latin typeface="Verdana" pitchFamily="34" charset="0"/>
                <a:ea typeface="+mn-ea"/>
                <a:cs typeface="+mn-cs"/>
              </a:rPr>
              <a:t>• Space</a:t>
            </a:r>
          </a:p>
        </p:txBody>
      </p:sp>
      <p:sp>
        <p:nvSpPr>
          <p:cNvPr id="20" name="Rounded Rectangle 19">
            <a:extLst>
              <a:ext uri="{FF2B5EF4-FFF2-40B4-BE49-F238E27FC236}">
                <a16:creationId xmlns:a16="http://schemas.microsoft.com/office/drawing/2014/main" id="{D850B11D-DA97-5F07-F460-44E315232176}"/>
              </a:ext>
            </a:extLst>
          </p:cNvPr>
          <p:cNvSpPr/>
          <p:nvPr/>
        </p:nvSpPr>
        <p:spPr>
          <a:xfrm>
            <a:off x="8547887" y="1259572"/>
            <a:ext cx="3283948" cy="1895852"/>
          </a:xfrm>
          <a:prstGeom prst="roundRect">
            <a:avLst/>
          </a:prstGeom>
          <a:solidFill>
            <a:schemeClr val="bg1"/>
          </a:solidFill>
          <a:effectLst>
            <a:outerShdw blurRad="50800" dist="635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tab pos="1419225" algn="l"/>
              </a:tabLst>
              <a:defRPr/>
            </a:pPr>
            <a:endParaRPr kumimoji="0" lang="en-GB" sz="1400" b="0" i="0" u="none" strike="noStrike" kern="1200" cap="none" spc="0" normalizeH="0" baseline="0" noProof="0" dirty="0">
              <a:ln>
                <a:noFill/>
              </a:ln>
              <a:solidFill>
                <a:srgbClr val="003249"/>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419225" algn="l"/>
              </a:tabLst>
              <a:defRPr/>
            </a:pPr>
            <a:r>
              <a:rPr kumimoji="0" lang="en-GB" sz="1400" b="0" i="0" u="none" strike="noStrike" kern="1200" cap="none" spc="0" normalizeH="0" baseline="0" noProof="0" dirty="0">
                <a:ln>
                  <a:noFill/>
                </a:ln>
                <a:solidFill>
                  <a:srgbClr val="003249"/>
                </a:solidFill>
                <a:effectLst/>
                <a:uLnTx/>
                <a:uFillTx/>
                <a:latin typeface="Arial" panose="020B0604020202020204"/>
                <a:ea typeface="+mn-ea"/>
                <a:cs typeface="+mn-cs"/>
              </a:rPr>
              <a:t>Horizontal Accuracy: 	&lt;20 cm</a:t>
            </a:r>
          </a:p>
          <a:p>
            <a:pPr marL="0" marR="0" lvl="0" indent="0" algn="l" defTabSz="914400" rtl="0" eaLnBrk="1" fontAlgn="base" latinLnBrk="0" hangingPunct="1">
              <a:lnSpc>
                <a:spcPct val="100000"/>
              </a:lnSpc>
              <a:spcBef>
                <a:spcPct val="0"/>
              </a:spcBef>
              <a:spcAft>
                <a:spcPct val="0"/>
              </a:spcAft>
              <a:buClrTx/>
              <a:buSzTx/>
              <a:buFontTx/>
              <a:buNone/>
              <a:tabLst>
                <a:tab pos="1419225" algn="l"/>
              </a:tabLst>
              <a:defRPr/>
            </a:pPr>
            <a:r>
              <a:rPr kumimoji="0" lang="en-GB" sz="1400" b="0" i="0" u="none" strike="noStrike" kern="1200" cap="none" spc="0" normalizeH="0" baseline="0" noProof="0" dirty="0">
                <a:ln>
                  <a:noFill/>
                </a:ln>
                <a:solidFill>
                  <a:srgbClr val="003249"/>
                </a:solidFill>
                <a:effectLst/>
                <a:uLnTx/>
                <a:uFillTx/>
                <a:latin typeface="Arial" panose="020B0604020202020204"/>
                <a:ea typeface="+mn-ea"/>
                <a:cs typeface="+mn-cs"/>
              </a:rPr>
              <a:t>Vertical Accuracy: 	&lt;40 cm</a:t>
            </a:r>
          </a:p>
          <a:p>
            <a:pPr marL="0" marR="0" lvl="0" indent="0" algn="l" defTabSz="914400" rtl="0" eaLnBrk="1" fontAlgn="base" latinLnBrk="0" hangingPunct="1">
              <a:lnSpc>
                <a:spcPct val="100000"/>
              </a:lnSpc>
              <a:spcBef>
                <a:spcPct val="0"/>
              </a:spcBef>
              <a:spcAft>
                <a:spcPct val="0"/>
              </a:spcAft>
              <a:buClrTx/>
              <a:buSzTx/>
              <a:buFontTx/>
              <a:buNone/>
              <a:tabLst>
                <a:tab pos="1419225" algn="l"/>
              </a:tabLst>
              <a:defRPr/>
            </a:pPr>
            <a:r>
              <a:rPr kumimoji="0" lang="en-GB" sz="1400" b="0" i="0" u="none" strike="noStrike" kern="1200" cap="none" spc="0" normalizeH="0" baseline="0" noProof="0" dirty="0">
                <a:ln>
                  <a:noFill/>
                </a:ln>
                <a:solidFill>
                  <a:srgbClr val="003249"/>
                </a:solidFill>
                <a:effectLst/>
                <a:uLnTx/>
                <a:uFillTx/>
                <a:latin typeface="Arial" panose="020B0604020202020204"/>
                <a:ea typeface="+mn-ea"/>
                <a:cs typeface="+mn-cs"/>
              </a:rPr>
              <a:t>Convergence Time: 		</a:t>
            </a:r>
          </a:p>
          <a:p>
            <a:pPr marL="0" marR="0" lvl="0" indent="0" algn="l" defTabSz="914400" rtl="0" eaLnBrk="1" fontAlgn="base" latinLnBrk="0" hangingPunct="1">
              <a:lnSpc>
                <a:spcPct val="100000"/>
              </a:lnSpc>
              <a:spcBef>
                <a:spcPct val="0"/>
              </a:spcBef>
              <a:spcAft>
                <a:spcPct val="0"/>
              </a:spcAft>
              <a:buClrTx/>
              <a:buSzTx/>
              <a:buFontTx/>
              <a:buNone/>
              <a:tabLst>
                <a:tab pos="1419225" algn="l"/>
              </a:tabLst>
              <a:defRPr/>
            </a:pPr>
            <a:r>
              <a:rPr kumimoji="0" lang="en-GB" sz="1400" b="0" i="0" u="none" strike="noStrike" kern="1200" cap="none" spc="0" normalizeH="0" baseline="0" noProof="0" dirty="0">
                <a:ln>
                  <a:noFill/>
                </a:ln>
                <a:solidFill>
                  <a:srgbClr val="003249"/>
                </a:solidFill>
                <a:effectLst/>
                <a:uLnTx/>
                <a:uFillTx/>
                <a:latin typeface="Arial" panose="020B0604020202020204"/>
                <a:ea typeface="+mn-ea"/>
                <a:cs typeface="+mn-cs"/>
              </a:rPr>
              <a:t>	&lt; 300 s (SL1) </a:t>
            </a:r>
          </a:p>
          <a:p>
            <a:pPr marL="0" marR="0" lvl="0" indent="0" algn="l" defTabSz="914400" rtl="0" eaLnBrk="1" fontAlgn="base" latinLnBrk="0" hangingPunct="1">
              <a:lnSpc>
                <a:spcPct val="100000"/>
              </a:lnSpc>
              <a:spcBef>
                <a:spcPct val="0"/>
              </a:spcBef>
              <a:spcAft>
                <a:spcPct val="0"/>
              </a:spcAft>
              <a:buClrTx/>
              <a:buSzTx/>
              <a:buFontTx/>
              <a:buNone/>
              <a:tabLst>
                <a:tab pos="1419225" algn="l"/>
              </a:tabLst>
              <a:defRPr/>
            </a:pPr>
            <a:r>
              <a:rPr lang="en-GB" sz="1400" dirty="0">
                <a:solidFill>
                  <a:srgbClr val="003249"/>
                </a:solidFill>
                <a:latin typeface="Arial" panose="020B0604020202020204"/>
              </a:rPr>
              <a:t>	</a:t>
            </a:r>
            <a:r>
              <a:rPr kumimoji="0" lang="en-GB" sz="1400" b="0" i="0" u="none" strike="noStrike" kern="1200" cap="none" spc="0" normalizeH="0" baseline="0" noProof="0" dirty="0">
                <a:ln>
                  <a:noFill/>
                </a:ln>
                <a:solidFill>
                  <a:srgbClr val="003249"/>
                </a:solidFill>
                <a:effectLst/>
                <a:uLnTx/>
                <a:uFillTx/>
                <a:latin typeface="Arial" panose="020B0604020202020204"/>
                <a:ea typeface="+mn-ea"/>
                <a:cs typeface="+mn-cs"/>
              </a:rPr>
              <a:t>&lt; 100 s (SL2)</a:t>
            </a:r>
          </a:p>
          <a:p>
            <a:pPr marL="0" marR="0" lvl="0" indent="0" algn="l" defTabSz="914400" rtl="0" eaLnBrk="1" fontAlgn="base" latinLnBrk="0" hangingPunct="1">
              <a:lnSpc>
                <a:spcPct val="100000"/>
              </a:lnSpc>
              <a:spcBef>
                <a:spcPct val="0"/>
              </a:spcBef>
              <a:spcAft>
                <a:spcPct val="0"/>
              </a:spcAft>
              <a:buClrTx/>
              <a:buSzTx/>
              <a:buFontTx/>
              <a:buNone/>
              <a:tabLst>
                <a:tab pos="1419225" algn="l"/>
              </a:tabLst>
              <a:defRPr/>
            </a:pPr>
            <a:r>
              <a:rPr kumimoji="0" lang="en-GB" sz="1400" b="0" i="0" u="none" strike="noStrike" kern="1200" cap="none" spc="0" normalizeH="0" baseline="0" noProof="0" dirty="0">
                <a:ln>
                  <a:noFill/>
                </a:ln>
                <a:solidFill>
                  <a:srgbClr val="003249"/>
                </a:solidFill>
                <a:effectLst/>
                <a:uLnTx/>
                <a:uFillTx/>
                <a:latin typeface="Arial" panose="020B0604020202020204"/>
                <a:ea typeface="+mn-ea"/>
                <a:cs typeface="+mn-cs"/>
              </a:rPr>
              <a:t>Availability: 		99%</a:t>
            </a:r>
          </a:p>
        </p:txBody>
      </p:sp>
      <p:sp>
        <p:nvSpPr>
          <p:cNvPr id="21" name="TextBox 20">
            <a:extLst>
              <a:ext uri="{FF2B5EF4-FFF2-40B4-BE49-F238E27FC236}">
                <a16:creationId xmlns:a16="http://schemas.microsoft.com/office/drawing/2014/main" id="{4FE630C1-4F92-7807-27DA-5AF1031E8174}"/>
              </a:ext>
            </a:extLst>
          </p:cNvPr>
          <p:cNvSpPr txBox="1"/>
          <p:nvPr/>
        </p:nvSpPr>
        <p:spPr>
          <a:xfrm>
            <a:off x="8878208" y="1288337"/>
            <a:ext cx="238440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3249"/>
                </a:solidFill>
                <a:effectLst/>
                <a:uLnTx/>
                <a:uFillTx/>
                <a:latin typeface="Verdana" pitchFamily="34" charset="0"/>
                <a:ea typeface="+mn-ea"/>
                <a:cs typeface="+mn-cs"/>
              </a:rPr>
              <a:t>Full Service Targets:</a:t>
            </a:r>
          </a:p>
        </p:txBody>
      </p:sp>
      <p:sp>
        <p:nvSpPr>
          <p:cNvPr id="22" name="Rectangle 21">
            <a:extLst>
              <a:ext uri="{FF2B5EF4-FFF2-40B4-BE49-F238E27FC236}">
                <a16:creationId xmlns:a16="http://schemas.microsoft.com/office/drawing/2014/main" id="{8D84DF45-0A37-A123-67E9-AF115270B20A}"/>
              </a:ext>
            </a:extLst>
          </p:cNvPr>
          <p:cNvSpPr/>
          <p:nvPr/>
        </p:nvSpPr>
        <p:spPr>
          <a:xfrm>
            <a:off x="8878208" y="5924433"/>
            <a:ext cx="2553904"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(source: </a:t>
            </a:r>
            <a:r>
              <a:rPr kumimoji="0" lang="en-GB" sz="1000" b="0" i="0" u="none" strike="noStrike" kern="1200" cap="none" spc="0" normalizeH="0" baseline="0" noProof="0">
                <a:ln>
                  <a:noFill/>
                </a:ln>
                <a:solidFill>
                  <a:srgbClr val="663366"/>
                </a:solidFill>
                <a:effectLst/>
                <a:uLnTx/>
                <a:uFillTx/>
                <a:latin typeface="Arial" panose="020B0604020202020204" pitchFamily="34" charset="0"/>
                <a:ea typeface="+mn-ea"/>
                <a:cs typeface="+mn-cs"/>
                <a:hlinkClick r:id="rId4"/>
              </a:rPr>
              <a:t>European GNSS Service Centre</a:t>
            </a:r>
            <a:r>
              <a:rPr kumimoji="0" lang="en-GB" sz="1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endParaRPr kumimoji="0" lang="en-NL" sz="1000" b="0" i="0" u="none" strike="noStrike" kern="1200" cap="none" spc="0" normalizeH="0" baseline="0" noProof="0">
              <a:ln>
                <a:noFill/>
              </a:ln>
              <a:solidFill>
                <a:srgbClr val="003249"/>
              </a:solidFill>
              <a:effectLst/>
              <a:uLnTx/>
              <a:uFillTx/>
              <a:latin typeface="Verdana" pitchFamily="34" charset="0"/>
              <a:ea typeface="+mn-ea"/>
              <a:cs typeface="+mn-cs"/>
            </a:endParaRPr>
          </a:p>
        </p:txBody>
      </p:sp>
      <p:grpSp>
        <p:nvGrpSpPr>
          <p:cNvPr id="36" name="Group 35">
            <a:extLst>
              <a:ext uri="{FF2B5EF4-FFF2-40B4-BE49-F238E27FC236}">
                <a16:creationId xmlns:a16="http://schemas.microsoft.com/office/drawing/2014/main" id="{69B05D07-F8F2-0EA9-3746-3BA0444D7668}"/>
              </a:ext>
            </a:extLst>
          </p:cNvPr>
          <p:cNvGrpSpPr/>
          <p:nvPr/>
        </p:nvGrpSpPr>
        <p:grpSpPr>
          <a:xfrm>
            <a:off x="6333801" y="3350035"/>
            <a:ext cx="5296685" cy="2886612"/>
            <a:chOff x="6474029" y="3284042"/>
            <a:chExt cx="4958083" cy="2546589"/>
          </a:xfrm>
        </p:grpSpPr>
        <p:pic>
          <p:nvPicPr>
            <p:cNvPr id="17" name="Picture 16">
              <a:extLst>
                <a:ext uri="{FF2B5EF4-FFF2-40B4-BE49-F238E27FC236}">
                  <a16:creationId xmlns:a16="http://schemas.microsoft.com/office/drawing/2014/main" id="{9A7A52E2-F013-595E-D783-8DBE3B6C4DE8}"/>
                </a:ext>
              </a:extLst>
            </p:cNvPr>
            <p:cNvPicPr>
              <a:picLocks noChangeAspect="1"/>
            </p:cNvPicPr>
            <p:nvPr/>
          </p:nvPicPr>
          <p:blipFill>
            <a:blip r:embed="rId5"/>
            <a:stretch>
              <a:fillRect/>
            </a:stretch>
          </p:blipFill>
          <p:spPr>
            <a:xfrm>
              <a:off x="6474029" y="3284042"/>
              <a:ext cx="4958083" cy="2264563"/>
            </a:xfrm>
            <a:prstGeom prst="rect">
              <a:avLst/>
            </a:prstGeom>
          </p:spPr>
        </p:pic>
        <p:pic>
          <p:nvPicPr>
            <p:cNvPr id="25" name="Picture 24">
              <a:extLst>
                <a:ext uri="{FF2B5EF4-FFF2-40B4-BE49-F238E27FC236}">
                  <a16:creationId xmlns:a16="http://schemas.microsoft.com/office/drawing/2014/main" id="{0538FB78-2C80-3F79-3E75-04A1452AF44E}"/>
                </a:ext>
              </a:extLst>
            </p:cNvPr>
            <p:cNvPicPr>
              <a:picLocks noChangeAspect="1"/>
            </p:cNvPicPr>
            <p:nvPr/>
          </p:nvPicPr>
          <p:blipFill rotWithShape="1">
            <a:blip r:embed="rId5">
              <a:clrChange>
                <a:clrFrom>
                  <a:srgbClr val="FFFFFF"/>
                </a:clrFrom>
                <a:clrTo>
                  <a:srgbClr val="FFFFFF">
                    <a:alpha val="0"/>
                  </a:srgbClr>
                </a:clrTo>
              </a:clrChange>
              <a:duotone>
                <a:prstClr val="black"/>
                <a:schemeClr val="accent3">
                  <a:tint val="45000"/>
                  <a:satMod val="400000"/>
                </a:schemeClr>
              </a:duotone>
            </a:blip>
            <a:srcRect l="7722" t="86602" r="77255" b="4448"/>
            <a:stretch/>
          </p:blipFill>
          <p:spPr>
            <a:xfrm>
              <a:off x="6911051" y="5548605"/>
              <a:ext cx="744842" cy="202677"/>
            </a:xfrm>
            <a:prstGeom prst="rect">
              <a:avLst/>
            </a:prstGeom>
          </p:spPr>
        </p:pic>
        <p:sp>
          <p:nvSpPr>
            <p:cNvPr id="27" name="TextBox 26">
              <a:extLst>
                <a:ext uri="{FF2B5EF4-FFF2-40B4-BE49-F238E27FC236}">
                  <a16:creationId xmlns:a16="http://schemas.microsoft.com/office/drawing/2014/main" id="{36CC7F68-95E0-0153-E0F5-E4E1F6A26E91}"/>
                </a:ext>
              </a:extLst>
            </p:cNvPr>
            <p:cNvSpPr txBox="1"/>
            <p:nvPr/>
          </p:nvSpPr>
          <p:spPr>
            <a:xfrm>
              <a:off x="6644021" y="5602830"/>
              <a:ext cx="351378" cy="1692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L" sz="500" b="0" i="0" u="none" strike="noStrike" kern="1200" cap="none" spc="0" normalizeH="0" baseline="0" noProof="0">
                  <a:ln>
                    <a:noFill/>
                  </a:ln>
                  <a:solidFill>
                    <a:srgbClr val="FFC000"/>
                  </a:solidFill>
                  <a:effectLst/>
                  <a:uLnTx/>
                  <a:uFillTx/>
                  <a:latin typeface="Calibri" panose="020F0502020204030204" pitchFamily="34" charset="0"/>
                  <a:ea typeface="MS PGothic" pitchFamily="34" charset="-128"/>
                  <a:cs typeface="Calibri" panose="020F0502020204030204" pitchFamily="34" charset="0"/>
                </a:rPr>
                <a:t>G2STB</a:t>
              </a:r>
            </a:p>
          </p:txBody>
        </p:sp>
        <p:sp>
          <p:nvSpPr>
            <p:cNvPr id="28" name="Rectangle 27">
              <a:extLst>
                <a:ext uri="{FF2B5EF4-FFF2-40B4-BE49-F238E27FC236}">
                  <a16:creationId xmlns:a16="http://schemas.microsoft.com/office/drawing/2014/main" id="{4279F775-436D-7A78-88B0-BF42D424A7F7}"/>
                </a:ext>
              </a:extLst>
            </p:cNvPr>
            <p:cNvSpPr/>
            <p:nvPr/>
          </p:nvSpPr>
          <p:spPr>
            <a:xfrm>
              <a:off x="6678045" y="5548605"/>
              <a:ext cx="1023401" cy="282026"/>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NL" sz="1800" b="0" i="0" u="none" strike="noStrike" kern="1200" cap="none" spc="0" normalizeH="0" baseline="0" noProof="0">
                <a:ln>
                  <a:noFill/>
                </a:ln>
                <a:solidFill>
                  <a:srgbClr val="003249"/>
                </a:solidFill>
                <a:effectLst/>
                <a:uLnTx/>
                <a:uFillTx/>
                <a:latin typeface="Arial" panose="020B0604020202020204"/>
                <a:ea typeface="+mn-ea"/>
                <a:cs typeface="+mn-cs"/>
              </a:endParaRPr>
            </a:p>
          </p:txBody>
        </p:sp>
        <p:cxnSp>
          <p:nvCxnSpPr>
            <p:cNvPr id="30" name="Elbow Connector 29">
              <a:extLst>
                <a:ext uri="{FF2B5EF4-FFF2-40B4-BE49-F238E27FC236}">
                  <a16:creationId xmlns:a16="http://schemas.microsoft.com/office/drawing/2014/main" id="{FAC162AF-484E-2E55-D9DB-AF5B137BD3D1}"/>
                </a:ext>
              </a:extLst>
            </p:cNvPr>
            <p:cNvCxnSpPr>
              <a:stCxn id="28" idx="3"/>
            </p:cNvCxnSpPr>
            <p:nvPr/>
          </p:nvCxnSpPr>
          <p:spPr>
            <a:xfrm flipV="1">
              <a:off x="7701446" y="5437571"/>
              <a:ext cx="532895" cy="252047"/>
            </a:xfrm>
            <a:prstGeom prst="bentConnector3">
              <a:avLst/>
            </a:prstGeom>
            <a:ln w="15875">
              <a:solidFill>
                <a:schemeClr val="tx1">
                  <a:lumMod val="50000"/>
                  <a:lumOff val="50000"/>
                </a:schemeClr>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4EB3AA9E-E491-CAE2-51AE-27710B7D3F7A}"/>
              </a:ext>
            </a:extLst>
          </p:cNvPr>
          <p:cNvSpPr txBox="1"/>
          <p:nvPr/>
        </p:nvSpPr>
        <p:spPr>
          <a:xfrm>
            <a:off x="5792310" y="810014"/>
            <a:ext cx="921344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B050"/>
                </a:solidFill>
                <a:effectLst/>
                <a:uLnTx/>
                <a:uFillTx/>
                <a:latin typeface="Verdana" pitchFamily="34" charset="0"/>
                <a:ea typeface="+mn-ea"/>
                <a:cs typeface="+mn-cs"/>
              </a:rPr>
              <a:t>Providing Initial Service since 24/01/2023</a:t>
            </a:r>
          </a:p>
        </p:txBody>
      </p:sp>
      <p:sp>
        <p:nvSpPr>
          <p:cNvPr id="19" name="TextBox 18">
            <a:extLst>
              <a:ext uri="{FF2B5EF4-FFF2-40B4-BE49-F238E27FC236}">
                <a16:creationId xmlns:a16="http://schemas.microsoft.com/office/drawing/2014/main" id="{5CB96736-78C7-E755-1552-60AE05968890}"/>
              </a:ext>
            </a:extLst>
          </p:cNvPr>
          <p:cNvSpPr txBox="1"/>
          <p:nvPr/>
        </p:nvSpPr>
        <p:spPr>
          <a:xfrm>
            <a:off x="6135427" y="3450475"/>
            <a:ext cx="2174984"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3249"/>
                </a:solidFill>
                <a:effectLst/>
                <a:uLnTx/>
                <a:uFillTx/>
                <a:latin typeface="Verdana" pitchFamily="34" charset="0"/>
                <a:ea typeface="+mn-ea"/>
                <a:cs typeface="+mn-cs"/>
              </a:rPr>
              <a:t>High Level Architecture</a:t>
            </a:r>
          </a:p>
        </p:txBody>
      </p:sp>
      <p:sp>
        <p:nvSpPr>
          <p:cNvPr id="3" name="TextBox 2">
            <a:extLst>
              <a:ext uri="{FF2B5EF4-FFF2-40B4-BE49-F238E27FC236}">
                <a16:creationId xmlns:a16="http://schemas.microsoft.com/office/drawing/2014/main" id="{6BE9A10C-1D59-03FF-8E96-DD4C65E28A31}"/>
              </a:ext>
            </a:extLst>
          </p:cNvPr>
          <p:cNvSpPr txBox="1"/>
          <p:nvPr/>
        </p:nvSpPr>
        <p:spPr>
          <a:xfrm>
            <a:off x="155618" y="6283370"/>
            <a:ext cx="4600609" cy="245773"/>
          </a:xfrm>
          <a:prstGeom prst="rect">
            <a:avLst/>
          </a:prstGeom>
          <a:noFill/>
        </p:spPr>
        <p:txBody>
          <a:bodyPr wrap="square" rtlCol="0">
            <a:spAutoFit/>
          </a:bodyPr>
          <a:lstStyle/>
          <a:p>
            <a:pPr eaLnBrk="0" fontAlgn="auto" hangingPunct="0">
              <a:spcBef>
                <a:spcPts val="0"/>
              </a:spcBef>
              <a:spcAft>
                <a:spcPts val="0"/>
              </a:spcAft>
              <a:defRPr/>
            </a:pPr>
            <a:r>
              <a:rPr lang="en-GB" sz="997" dirty="0">
                <a:latin typeface="Arial" panose="020B0604020202020204" pitchFamily="34" charset="0"/>
                <a:ea typeface="MS PGothic" charset="-128"/>
                <a:cs typeface="Arial" panose="020B0604020202020204" pitchFamily="34" charset="0"/>
              </a:rPr>
              <a:t>ESA UNCLASSIFIED – Releasable to the Public</a:t>
            </a:r>
          </a:p>
        </p:txBody>
      </p:sp>
    </p:spTree>
    <p:extLst>
      <p:ext uri="{BB962C8B-B14F-4D97-AF65-F5344CB8AC3E}">
        <p14:creationId xmlns:p14="http://schemas.microsoft.com/office/powerpoint/2010/main" val="2138716059"/>
      </p:ext>
    </p:extLst>
  </p:cSld>
  <p:clrMapOvr>
    <a:masterClrMapping/>
  </p:clrMapOvr>
</p:sld>
</file>

<file path=ppt/theme/theme1.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50000"/>
            <a:alpha val="76000"/>
          </a:schemeClr>
        </a:solidFill>
        <a:ln>
          <a:noFill/>
        </a:ln>
      </a:spPr>
      <a:bodyPr lIns="0" tIns="45720" rIns="0" bIns="45720" rtlCol="0" anchor="ctr" anchorCtr="0"/>
      <a:lstStyle>
        <a:defPPr marL="0" marR="0" indent="0" algn="ctr" defTabSz="914400" rtl="0" eaLnBrk="0" fontAlgn="base" latinLnBrk="0" hangingPunct="0">
          <a:lnSpc>
            <a:spcPct val="100000"/>
          </a:lnSpc>
          <a:spcBef>
            <a:spcPct val="0"/>
          </a:spcBef>
          <a:spcAft>
            <a:spcPct val="0"/>
          </a:spcAft>
          <a:buClr>
            <a:srgbClr val="FBAB18"/>
          </a:buClr>
          <a:buSzTx/>
          <a:buFontTx/>
          <a:buNone/>
          <a:tabLst/>
          <a:defRPr b="1" kern="0" dirty="0" err="1">
            <a:solidFill>
              <a:srgbClr val="FEEF98"/>
            </a:solidFill>
            <a:effectLst>
              <a:outerShdw blurRad="38100" dist="38100" dir="2700000" algn="tl">
                <a:srgbClr val="000000">
                  <a:alpha val="43137"/>
                </a:srgbClr>
              </a:outerShdw>
            </a:effectLst>
            <a:cs typeface="Aria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0.xml><?xml version="1.0" encoding="utf-8"?>
<a:theme xmlns:a="http://schemas.openxmlformats.org/drawingml/2006/main" name="5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2_Report on Lunar PNT Activities in Support of Moonlight" id="{AAFE732E-2818-474A-8CCF-EBBE9A3E550E}" vid="{BFB4D6D3-ED9D-43D5-9EF9-908CAD090763}"/>
    </a:ext>
  </a:extLst>
</a:theme>
</file>

<file path=ppt/theme/theme11.xml><?xml version="1.0" encoding="utf-8"?>
<a:theme xmlns:a="http://schemas.openxmlformats.org/drawingml/2006/main" name="8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rtlCol="0" anchor="t" anchorCtr="0" compatLnSpc="1">
        <a:prstTxWarp prst="textNoShape">
          <a:avLst/>
        </a:prstTxWarp>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_Tutorial.potx" id="{AD84E6E5-1172-42FC-A22E-605E7726E1B6}" vid="{B6415ED6-D3DD-453C-884C-6AE78911A34C}"/>
    </a:ext>
  </a:extLst>
</a:theme>
</file>

<file path=ppt/theme/theme12.xml><?xml version="1.0" encoding="utf-8"?>
<a:theme xmlns:a="http://schemas.openxmlformats.org/drawingml/2006/main" name="2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_ESA_Presentation - Template incl SK flag  -  Read-Only" id="{E2691D43-966A-47E3-BD8B-5A890BAF7161}" vid="{67587D91-5791-4CD7-9C7F-55AE9E63404F}"/>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3.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1B2B1F32-0869-4E70-95F0-DD1D08A8AFC1}"/>
    </a:ext>
  </a:extLst>
</a:theme>
</file>

<file path=ppt/theme/theme4.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5.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8F05BAB2-BE42-419F-A679-AC1342FCD50B}"/>
    </a:ext>
  </a:extLst>
</a:theme>
</file>

<file path=ppt/theme/theme6.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50000"/>
            <a:alpha val="76000"/>
          </a:schemeClr>
        </a:solidFill>
        <a:ln>
          <a:noFill/>
        </a:ln>
      </a:spPr>
      <a:bodyPr lIns="0" tIns="45720" rIns="0" bIns="45720" rtlCol="0" anchor="ctr" anchorCtr="0"/>
      <a:lstStyle>
        <a:defPPr marL="0" marR="0" indent="0" algn="ctr" defTabSz="914400" rtl="0" eaLnBrk="0" fontAlgn="base" latinLnBrk="0" hangingPunct="0">
          <a:lnSpc>
            <a:spcPct val="100000"/>
          </a:lnSpc>
          <a:spcBef>
            <a:spcPct val="0"/>
          </a:spcBef>
          <a:spcAft>
            <a:spcPct val="0"/>
          </a:spcAft>
          <a:buClr>
            <a:srgbClr val="FBAB18"/>
          </a:buClr>
          <a:buSzTx/>
          <a:buFontTx/>
          <a:buNone/>
          <a:tabLst/>
          <a:defRPr b="1" kern="0" dirty="0" err="1">
            <a:solidFill>
              <a:srgbClr val="FEEF98"/>
            </a:solidFill>
            <a:effectLst>
              <a:outerShdw blurRad="38100" dist="38100" dir="2700000" algn="tl">
                <a:srgbClr val="000000">
                  <a:alpha val="43137"/>
                </a:srgbClr>
              </a:outerShdw>
            </a:effectLst>
            <a:cs typeface="Aria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3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_ESA_Presentation  -  Read-Only" id="{2EDA5BAA-B23D-4DC1-B70F-7B34A4AA6D5E}" vid="{CD436C39-2DCE-45A6-B707-8B19FA303CF7}"/>
    </a:ext>
  </a:extLst>
</a:theme>
</file>

<file path=ppt/theme/theme9.xml><?xml version="1.0" encoding="utf-8"?>
<a:theme xmlns:a="http://schemas.openxmlformats.org/drawingml/2006/main" name="4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F811E502-E3D8-47AA-BA1B-F8A475B2836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2024-05-02T22:00:00+00:00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Props1.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32253E4B-BB15-4AC1-82DB-CDDE390D8876}">
  <ds:schemaRefs>
    <ds:schemaRef ds:uri="ddc99d1b-0883-4f2c-a8e6-6d8ebaa0e5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E22279E-2C4C-4C93-8498-455A58D1433E}">
  <ds:schemaRefs>
    <ds:schemaRef ds:uri="http://schemas.microsoft.com/sharepoint/v3/fields"/>
    <ds:schemaRef ds:uri="http://purl.org/dc/elements/1.1/"/>
    <ds:schemaRef ds:uri="http://purl.org/dc/terms/"/>
    <ds:schemaRef ds:uri="http://schemas.microsoft.com/office/2006/metadata/properties"/>
    <ds:schemaRef ds:uri="http://schemas.microsoft.com/sharepoint/v4"/>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ddc99d1b-0883-4f2c-a8e6-6d8ebaa0e5d6"/>
    <ds:schemaRef ds:uri="http://purl.org/dc/dcmitype/"/>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2788</TotalTime>
  <Words>3946</Words>
  <Application>Microsoft Office PowerPoint</Application>
  <PresentationFormat>Custom</PresentationFormat>
  <Paragraphs>608</Paragraphs>
  <Slides>41</Slides>
  <Notes>15</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41</vt:i4>
      </vt:variant>
    </vt:vector>
  </HeadingPairs>
  <TitlesOfParts>
    <vt:vector size="63" baseType="lpstr">
      <vt:lpstr>Verdana</vt:lpstr>
      <vt:lpstr>Wingdings</vt:lpstr>
      <vt:lpstr>Consolas</vt:lpstr>
      <vt:lpstr>Avenir Next LT Pro</vt:lpstr>
      <vt:lpstr>Times New Roman</vt:lpstr>
      <vt:lpstr>Courier New</vt:lpstr>
      <vt:lpstr>Arial</vt:lpstr>
      <vt:lpstr>Calibri</vt:lpstr>
      <vt:lpstr>Helvetica</vt:lpstr>
      <vt:lpstr>Aptos</vt:lpstr>
      <vt:lpstr>1_ESA_Presentation_DARK</vt:lpstr>
      <vt:lpstr>ESA_Presentation_DARK</vt:lpstr>
      <vt:lpstr>ESA_Presentation_DARK_BG</vt:lpstr>
      <vt:lpstr>ESA_Presentation_CLEAR</vt:lpstr>
      <vt:lpstr>ESA_Presentation_CLEAR_BG</vt:lpstr>
      <vt:lpstr>2_ESA_Presentation_DARK</vt:lpstr>
      <vt:lpstr>3_ESA_Presentation_DARK</vt:lpstr>
      <vt:lpstr>1_ESA_Presentation_CLEAR</vt:lpstr>
      <vt:lpstr>4_ESA_Presentation_DARK</vt:lpstr>
      <vt:lpstr>5_ESA_Presentation_DARK</vt:lpstr>
      <vt:lpstr>8_ESA_Presentation_DARK</vt:lpstr>
      <vt:lpstr>2_ESA_Presentation_CLEAR</vt:lpstr>
      <vt:lpstr>PowerPoint Presentation</vt:lpstr>
      <vt:lpstr>PowerPoint Presentation</vt:lpstr>
      <vt:lpstr>GALILEO IN OPERATION</vt:lpstr>
      <vt:lpstr>Galileo Constellation Status</vt:lpstr>
      <vt:lpstr>As-observed Ranging Performance STABLE (1/2)</vt:lpstr>
      <vt:lpstr>As-observed Ranging Performance STABLE (2/2)</vt:lpstr>
      <vt:lpstr>PowerPoint Presentation</vt:lpstr>
      <vt:lpstr>PowerPoint Presentation</vt:lpstr>
      <vt:lpstr>Galileo High Accuracy Service</vt:lpstr>
      <vt:lpstr>OS Navigation Message Authentication</vt:lpstr>
      <vt:lpstr>Galileo Signal Authentication Service (SAS)</vt:lpstr>
      <vt:lpstr>Galileo Safety of Life Service</vt:lpstr>
      <vt:lpstr>Quasi Pilot (QP) in E5</vt:lpstr>
      <vt:lpstr>GALILEO UNDER DEPLOYMENT</vt:lpstr>
      <vt:lpstr>System Build 2.0 Migration</vt:lpstr>
      <vt:lpstr>PowerPoint Presentation</vt:lpstr>
      <vt:lpstr>Galileo Launch 12 and Launch 13</vt:lpstr>
      <vt:lpstr>Redesigned Launch Campaign </vt:lpstr>
      <vt:lpstr>LEOP and In Orbit Testing </vt:lpstr>
      <vt:lpstr>Galileo Metadata status (First Gen Satellites)</vt:lpstr>
      <vt:lpstr>Metadata possible additional content</vt:lpstr>
      <vt:lpstr>GALILEO UNDER DEVELOPMENT</vt:lpstr>
      <vt:lpstr>GALILEO Satellites Production</vt:lpstr>
      <vt:lpstr> </vt:lpstr>
      <vt:lpstr>Evolution of the Galileo Satellites</vt:lpstr>
      <vt:lpstr>Galileo Satellites Classes</vt:lpstr>
      <vt:lpstr>G2SB1-A (Sat Prime Thales Alenia Space)</vt:lpstr>
      <vt:lpstr>G2SB1A Satellite Testing</vt:lpstr>
      <vt:lpstr>G2SB1-B (Sat Prime Airbus Defence and Space)</vt:lpstr>
      <vt:lpstr>G2SB1B Satellite Testing</vt:lpstr>
      <vt:lpstr>THE FUTURE</vt:lpstr>
      <vt:lpstr>Future of Navigation </vt:lpstr>
      <vt:lpstr>PowerPoint Presentation</vt:lpstr>
      <vt:lpstr>PowerPoint Presentation</vt:lpstr>
      <vt:lpstr>PowerPoint Presentation</vt:lpstr>
      <vt:lpstr>GENESIS Science Exploitation Team - Nominations</vt:lpstr>
      <vt:lpstr>Scientific and Fundamental Aspects of GNSS </vt:lpstr>
      <vt:lpstr>PowerPoint Presentation</vt:lpstr>
      <vt:lpstr>Moonlight Navigation Service Performances</vt:lpstr>
      <vt:lpstr>NOVAMOON – First ever Lunar differential and Selenodetic station</vt:lpstr>
      <vt:lpstr>ESA Shaping the Future of Navigation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Philippe Erhard</dc:creator>
  <cp:keywords/>
  <dc:description/>
  <cp:lastModifiedBy>ESA</cp:lastModifiedBy>
  <cp:revision>10</cp:revision>
  <cp:lastPrinted>2024-05-21T06:42:08Z</cp:lastPrinted>
  <dcterms:created xsi:type="dcterms:W3CDTF">2024-05-03T05:47:23Z</dcterms:created>
  <dcterms:modified xsi:type="dcterms:W3CDTF">2024-06-29T09:01:21Z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Philippe Erhard</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2024-05-02T22:00:00Z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